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3"/>
  </p:notesMasterIdLst>
  <p:handoutMasterIdLst>
    <p:handoutMasterId r:id="rId154"/>
  </p:handoutMasterIdLst>
  <p:sldIdLst>
    <p:sldId id="860" r:id="rId2"/>
    <p:sldId id="1155" r:id="rId3"/>
    <p:sldId id="861" r:id="rId4"/>
    <p:sldId id="260" r:id="rId5"/>
    <p:sldId id="1469" r:id="rId6"/>
    <p:sldId id="262" r:id="rId7"/>
    <p:sldId id="602" r:id="rId8"/>
    <p:sldId id="1712" r:id="rId9"/>
    <p:sldId id="1713" r:id="rId10"/>
    <p:sldId id="1714" r:id="rId11"/>
    <p:sldId id="1715" r:id="rId12"/>
    <p:sldId id="1716" r:id="rId13"/>
    <p:sldId id="1717" r:id="rId14"/>
    <p:sldId id="1718" r:id="rId15"/>
    <p:sldId id="1719" r:id="rId16"/>
    <p:sldId id="1720" r:id="rId17"/>
    <p:sldId id="1721" r:id="rId18"/>
    <p:sldId id="1722" r:id="rId19"/>
    <p:sldId id="1723" r:id="rId20"/>
    <p:sldId id="1724" r:id="rId21"/>
    <p:sldId id="1725" r:id="rId22"/>
    <p:sldId id="1726" r:id="rId23"/>
    <p:sldId id="1727" r:id="rId24"/>
    <p:sldId id="1728" r:id="rId25"/>
    <p:sldId id="1729" r:id="rId26"/>
    <p:sldId id="1730" r:id="rId27"/>
    <p:sldId id="1731" r:id="rId28"/>
    <p:sldId id="1732" r:id="rId29"/>
    <p:sldId id="1733" r:id="rId30"/>
    <p:sldId id="1734" r:id="rId31"/>
    <p:sldId id="1735" r:id="rId32"/>
    <p:sldId id="1736" r:id="rId33"/>
    <p:sldId id="1737" r:id="rId34"/>
    <p:sldId id="1738" r:id="rId35"/>
    <p:sldId id="1739" r:id="rId36"/>
    <p:sldId id="1740" r:id="rId37"/>
    <p:sldId id="1741" r:id="rId38"/>
    <p:sldId id="1742" r:id="rId39"/>
    <p:sldId id="1594" r:id="rId40"/>
    <p:sldId id="1577" r:id="rId41"/>
    <p:sldId id="1612" r:id="rId42"/>
    <p:sldId id="1613" r:id="rId43"/>
    <p:sldId id="1597" r:id="rId44"/>
    <p:sldId id="1598" r:id="rId45"/>
    <p:sldId id="1614" r:id="rId46"/>
    <p:sldId id="1615" r:id="rId47"/>
    <p:sldId id="1583" r:id="rId48"/>
    <p:sldId id="1596" r:id="rId49"/>
    <p:sldId id="1659" r:id="rId50"/>
    <p:sldId id="1660" r:id="rId51"/>
    <p:sldId id="1595" r:id="rId52"/>
    <p:sldId id="1600" r:id="rId53"/>
    <p:sldId id="1599" r:id="rId54"/>
    <p:sldId id="1616" r:id="rId55"/>
    <p:sldId id="1617" r:id="rId56"/>
    <p:sldId id="1618" r:id="rId57"/>
    <p:sldId id="1619" r:id="rId58"/>
    <p:sldId id="1620" r:id="rId59"/>
    <p:sldId id="1621" r:id="rId60"/>
    <p:sldId id="1622" r:id="rId61"/>
    <p:sldId id="1623" r:id="rId62"/>
    <p:sldId id="1624" r:id="rId63"/>
    <p:sldId id="1625" r:id="rId64"/>
    <p:sldId id="1626" r:id="rId65"/>
    <p:sldId id="1627" r:id="rId66"/>
    <p:sldId id="1628" r:id="rId67"/>
    <p:sldId id="1629" r:id="rId68"/>
    <p:sldId id="1630" r:id="rId69"/>
    <p:sldId id="1631" r:id="rId70"/>
    <p:sldId id="1632" r:id="rId71"/>
    <p:sldId id="1633" r:id="rId72"/>
    <p:sldId id="1634" r:id="rId73"/>
    <p:sldId id="1635" r:id="rId74"/>
    <p:sldId id="1636" r:id="rId75"/>
    <p:sldId id="1637" r:id="rId76"/>
    <p:sldId id="1638" r:id="rId77"/>
    <p:sldId id="1639" r:id="rId78"/>
    <p:sldId id="1640" r:id="rId79"/>
    <p:sldId id="1641" r:id="rId80"/>
    <p:sldId id="1642" r:id="rId81"/>
    <p:sldId id="1643" r:id="rId82"/>
    <p:sldId id="1644" r:id="rId83"/>
    <p:sldId id="1645" r:id="rId84"/>
    <p:sldId id="1646" r:id="rId85"/>
    <p:sldId id="1647" r:id="rId86"/>
    <p:sldId id="1648" r:id="rId87"/>
    <p:sldId id="1649" r:id="rId88"/>
    <p:sldId id="1650" r:id="rId89"/>
    <p:sldId id="1651" r:id="rId90"/>
    <p:sldId id="1652" r:id="rId91"/>
    <p:sldId id="1653" r:id="rId92"/>
    <p:sldId id="1654" r:id="rId93"/>
    <p:sldId id="1655" r:id="rId94"/>
    <p:sldId id="1656" r:id="rId95"/>
    <p:sldId id="1657" r:id="rId96"/>
    <p:sldId id="1658" r:id="rId97"/>
    <p:sldId id="1584" r:id="rId98"/>
    <p:sldId id="1704" r:id="rId99"/>
    <p:sldId id="1608" r:id="rId100"/>
    <p:sldId id="1578" r:id="rId101"/>
    <p:sldId id="1663" r:id="rId102"/>
    <p:sldId id="1664" r:id="rId103"/>
    <p:sldId id="1665" r:id="rId104"/>
    <p:sldId id="1666" r:id="rId105"/>
    <p:sldId id="1667" r:id="rId106"/>
    <p:sldId id="1668" r:id="rId107"/>
    <p:sldId id="1669" r:id="rId108"/>
    <p:sldId id="1670" r:id="rId109"/>
    <p:sldId id="1671" r:id="rId110"/>
    <p:sldId id="1672" r:id="rId111"/>
    <p:sldId id="1673" r:id="rId112"/>
    <p:sldId id="1674" r:id="rId113"/>
    <p:sldId id="1675" r:id="rId114"/>
    <p:sldId id="1676" r:id="rId115"/>
    <p:sldId id="1677" r:id="rId116"/>
    <p:sldId id="1678" r:id="rId117"/>
    <p:sldId id="1679" r:id="rId118"/>
    <p:sldId id="1680" r:id="rId119"/>
    <p:sldId id="1681" r:id="rId120"/>
    <p:sldId id="1682" r:id="rId121"/>
    <p:sldId id="1685" r:id="rId122"/>
    <p:sldId id="1611" r:id="rId123"/>
    <p:sldId id="1705" r:id="rId124"/>
    <p:sldId id="1706" r:id="rId125"/>
    <p:sldId id="1707" r:id="rId126"/>
    <p:sldId id="1708" r:id="rId127"/>
    <p:sldId id="1709" r:id="rId128"/>
    <p:sldId id="1710" r:id="rId129"/>
    <p:sldId id="1711" r:id="rId130"/>
    <p:sldId id="1610" r:id="rId131"/>
    <p:sldId id="1683" r:id="rId132"/>
    <p:sldId id="1684" r:id="rId133"/>
    <p:sldId id="1686" r:id="rId134"/>
    <p:sldId id="1687" r:id="rId135"/>
    <p:sldId id="1688" r:id="rId136"/>
    <p:sldId id="1689" r:id="rId137"/>
    <p:sldId id="1690" r:id="rId138"/>
    <p:sldId id="1691" r:id="rId139"/>
    <p:sldId id="1692" r:id="rId140"/>
    <p:sldId id="1693" r:id="rId141"/>
    <p:sldId id="1694" r:id="rId142"/>
    <p:sldId id="1695" r:id="rId143"/>
    <p:sldId id="1696" r:id="rId144"/>
    <p:sldId id="1697" r:id="rId145"/>
    <p:sldId id="1698" r:id="rId146"/>
    <p:sldId id="1699" r:id="rId147"/>
    <p:sldId id="1700" r:id="rId148"/>
    <p:sldId id="1701" r:id="rId149"/>
    <p:sldId id="1702" r:id="rId150"/>
    <p:sldId id="1703" r:id="rId151"/>
    <p:sldId id="895" r:id="rId152"/>
  </p:sldIdLst>
  <p:sldSz cx="9144000" cy="6858000" type="screen4x3"/>
  <p:notesSz cx="6797675" cy="9874250"/>
  <p:defaultTextStyle>
    <a:defPPr>
      <a:defRPr lang="cs-CZ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 Narrow" panose="020B060602020203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09" userDrawn="1">
          <p15:clr>
            <a:srgbClr val="A4A3A4"/>
          </p15:clr>
        </p15:guide>
        <p15:guide id="2" pos="2141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6600"/>
    <a:srgbClr val="FF3300"/>
    <a:srgbClr val="003300"/>
    <a:srgbClr val="006042"/>
    <a:srgbClr val="D7E0E7"/>
    <a:srgbClr val="99CC00"/>
    <a:srgbClr val="D1D1F0"/>
    <a:srgbClr val="336600"/>
    <a:srgbClr val="008000"/>
    <a:srgbClr val="26267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redný štýl 2 - zvýrazneni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Bez štýlu, bez mriežky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Stredný štýl 2 - zvýraznenie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Stredný štýl 2 - zvýrazneni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390" autoAdjust="0"/>
    <p:restoredTop sz="96953" autoAdjust="0"/>
  </p:normalViewPr>
  <p:slideViewPr>
    <p:cSldViewPr>
      <p:cViewPr varScale="1">
        <p:scale>
          <a:sx n="131" d="100"/>
          <a:sy n="131" d="100"/>
        </p:scale>
        <p:origin x="438" y="13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60" d="100"/>
          <a:sy n="60" d="100"/>
        </p:scale>
        <p:origin x="3202" y="48"/>
      </p:cViewPr>
      <p:guideLst>
        <p:guide orient="horz" pos="3109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presProps" Target="pres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viewProps" Target="viewProp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notesMaster" Target="notesMasters/notesMaster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handoutMaster" Target="handoutMasters/handoutMaster1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48.emf"/><Relationship Id="rId2" Type="http://schemas.openxmlformats.org/officeDocument/2006/relationships/image" Target="../media/image47.emf"/><Relationship Id="rId1" Type="http://schemas.openxmlformats.org/officeDocument/2006/relationships/image" Target="../media/image46.emf"/><Relationship Id="rId6" Type="http://schemas.openxmlformats.org/officeDocument/2006/relationships/image" Target="../media/image51.emf"/><Relationship Id="rId5" Type="http://schemas.openxmlformats.org/officeDocument/2006/relationships/image" Target="../media/image50.emf"/><Relationship Id="rId4" Type="http://schemas.openxmlformats.org/officeDocument/2006/relationships/image" Target="../media/image49.emf"/></Relationships>
</file>

<file path=ppt/drawings/_rels/vmlDrawing100.vml.rels><?xml version="1.0" encoding="UTF-8" standalone="yes"?>
<Relationships xmlns="http://schemas.openxmlformats.org/package/2006/relationships"><Relationship Id="rId2" Type="http://schemas.openxmlformats.org/officeDocument/2006/relationships/image" Target="../media/image296.emf"/><Relationship Id="rId1" Type="http://schemas.openxmlformats.org/officeDocument/2006/relationships/image" Target="../media/image295.emf"/></Relationships>
</file>

<file path=ppt/drawings/_rels/vmlDrawing101.vml.rels><?xml version="1.0" encoding="UTF-8" standalone="yes"?>
<Relationships xmlns="http://schemas.openxmlformats.org/package/2006/relationships"><Relationship Id="rId2" Type="http://schemas.openxmlformats.org/officeDocument/2006/relationships/image" Target="../media/image298.emf"/><Relationship Id="rId1" Type="http://schemas.openxmlformats.org/officeDocument/2006/relationships/image" Target="../media/image297.emf"/></Relationships>
</file>

<file path=ppt/drawings/_rels/vmlDrawing1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9.emf"/></Relationships>
</file>

<file path=ppt/drawings/_rels/vmlDrawing103.vml.rels><?xml version="1.0" encoding="UTF-8" standalone="yes"?>
<Relationships xmlns="http://schemas.openxmlformats.org/package/2006/relationships"><Relationship Id="rId2" Type="http://schemas.openxmlformats.org/officeDocument/2006/relationships/image" Target="../media/image301.emf"/><Relationship Id="rId1" Type="http://schemas.openxmlformats.org/officeDocument/2006/relationships/image" Target="../media/image300.emf"/></Relationships>
</file>

<file path=ppt/drawings/_rels/vmlDrawing104.vml.rels><?xml version="1.0" encoding="UTF-8" standalone="yes"?>
<Relationships xmlns="http://schemas.openxmlformats.org/package/2006/relationships"><Relationship Id="rId2" Type="http://schemas.openxmlformats.org/officeDocument/2006/relationships/image" Target="../media/image303.emf"/><Relationship Id="rId1" Type="http://schemas.openxmlformats.org/officeDocument/2006/relationships/image" Target="../media/image302.emf"/></Relationships>
</file>

<file path=ppt/drawings/_rels/vmlDrawing1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04.emf"/></Relationships>
</file>

<file path=ppt/drawings/_rels/vmlDrawing106.vml.rels><?xml version="1.0" encoding="UTF-8" standalone="yes"?>
<Relationships xmlns="http://schemas.openxmlformats.org/package/2006/relationships"><Relationship Id="rId2" Type="http://schemas.openxmlformats.org/officeDocument/2006/relationships/image" Target="../media/image306.emf"/><Relationship Id="rId1" Type="http://schemas.openxmlformats.org/officeDocument/2006/relationships/image" Target="../media/image305.emf"/></Relationships>
</file>

<file path=ppt/drawings/_rels/vmlDrawing107.vml.rels><?xml version="1.0" encoding="UTF-8" standalone="yes"?>
<Relationships xmlns="http://schemas.openxmlformats.org/package/2006/relationships"><Relationship Id="rId2" Type="http://schemas.openxmlformats.org/officeDocument/2006/relationships/image" Target="../media/image308.emf"/><Relationship Id="rId1" Type="http://schemas.openxmlformats.org/officeDocument/2006/relationships/image" Target="../media/image307.emf"/></Relationships>
</file>

<file path=ppt/drawings/_rels/vmlDrawing1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09.emf"/></Relationships>
</file>

<file path=ppt/drawings/_rels/vmlDrawing109.vml.rels><?xml version="1.0" encoding="UTF-8" standalone="yes"?>
<Relationships xmlns="http://schemas.openxmlformats.org/package/2006/relationships"><Relationship Id="rId2" Type="http://schemas.openxmlformats.org/officeDocument/2006/relationships/image" Target="../media/image311.emf"/><Relationship Id="rId1" Type="http://schemas.openxmlformats.org/officeDocument/2006/relationships/image" Target="../media/image310.emf"/></Relationships>
</file>

<file path=ppt/drawings/_rels/vmlDrawing11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.emf"/><Relationship Id="rId7" Type="http://schemas.openxmlformats.org/officeDocument/2006/relationships/image" Target="../media/image58.emf"/><Relationship Id="rId2" Type="http://schemas.openxmlformats.org/officeDocument/2006/relationships/image" Target="../media/image53.emf"/><Relationship Id="rId1" Type="http://schemas.openxmlformats.org/officeDocument/2006/relationships/image" Target="../media/image52.emf"/><Relationship Id="rId6" Type="http://schemas.openxmlformats.org/officeDocument/2006/relationships/image" Target="../media/image57.emf"/><Relationship Id="rId5" Type="http://schemas.openxmlformats.org/officeDocument/2006/relationships/image" Target="../media/image56.emf"/><Relationship Id="rId4" Type="http://schemas.openxmlformats.org/officeDocument/2006/relationships/image" Target="../media/image55.emf"/></Relationships>
</file>

<file path=ppt/drawings/_rels/vmlDrawing110.vml.rels><?xml version="1.0" encoding="UTF-8" standalone="yes"?>
<Relationships xmlns="http://schemas.openxmlformats.org/package/2006/relationships"><Relationship Id="rId2" Type="http://schemas.openxmlformats.org/officeDocument/2006/relationships/image" Target="../media/image313.emf"/><Relationship Id="rId1" Type="http://schemas.openxmlformats.org/officeDocument/2006/relationships/image" Target="../media/image312.emf"/></Relationships>
</file>

<file path=ppt/drawings/_rels/vmlDrawing1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315.emf"/><Relationship Id="rId1" Type="http://schemas.openxmlformats.org/officeDocument/2006/relationships/image" Target="../media/image314.emf"/></Relationships>
</file>

<file path=ppt/drawings/_rels/vmlDrawing112.vml.rels><?xml version="1.0" encoding="UTF-8" standalone="yes"?>
<Relationships xmlns="http://schemas.openxmlformats.org/package/2006/relationships"><Relationship Id="rId2" Type="http://schemas.openxmlformats.org/officeDocument/2006/relationships/image" Target="../media/image317.emf"/><Relationship Id="rId1" Type="http://schemas.openxmlformats.org/officeDocument/2006/relationships/image" Target="../media/image316.emf"/></Relationships>
</file>

<file path=ppt/drawings/_rels/vmlDrawing1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319.emf"/><Relationship Id="rId1" Type="http://schemas.openxmlformats.org/officeDocument/2006/relationships/image" Target="../media/image318.emf"/></Relationships>
</file>

<file path=ppt/drawings/_rels/vmlDrawing114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1.emf"/><Relationship Id="rId1" Type="http://schemas.openxmlformats.org/officeDocument/2006/relationships/image" Target="../media/image320.emf"/></Relationships>
</file>

<file path=ppt/drawings/_rels/vmlDrawing1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3.emf"/><Relationship Id="rId1" Type="http://schemas.openxmlformats.org/officeDocument/2006/relationships/image" Target="../media/image322.emf"/></Relationships>
</file>

<file path=ppt/drawings/_rels/vmlDrawing116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5.emf"/><Relationship Id="rId1" Type="http://schemas.openxmlformats.org/officeDocument/2006/relationships/image" Target="../media/image324.emf"/></Relationships>
</file>

<file path=ppt/drawings/_rels/vmlDrawing117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7.emf"/><Relationship Id="rId1" Type="http://schemas.openxmlformats.org/officeDocument/2006/relationships/image" Target="../media/image326.emf"/></Relationships>
</file>

<file path=ppt/drawings/_rels/vmlDrawing1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9.emf"/><Relationship Id="rId1" Type="http://schemas.openxmlformats.org/officeDocument/2006/relationships/image" Target="../media/image328.emf"/></Relationships>
</file>

<file path=ppt/drawings/_rels/vmlDrawing119.vml.rels><?xml version="1.0" encoding="UTF-8" standalone="yes"?>
<Relationships xmlns="http://schemas.openxmlformats.org/package/2006/relationships"><Relationship Id="rId2" Type="http://schemas.openxmlformats.org/officeDocument/2006/relationships/image" Target="../media/image331.emf"/><Relationship Id="rId1" Type="http://schemas.openxmlformats.org/officeDocument/2006/relationships/image" Target="../media/image330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9.emf"/></Relationships>
</file>

<file path=ppt/drawings/_rels/vmlDrawing120.vml.rels><?xml version="1.0" encoding="UTF-8" standalone="yes"?>
<Relationships xmlns="http://schemas.openxmlformats.org/package/2006/relationships"><Relationship Id="rId2" Type="http://schemas.openxmlformats.org/officeDocument/2006/relationships/image" Target="../media/image333.emf"/><Relationship Id="rId1" Type="http://schemas.openxmlformats.org/officeDocument/2006/relationships/image" Target="../media/image332.emf"/></Relationships>
</file>

<file path=ppt/drawings/_rels/vmlDrawing121.vml.rels><?xml version="1.0" encoding="UTF-8" standalone="yes"?>
<Relationships xmlns="http://schemas.openxmlformats.org/package/2006/relationships"><Relationship Id="rId2" Type="http://schemas.openxmlformats.org/officeDocument/2006/relationships/image" Target="../media/image335.emf"/><Relationship Id="rId1" Type="http://schemas.openxmlformats.org/officeDocument/2006/relationships/image" Target="../media/image334.emf"/></Relationships>
</file>

<file path=ppt/drawings/_rels/vmlDrawing122.vml.rels><?xml version="1.0" encoding="UTF-8" standalone="yes"?>
<Relationships xmlns="http://schemas.openxmlformats.org/package/2006/relationships"><Relationship Id="rId2" Type="http://schemas.openxmlformats.org/officeDocument/2006/relationships/image" Target="../media/image337.emf"/><Relationship Id="rId1" Type="http://schemas.openxmlformats.org/officeDocument/2006/relationships/image" Target="../media/image336.emf"/></Relationships>
</file>

<file path=ppt/drawings/_rels/vmlDrawing1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38.emf"/></Relationships>
</file>

<file path=ppt/drawings/_rels/vmlDrawing124.vml.rels><?xml version="1.0" encoding="UTF-8" standalone="yes"?>
<Relationships xmlns="http://schemas.openxmlformats.org/package/2006/relationships"><Relationship Id="rId2" Type="http://schemas.openxmlformats.org/officeDocument/2006/relationships/image" Target="../media/image340.emf"/><Relationship Id="rId1" Type="http://schemas.openxmlformats.org/officeDocument/2006/relationships/image" Target="../media/image339.emf"/></Relationships>
</file>

<file path=ppt/drawings/_rels/vmlDrawing125.vml.rels><?xml version="1.0" encoding="UTF-8" standalone="yes"?>
<Relationships xmlns="http://schemas.openxmlformats.org/package/2006/relationships"><Relationship Id="rId2" Type="http://schemas.openxmlformats.org/officeDocument/2006/relationships/image" Target="../media/image342.emf"/><Relationship Id="rId1" Type="http://schemas.openxmlformats.org/officeDocument/2006/relationships/image" Target="../media/image341.e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62.emf"/><Relationship Id="rId7" Type="http://schemas.openxmlformats.org/officeDocument/2006/relationships/image" Target="../media/image66.emf"/><Relationship Id="rId2" Type="http://schemas.openxmlformats.org/officeDocument/2006/relationships/image" Target="../media/image61.emf"/><Relationship Id="rId1" Type="http://schemas.openxmlformats.org/officeDocument/2006/relationships/image" Target="../media/image60.emf"/><Relationship Id="rId6" Type="http://schemas.openxmlformats.org/officeDocument/2006/relationships/image" Target="../media/image65.emf"/><Relationship Id="rId5" Type="http://schemas.openxmlformats.org/officeDocument/2006/relationships/image" Target="../media/image64.emf"/><Relationship Id="rId4" Type="http://schemas.openxmlformats.org/officeDocument/2006/relationships/image" Target="../media/image63.emf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69.emf"/><Relationship Id="rId7" Type="http://schemas.openxmlformats.org/officeDocument/2006/relationships/image" Target="../media/image73.emf"/><Relationship Id="rId2" Type="http://schemas.openxmlformats.org/officeDocument/2006/relationships/image" Target="../media/image68.emf"/><Relationship Id="rId1" Type="http://schemas.openxmlformats.org/officeDocument/2006/relationships/image" Target="../media/image67.emf"/><Relationship Id="rId6" Type="http://schemas.openxmlformats.org/officeDocument/2006/relationships/image" Target="../media/image72.emf"/><Relationship Id="rId5" Type="http://schemas.openxmlformats.org/officeDocument/2006/relationships/image" Target="../media/image71.emf"/><Relationship Id="rId4" Type="http://schemas.openxmlformats.org/officeDocument/2006/relationships/image" Target="../media/image70.emf"/></Relationships>
</file>

<file path=ppt/drawings/_rels/vmlDrawing15.vml.rels><?xml version="1.0" encoding="UTF-8" standalone="yes"?>
<Relationships xmlns="http://schemas.openxmlformats.org/package/2006/relationships"><Relationship Id="rId3" Type="http://schemas.openxmlformats.org/officeDocument/2006/relationships/image" Target="../media/image76.emf"/><Relationship Id="rId7" Type="http://schemas.openxmlformats.org/officeDocument/2006/relationships/image" Target="../media/image80.emf"/><Relationship Id="rId2" Type="http://schemas.openxmlformats.org/officeDocument/2006/relationships/image" Target="../media/image75.emf"/><Relationship Id="rId1" Type="http://schemas.openxmlformats.org/officeDocument/2006/relationships/image" Target="../media/image74.emf"/><Relationship Id="rId6" Type="http://schemas.openxmlformats.org/officeDocument/2006/relationships/image" Target="../media/image79.emf"/><Relationship Id="rId5" Type="http://schemas.openxmlformats.org/officeDocument/2006/relationships/image" Target="../media/image78.emf"/><Relationship Id="rId4" Type="http://schemas.openxmlformats.org/officeDocument/2006/relationships/image" Target="../media/image77.e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83.emf"/><Relationship Id="rId7" Type="http://schemas.openxmlformats.org/officeDocument/2006/relationships/image" Target="../media/image87.emf"/><Relationship Id="rId2" Type="http://schemas.openxmlformats.org/officeDocument/2006/relationships/image" Target="../media/image82.emf"/><Relationship Id="rId1" Type="http://schemas.openxmlformats.org/officeDocument/2006/relationships/image" Target="../media/image81.emf"/><Relationship Id="rId6" Type="http://schemas.openxmlformats.org/officeDocument/2006/relationships/image" Target="../media/image86.emf"/><Relationship Id="rId5" Type="http://schemas.openxmlformats.org/officeDocument/2006/relationships/image" Target="../media/image85.emf"/><Relationship Id="rId4" Type="http://schemas.openxmlformats.org/officeDocument/2006/relationships/image" Target="../media/image84.emf"/></Relationships>
</file>

<file path=ppt/drawings/_rels/vmlDrawing17.vml.rels><?xml version="1.0" encoding="UTF-8" standalone="yes"?>
<Relationships xmlns="http://schemas.openxmlformats.org/package/2006/relationships"><Relationship Id="rId3" Type="http://schemas.openxmlformats.org/officeDocument/2006/relationships/image" Target="../media/image90.emf"/><Relationship Id="rId7" Type="http://schemas.openxmlformats.org/officeDocument/2006/relationships/image" Target="../media/image94.emf"/><Relationship Id="rId2" Type="http://schemas.openxmlformats.org/officeDocument/2006/relationships/image" Target="../media/image89.emf"/><Relationship Id="rId1" Type="http://schemas.openxmlformats.org/officeDocument/2006/relationships/image" Target="../media/image88.emf"/><Relationship Id="rId6" Type="http://schemas.openxmlformats.org/officeDocument/2006/relationships/image" Target="../media/image93.emf"/><Relationship Id="rId5" Type="http://schemas.openxmlformats.org/officeDocument/2006/relationships/image" Target="../media/image92.emf"/><Relationship Id="rId4" Type="http://schemas.openxmlformats.org/officeDocument/2006/relationships/image" Target="../media/image91.emf"/></Relationships>
</file>

<file path=ppt/drawings/_rels/vmlDrawing18.vml.rels><?xml version="1.0" encoding="UTF-8" standalone="yes"?>
<Relationships xmlns="http://schemas.openxmlformats.org/package/2006/relationships"><Relationship Id="rId3" Type="http://schemas.openxmlformats.org/officeDocument/2006/relationships/image" Target="../media/image97.emf"/><Relationship Id="rId7" Type="http://schemas.openxmlformats.org/officeDocument/2006/relationships/image" Target="../media/image101.emf"/><Relationship Id="rId2" Type="http://schemas.openxmlformats.org/officeDocument/2006/relationships/image" Target="../media/image96.emf"/><Relationship Id="rId1" Type="http://schemas.openxmlformats.org/officeDocument/2006/relationships/image" Target="../media/image95.emf"/><Relationship Id="rId6" Type="http://schemas.openxmlformats.org/officeDocument/2006/relationships/image" Target="../media/image100.emf"/><Relationship Id="rId5" Type="http://schemas.openxmlformats.org/officeDocument/2006/relationships/image" Target="../media/image99.emf"/><Relationship Id="rId4" Type="http://schemas.openxmlformats.org/officeDocument/2006/relationships/image" Target="../media/image98.emf"/></Relationships>
</file>

<file path=ppt/drawings/_rels/vmlDrawing19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emf"/><Relationship Id="rId7" Type="http://schemas.openxmlformats.org/officeDocument/2006/relationships/image" Target="../media/image108.emf"/><Relationship Id="rId2" Type="http://schemas.openxmlformats.org/officeDocument/2006/relationships/image" Target="../media/image103.emf"/><Relationship Id="rId1" Type="http://schemas.openxmlformats.org/officeDocument/2006/relationships/image" Target="../media/image102.emf"/><Relationship Id="rId6" Type="http://schemas.openxmlformats.org/officeDocument/2006/relationships/image" Target="../media/image107.emf"/><Relationship Id="rId5" Type="http://schemas.openxmlformats.org/officeDocument/2006/relationships/image" Target="../media/image106.emf"/><Relationship Id="rId4" Type="http://schemas.openxmlformats.org/officeDocument/2006/relationships/image" Target="../media/image105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2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emf"/><Relationship Id="rId7" Type="http://schemas.openxmlformats.org/officeDocument/2006/relationships/image" Target="../media/image115.emf"/><Relationship Id="rId2" Type="http://schemas.openxmlformats.org/officeDocument/2006/relationships/image" Target="../media/image110.emf"/><Relationship Id="rId1" Type="http://schemas.openxmlformats.org/officeDocument/2006/relationships/image" Target="../media/image109.emf"/><Relationship Id="rId6" Type="http://schemas.openxmlformats.org/officeDocument/2006/relationships/image" Target="../media/image114.emf"/><Relationship Id="rId5" Type="http://schemas.openxmlformats.org/officeDocument/2006/relationships/image" Target="../media/image113.emf"/><Relationship Id="rId4" Type="http://schemas.openxmlformats.org/officeDocument/2006/relationships/image" Target="../media/image112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6.emf"/></Relationships>
</file>

<file path=ppt/drawings/_rels/vmlDrawing2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emf"/><Relationship Id="rId2" Type="http://schemas.openxmlformats.org/officeDocument/2006/relationships/image" Target="../media/image118.emf"/><Relationship Id="rId1" Type="http://schemas.openxmlformats.org/officeDocument/2006/relationships/image" Target="../media/image117.emf"/><Relationship Id="rId6" Type="http://schemas.openxmlformats.org/officeDocument/2006/relationships/image" Target="../media/image122.emf"/><Relationship Id="rId5" Type="http://schemas.openxmlformats.org/officeDocument/2006/relationships/image" Target="../media/image121.emf"/><Relationship Id="rId4" Type="http://schemas.openxmlformats.org/officeDocument/2006/relationships/image" Target="../media/image120.emf"/></Relationships>
</file>

<file path=ppt/drawings/_rels/vmlDrawing2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emf"/><Relationship Id="rId2" Type="http://schemas.openxmlformats.org/officeDocument/2006/relationships/image" Target="../media/image124.emf"/><Relationship Id="rId1" Type="http://schemas.openxmlformats.org/officeDocument/2006/relationships/image" Target="../media/image123.emf"/><Relationship Id="rId5" Type="http://schemas.openxmlformats.org/officeDocument/2006/relationships/image" Target="../media/image127.emf"/><Relationship Id="rId4" Type="http://schemas.openxmlformats.org/officeDocument/2006/relationships/image" Target="../media/image126.emf"/></Relationships>
</file>

<file path=ppt/drawings/_rels/vmlDrawing2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emf"/><Relationship Id="rId2" Type="http://schemas.openxmlformats.org/officeDocument/2006/relationships/image" Target="../media/image129.emf"/><Relationship Id="rId1" Type="http://schemas.openxmlformats.org/officeDocument/2006/relationships/image" Target="../media/image128.emf"/><Relationship Id="rId6" Type="http://schemas.openxmlformats.org/officeDocument/2006/relationships/image" Target="../media/image133.emf"/><Relationship Id="rId5" Type="http://schemas.openxmlformats.org/officeDocument/2006/relationships/image" Target="../media/image132.emf"/><Relationship Id="rId4" Type="http://schemas.openxmlformats.org/officeDocument/2006/relationships/image" Target="../media/image131.emf"/></Relationships>
</file>

<file path=ppt/drawings/_rels/vmlDrawing25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emf"/><Relationship Id="rId2" Type="http://schemas.openxmlformats.org/officeDocument/2006/relationships/image" Target="../media/image135.emf"/><Relationship Id="rId1" Type="http://schemas.openxmlformats.org/officeDocument/2006/relationships/image" Target="../media/image134.emf"/><Relationship Id="rId5" Type="http://schemas.openxmlformats.org/officeDocument/2006/relationships/image" Target="../media/image138.emf"/><Relationship Id="rId4" Type="http://schemas.openxmlformats.org/officeDocument/2006/relationships/image" Target="../media/image137.emf"/></Relationships>
</file>

<file path=ppt/drawings/_rels/vmlDrawing2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emf"/><Relationship Id="rId2" Type="http://schemas.openxmlformats.org/officeDocument/2006/relationships/image" Target="../media/image140.emf"/><Relationship Id="rId1" Type="http://schemas.openxmlformats.org/officeDocument/2006/relationships/image" Target="../media/image139.emf"/><Relationship Id="rId6" Type="http://schemas.openxmlformats.org/officeDocument/2006/relationships/image" Target="../media/image144.emf"/><Relationship Id="rId5" Type="http://schemas.openxmlformats.org/officeDocument/2006/relationships/image" Target="../media/image143.emf"/><Relationship Id="rId4" Type="http://schemas.openxmlformats.org/officeDocument/2006/relationships/image" Target="../media/image142.emf"/></Relationships>
</file>

<file path=ppt/drawings/_rels/vmlDrawing27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emf"/><Relationship Id="rId2" Type="http://schemas.openxmlformats.org/officeDocument/2006/relationships/image" Target="../media/image146.emf"/><Relationship Id="rId1" Type="http://schemas.openxmlformats.org/officeDocument/2006/relationships/image" Target="../media/image145.emf"/><Relationship Id="rId5" Type="http://schemas.openxmlformats.org/officeDocument/2006/relationships/image" Target="../media/image149.emf"/><Relationship Id="rId4" Type="http://schemas.openxmlformats.org/officeDocument/2006/relationships/image" Target="../media/image148.emf"/></Relationships>
</file>

<file path=ppt/drawings/_rels/vmlDrawing28.v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emf"/><Relationship Id="rId2" Type="http://schemas.openxmlformats.org/officeDocument/2006/relationships/image" Target="../media/image151.emf"/><Relationship Id="rId1" Type="http://schemas.openxmlformats.org/officeDocument/2006/relationships/image" Target="../media/image150.emf"/><Relationship Id="rId6" Type="http://schemas.openxmlformats.org/officeDocument/2006/relationships/image" Target="../media/image155.emf"/><Relationship Id="rId5" Type="http://schemas.openxmlformats.org/officeDocument/2006/relationships/image" Target="../media/image154.emf"/><Relationship Id="rId4" Type="http://schemas.openxmlformats.org/officeDocument/2006/relationships/image" Target="../media/image153.emf"/></Relationships>
</file>

<file path=ppt/drawings/_rels/vmlDrawing29.v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emf"/><Relationship Id="rId2" Type="http://schemas.openxmlformats.org/officeDocument/2006/relationships/image" Target="../media/image157.emf"/><Relationship Id="rId1" Type="http://schemas.openxmlformats.org/officeDocument/2006/relationships/image" Target="../media/image156.emf"/><Relationship Id="rId5" Type="http://schemas.openxmlformats.org/officeDocument/2006/relationships/image" Target="../media/image160.emf"/><Relationship Id="rId4" Type="http://schemas.openxmlformats.org/officeDocument/2006/relationships/image" Target="../media/image159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1.emf"/></Relationships>
</file>

<file path=ppt/drawings/_rels/vmlDrawing3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63.emf"/><Relationship Id="rId1" Type="http://schemas.openxmlformats.org/officeDocument/2006/relationships/image" Target="../media/image162.emf"/></Relationships>
</file>

<file path=ppt/drawings/_rels/vmlDrawing3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65.emf"/><Relationship Id="rId1" Type="http://schemas.openxmlformats.org/officeDocument/2006/relationships/image" Target="../media/image164.e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6.emf"/></Relationships>
</file>

<file path=ppt/drawings/_rels/vmlDrawing3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68.emf"/><Relationship Id="rId1" Type="http://schemas.openxmlformats.org/officeDocument/2006/relationships/image" Target="../media/image167.emf"/></Relationships>
</file>

<file path=ppt/drawings/_rels/vmlDrawing3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0.emf"/><Relationship Id="rId1" Type="http://schemas.openxmlformats.org/officeDocument/2006/relationships/image" Target="../media/image169.emf"/></Relationships>
</file>

<file path=ppt/drawings/_rels/vmlDrawing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1.emf"/></Relationships>
</file>

<file path=ppt/drawings/_rels/vmlDrawing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2.emf"/></Relationships>
</file>

<file path=ppt/drawings/_rels/vmlDrawing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3.emf"/></Relationships>
</file>

<file path=ppt/drawings/_rels/vmlDrawing39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5.emf"/><Relationship Id="rId1" Type="http://schemas.openxmlformats.org/officeDocument/2006/relationships/image" Target="../media/image174.e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8.emf"/><Relationship Id="rId1" Type="http://schemas.openxmlformats.org/officeDocument/2006/relationships/image" Target="../media/image7.emf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drawings/_rels/vmlDrawing40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7.emf"/><Relationship Id="rId1" Type="http://schemas.openxmlformats.org/officeDocument/2006/relationships/image" Target="../media/image176.emf"/></Relationships>
</file>

<file path=ppt/drawings/_rels/vmlDrawing4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emf"/><Relationship Id="rId1" Type="http://schemas.openxmlformats.org/officeDocument/2006/relationships/image" Target="../media/image178.emf"/></Relationships>
</file>

<file path=ppt/drawings/_rels/vmlDrawing4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81.emf"/><Relationship Id="rId1" Type="http://schemas.openxmlformats.org/officeDocument/2006/relationships/image" Target="../media/image180.emf"/></Relationships>
</file>

<file path=ppt/drawings/_rels/vmlDrawing4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83.emf"/><Relationship Id="rId1" Type="http://schemas.openxmlformats.org/officeDocument/2006/relationships/image" Target="../media/image182.emf"/></Relationships>
</file>

<file path=ppt/drawings/_rels/vmlDrawing4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85.emf"/><Relationship Id="rId1" Type="http://schemas.openxmlformats.org/officeDocument/2006/relationships/image" Target="../media/image184.emf"/></Relationships>
</file>

<file path=ppt/drawings/_rels/vmlDrawing4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87.emf"/><Relationship Id="rId1" Type="http://schemas.openxmlformats.org/officeDocument/2006/relationships/image" Target="../media/image186.emf"/></Relationships>
</file>

<file path=ppt/drawings/_rels/vmlDrawing4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emf"/><Relationship Id="rId1" Type="http://schemas.openxmlformats.org/officeDocument/2006/relationships/image" Target="../media/image188.emf"/></Relationships>
</file>

<file path=ppt/drawings/_rels/vmlDrawing47.vml.rels><?xml version="1.0" encoding="UTF-8" standalone="yes"?>
<Relationships xmlns="http://schemas.openxmlformats.org/package/2006/relationships"><Relationship Id="rId2" Type="http://schemas.openxmlformats.org/officeDocument/2006/relationships/image" Target="../media/image191.emf"/><Relationship Id="rId1" Type="http://schemas.openxmlformats.org/officeDocument/2006/relationships/image" Target="../media/image190.emf"/></Relationships>
</file>

<file path=ppt/drawings/_rels/vmlDrawing48.v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emf"/><Relationship Id="rId1" Type="http://schemas.openxmlformats.org/officeDocument/2006/relationships/image" Target="../media/image192.emf"/></Relationships>
</file>

<file path=ppt/drawings/_rels/vmlDrawing49.vml.rels><?xml version="1.0" encoding="UTF-8" standalone="yes"?>
<Relationships xmlns="http://schemas.openxmlformats.org/package/2006/relationships"><Relationship Id="rId2" Type="http://schemas.openxmlformats.org/officeDocument/2006/relationships/image" Target="../media/image195.emf"/><Relationship Id="rId1" Type="http://schemas.openxmlformats.org/officeDocument/2006/relationships/image" Target="../media/image194.e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7" Type="http://schemas.openxmlformats.org/officeDocument/2006/relationships/image" Target="../media/image19.emf"/><Relationship Id="rId2" Type="http://schemas.openxmlformats.org/officeDocument/2006/relationships/image" Target="../media/image14.emf"/><Relationship Id="rId1" Type="http://schemas.openxmlformats.org/officeDocument/2006/relationships/image" Target="../media/image13.emf"/><Relationship Id="rId6" Type="http://schemas.openxmlformats.org/officeDocument/2006/relationships/image" Target="../media/image18.emf"/><Relationship Id="rId5" Type="http://schemas.openxmlformats.org/officeDocument/2006/relationships/image" Target="../media/image17.emf"/><Relationship Id="rId4" Type="http://schemas.openxmlformats.org/officeDocument/2006/relationships/image" Target="../media/image16.emf"/></Relationships>
</file>

<file path=ppt/drawings/_rels/vmlDrawing50.vml.rels><?xml version="1.0" encoding="UTF-8" standalone="yes"?>
<Relationships xmlns="http://schemas.openxmlformats.org/package/2006/relationships"><Relationship Id="rId2" Type="http://schemas.openxmlformats.org/officeDocument/2006/relationships/image" Target="../media/image197.emf"/><Relationship Id="rId1" Type="http://schemas.openxmlformats.org/officeDocument/2006/relationships/image" Target="../media/image196.emf"/></Relationships>
</file>

<file path=ppt/drawings/_rels/vmlDrawing5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99.emf"/><Relationship Id="rId1" Type="http://schemas.openxmlformats.org/officeDocument/2006/relationships/image" Target="../media/image198.emf"/></Relationships>
</file>

<file path=ppt/drawings/_rels/vmlDrawing52.vml.rels><?xml version="1.0" encoding="UTF-8" standalone="yes"?>
<Relationships xmlns="http://schemas.openxmlformats.org/package/2006/relationships"><Relationship Id="rId2" Type="http://schemas.openxmlformats.org/officeDocument/2006/relationships/image" Target="../media/image201.emf"/><Relationship Id="rId1" Type="http://schemas.openxmlformats.org/officeDocument/2006/relationships/image" Target="../media/image200.emf"/></Relationships>
</file>

<file path=ppt/drawings/_rels/vmlDrawing53.vml.rels><?xml version="1.0" encoding="UTF-8" standalone="yes"?>
<Relationships xmlns="http://schemas.openxmlformats.org/package/2006/relationships"><Relationship Id="rId2" Type="http://schemas.openxmlformats.org/officeDocument/2006/relationships/image" Target="../media/image203.emf"/><Relationship Id="rId1" Type="http://schemas.openxmlformats.org/officeDocument/2006/relationships/image" Target="../media/image202.emf"/></Relationships>
</file>

<file path=ppt/drawings/_rels/vmlDrawing54.vml.rels><?xml version="1.0" encoding="UTF-8" standalone="yes"?>
<Relationships xmlns="http://schemas.openxmlformats.org/package/2006/relationships"><Relationship Id="rId2" Type="http://schemas.openxmlformats.org/officeDocument/2006/relationships/image" Target="../media/image205.emf"/><Relationship Id="rId1" Type="http://schemas.openxmlformats.org/officeDocument/2006/relationships/image" Target="../media/image204.emf"/></Relationships>
</file>

<file path=ppt/drawings/_rels/vmlDrawing55.vml.rels><?xml version="1.0" encoding="UTF-8" standalone="yes"?>
<Relationships xmlns="http://schemas.openxmlformats.org/package/2006/relationships"><Relationship Id="rId2" Type="http://schemas.openxmlformats.org/officeDocument/2006/relationships/image" Target="../media/image207.emf"/><Relationship Id="rId1" Type="http://schemas.openxmlformats.org/officeDocument/2006/relationships/image" Target="../media/image206.emf"/></Relationships>
</file>

<file path=ppt/drawings/_rels/vmlDrawing56.vml.rels><?xml version="1.0" encoding="UTF-8" standalone="yes"?>
<Relationships xmlns="http://schemas.openxmlformats.org/package/2006/relationships"><Relationship Id="rId2" Type="http://schemas.openxmlformats.org/officeDocument/2006/relationships/image" Target="../media/image209.emf"/><Relationship Id="rId1" Type="http://schemas.openxmlformats.org/officeDocument/2006/relationships/image" Target="../media/image208.emf"/></Relationships>
</file>

<file path=ppt/drawings/_rels/vmlDrawing57.vml.rels><?xml version="1.0" encoding="UTF-8" standalone="yes"?>
<Relationships xmlns="http://schemas.openxmlformats.org/package/2006/relationships"><Relationship Id="rId2" Type="http://schemas.openxmlformats.org/officeDocument/2006/relationships/image" Target="../media/image211.emf"/><Relationship Id="rId1" Type="http://schemas.openxmlformats.org/officeDocument/2006/relationships/image" Target="../media/image210.emf"/></Relationships>
</file>

<file path=ppt/drawings/_rels/vmlDrawing58.vml.rels><?xml version="1.0" encoding="UTF-8" standalone="yes"?>
<Relationships xmlns="http://schemas.openxmlformats.org/package/2006/relationships"><Relationship Id="rId2" Type="http://schemas.openxmlformats.org/officeDocument/2006/relationships/image" Target="../media/image213.emf"/><Relationship Id="rId1" Type="http://schemas.openxmlformats.org/officeDocument/2006/relationships/image" Target="../media/image212.emf"/></Relationships>
</file>

<file path=ppt/drawings/_rels/vmlDrawing59.vml.rels><?xml version="1.0" encoding="UTF-8" standalone="yes"?>
<Relationships xmlns="http://schemas.openxmlformats.org/package/2006/relationships"><Relationship Id="rId2" Type="http://schemas.openxmlformats.org/officeDocument/2006/relationships/image" Target="../media/image215.emf"/><Relationship Id="rId1" Type="http://schemas.openxmlformats.org/officeDocument/2006/relationships/image" Target="../media/image214.e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image" Target="../media/image21.emf"/><Relationship Id="rId1" Type="http://schemas.openxmlformats.org/officeDocument/2006/relationships/image" Target="../media/image20.emf"/><Relationship Id="rId6" Type="http://schemas.openxmlformats.org/officeDocument/2006/relationships/image" Target="../media/image25.emf"/><Relationship Id="rId5" Type="http://schemas.openxmlformats.org/officeDocument/2006/relationships/image" Target="../media/image24.emf"/><Relationship Id="rId4" Type="http://schemas.openxmlformats.org/officeDocument/2006/relationships/image" Target="../media/image23.emf"/></Relationships>
</file>

<file path=ppt/drawings/_rels/vmlDrawing60.v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emf"/><Relationship Id="rId1" Type="http://schemas.openxmlformats.org/officeDocument/2006/relationships/image" Target="../media/image216.emf"/></Relationships>
</file>

<file path=ppt/drawings/_rels/vmlDrawing61.v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emf"/><Relationship Id="rId1" Type="http://schemas.openxmlformats.org/officeDocument/2006/relationships/image" Target="../media/image218.emf"/></Relationships>
</file>

<file path=ppt/drawings/_rels/vmlDrawing62.vml.rels><?xml version="1.0" encoding="UTF-8" standalone="yes"?>
<Relationships xmlns="http://schemas.openxmlformats.org/package/2006/relationships"><Relationship Id="rId2" Type="http://schemas.openxmlformats.org/officeDocument/2006/relationships/image" Target="../media/image221.emf"/><Relationship Id="rId1" Type="http://schemas.openxmlformats.org/officeDocument/2006/relationships/image" Target="../media/image220.emf"/></Relationships>
</file>

<file path=ppt/drawings/_rels/vmlDrawing63.vml.rels><?xml version="1.0" encoding="UTF-8" standalone="yes"?>
<Relationships xmlns="http://schemas.openxmlformats.org/package/2006/relationships"><Relationship Id="rId2" Type="http://schemas.openxmlformats.org/officeDocument/2006/relationships/image" Target="../media/image223.emf"/><Relationship Id="rId1" Type="http://schemas.openxmlformats.org/officeDocument/2006/relationships/image" Target="../media/image222.emf"/></Relationships>
</file>

<file path=ppt/drawings/_rels/vmlDrawing64.vml.rels><?xml version="1.0" encoding="UTF-8" standalone="yes"?>
<Relationships xmlns="http://schemas.openxmlformats.org/package/2006/relationships"><Relationship Id="rId2" Type="http://schemas.openxmlformats.org/officeDocument/2006/relationships/image" Target="../media/image225.emf"/><Relationship Id="rId1" Type="http://schemas.openxmlformats.org/officeDocument/2006/relationships/image" Target="../media/image224.emf"/></Relationships>
</file>

<file path=ppt/drawings/_rels/vmlDrawing65.vml.rels><?xml version="1.0" encoding="UTF-8" standalone="yes"?>
<Relationships xmlns="http://schemas.openxmlformats.org/package/2006/relationships"><Relationship Id="rId2" Type="http://schemas.openxmlformats.org/officeDocument/2006/relationships/image" Target="../media/image227.emf"/><Relationship Id="rId1" Type="http://schemas.openxmlformats.org/officeDocument/2006/relationships/image" Target="../media/image226.emf"/></Relationships>
</file>

<file path=ppt/drawings/_rels/vmlDrawing66.v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emf"/><Relationship Id="rId1" Type="http://schemas.openxmlformats.org/officeDocument/2006/relationships/image" Target="../media/image228.emf"/></Relationships>
</file>

<file path=ppt/drawings/_rels/vmlDrawing67.vml.rels><?xml version="1.0" encoding="UTF-8" standalone="yes"?>
<Relationships xmlns="http://schemas.openxmlformats.org/package/2006/relationships"><Relationship Id="rId2" Type="http://schemas.openxmlformats.org/officeDocument/2006/relationships/image" Target="../media/image231.emf"/><Relationship Id="rId1" Type="http://schemas.openxmlformats.org/officeDocument/2006/relationships/image" Target="../media/image230.emf"/></Relationships>
</file>

<file path=ppt/drawings/_rels/vmlDrawing68.vml.rels><?xml version="1.0" encoding="UTF-8" standalone="yes"?>
<Relationships xmlns="http://schemas.openxmlformats.org/package/2006/relationships"><Relationship Id="rId2" Type="http://schemas.openxmlformats.org/officeDocument/2006/relationships/image" Target="../media/image233.emf"/><Relationship Id="rId1" Type="http://schemas.openxmlformats.org/officeDocument/2006/relationships/image" Target="../media/image232.emf"/></Relationships>
</file>

<file path=ppt/drawings/_rels/vmlDrawing69.vml.rels><?xml version="1.0" encoding="UTF-8" standalone="yes"?>
<Relationships xmlns="http://schemas.openxmlformats.org/package/2006/relationships"><Relationship Id="rId2" Type="http://schemas.openxmlformats.org/officeDocument/2006/relationships/image" Target="../media/image235.emf"/><Relationship Id="rId1" Type="http://schemas.openxmlformats.org/officeDocument/2006/relationships/image" Target="../media/image234.e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7" Type="http://schemas.openxmlformats.org/officeDocument/2006/relationships/image" Target="../media/image32.emf"/><Relationship Id="rId2" Type="http://schemas.openxmlformats.org/officeDocument/2006/relationships/image" Target="../media/image27.emf"/><Relationship Id="rId1" Type="http://schemas.openxmlformats.org/officeDocument/2006/relationships/image" Target="../media/image26.emf"/><Relationship Id="rId6" Type="http://schemas.openxmlformats.org/officeDocument/2006/relationships/image" Target="../media/image31.emf"/><Relationship Id="rId5" Type="http://schemas.openxmlformats.org/officeDocument/2006/relationships/image" Target="../media/image30.emf"/><Relationship Id="rId4" Type="http://schemas.openxmlformats.org/officeDocument/2006/relationships/image" Target="../media/image29.emf"/></Relationships>
</file>

<file path=ppt/drawings/_rels/vmlDrawing70.vml.rels><?xml version="1.0" encoding="UTF-8" standalone="yes"?>
<Relationships xmlns="http://schemas.openxmlformats.org/package/2006/relationships"><Relationship Id="rId2" Type="http://schemas.openxmlformats.org/officeDocument/2006/relationships/image" Target="../media/image237.emf"/><Relationship Id="rId1" Type="http://schemas.openxmlformats.org/officeDocument/2006/relationships/image" Target="../media/image236.emf"/></Relationships>
</file>

<file path=ppt/drawings/_rels/vmlDrawing71.vml.rels><?xml version="1.0" encoding="UTF-8" standalone="yes"?>
<Relationships xmlns="http://schemas.openxmlformats.org/package/2006/relationships"><Relationship Id="rId2" Type="http://schemas.openxmlformats.org/officeDocument/2006/relationships/image" Target="../media/image239.emf"/><Relationship Id="rId1" Type="http://schemas.openxmlformats.org/officeDocument/2006/relationships/image" Target="../media/image238.emf"/></Relationships>
</file>

<file path=ppt/drawings/_rels/vmlDrawing72.vml.rels><?xml version="1.0" encoding="UTF-8" standalone="yes"?>
<Relationships xmlns="http://schemas.openxmlformats.org/package/2006/relationships"><Relationship Id="rId2" Type="http://schemas.openxmlformats.org/officeDocument/2006/relationships/image" Target="../media/image241.emf"/><Relationship Id="rId1" Type="http://schemas.openxmlformats.org/officeDocument/2006/relationships/image" Target="../media/image240.emf"/></Relationships>
</file>

<file path=ppt/drawings/_rels/vmlDrawing73.vml.rels><?xml version="1.0" encoding="UTF-8" standalone="yes"?>
<Relationships xmlns="http://schemas.openxmlformats.org/package/2006/relationships"><Relationship Id="rId2" Type="http://schemas.openxmlformats.org/officeDocument/2006/relationships/image" Target="../media/image243.emf"/><Relationship Id="rId1" Type="http://schemas.openxmlformats.org/officeDocument/2006/relationships/image" Target="../media/image242.emf"/></Relationships>
</file>

<file path=ppt/drawings/_rels/vmlDrawing74.vml.rels><?xml version="1.0" encoding="UTF-8" standalone="yes"?>
<Relationships xmlns="http://schemas.openxmlformats.org/package/2006/relationships"><Relationship Id="rId2" Type="http://schemas.openxmlformats.org/officeDocument/2006/relationships/image" Target="../media/image245.emf"/><Relationship Id="rId1" Type="http://schemas.openxmlformats.org/officeDocument/2006/relationships/image" Target="../media/image244.emf"/></Relationships>
</file>

<file path=ppt/drawings/_rels/vmlDrawing75.v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emf"/><Relationship Id="rId1" Type="http://schemas.openxmlformats.org/officeDocument/2006/relationships/image" Target="../media/image246.emf"/></Relationships>
</file>

<file path=ppt/drawings/_rels/vmlDrawing76.vml.rels><?xml version="1.0" encoding="UTF-8" standalone="yes"?>
<Relationships xmlns="http://schemas.openxmlformats.org/package/2006/relationships"><Relationship Id="rId2" Type="http://schemas.openxmlformats.org/officeDocument/2006/relationships/image" Target="../media/image249.emf"/><Relationship Id="rId1" Type="http://schemas.openxmlformats.org/officeDocument/2006/relationships/image" Target="../media/image248.emf"/></Relationships>
</file>

<file path=ppt/drawings/_rels/vmlDrawing77.vml.rels><?xml version="1.0" encoding="UTF-8" standalone="yes"?>
<Relationships xmlns="http://schemas.openxmlformats.org/package/2006/relationships"><Relationship Id="rId2" Type="http://schemas.openxmlformats.org/officeDocument/2006/relationships/image" Target="../media/image251.emf"/><Relationship Id="rId1" Type="http://schemas.openxmlformats.org/officeDocument/2006/relationships/image" Target="../media/image250.emf"/></Relationships>
</file>

<file path=ppt/drawings/_rels/vmlDrawing78.vml.rels><?xml version="1.0" encoding="UTF-8" standalone="yes"?>
<Relationships xmlns="http://schemas.openxmlformats.org/package/2006/relationships"><Relationship Id="rId2" Type="http://schemas.openxmlformats.org/officeDocument/2006/relationships/image" Target="../media/image253.emf"/><Relationship Id="rId1" Type="http://schemas.openxmlformats.org/officeDocument/2006/relationships/image" Target="../media/image252.emf"/></Relationships>
</file>

<file path=ppt/drawings/_rels/vmlDrawing79.vml.rels><?xml version="1.0" encoding="UTF-8" standalone="yes"?>
<Relationships xmlns="http://schemas.openxmlformats.org/package/2006/relationships"><Relationship Id="rId2" Type="http://schemas.openxmlformats.org/officeDocument/2006/relationships/image" Target="../media/image255.emf"/><Relationship Id="rId1" Type="http://schemas.openxmlformats.org/officeDocument/2006/relationships/image" Target="../media/image254.e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34.emf"/><Relationship Id="rId1" Type="http://schemas.openxmlformats.org/officeDocument/2006/relationships/image" Target="../media/image33.emf"/><Relationship Id="rId6" Type="http://schemas.openxmlformats.org/officeDocument/2006/relationships/image" Target="../media/image38.emf"/><Relationship Id="rId5" Type="http://schemas.openxmlformats.org/officeDocument/2006/relationships/image" Target="../media/image37.emf"/><Relationship Id="rId4" Type="http://schemas.openxmlformats.org/officeDocument/2006/relationships/image" Target="../media/image36.emf"/></Relationships>
</file>

<file path=ppt/drawings/_rels/vmlDrawing80.vml.rels><?xml version="1.0" encoding="UTF-8" standalone="yes"?>
<Relationships xmlns="http://schemas.openxmlformats.org/package/2006/relationships"><Relationship Id="rId2" Type="http://schemas.openxmlformats.org/officeDocument/2006/relationships/image" Target="../media/image257.emf"/><Relationship Id="rId1" Type="http://schemas.openxmlformats.org/officeDocument/2006/relationships/image" Target="../media/image256.emf"/></Relationships>
</file>

<file path=ppt/drawings/_rels/vmlDrawing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8.emf"/></Relationships>
</file>

<file path=ppt/drawings/_rels/vmlDrawing82.vml.rels><?xml version="1.0" encoding="UTF-8" standalone="yes"?>
<Relationships xmlns="http://schemas.openxmlformats.org/package/2006/relationships"><Relationship Id="rId2" Type="http://schemas.openxmlformats.org/officeDocument/2006/relationships/image" Target="../media/image260.emf"/><Relationship Id="rId1" Type="http://schemas.openxmlformats.org/officeDocument/2006/relationships/image" Target="../media/image259.emf"/></Relationships>
</file>

<file path=ppt/drawings/_rels/vmlDrawing83.v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emf"/><Relationship Id="rId1" Type="http://schemas.openxmlformats.org/officeDocument/2006/relationships/image" Target="../media/image261.emf"/></Relationships>
</file>

<file path=ppt/drawings/_rels/vmlDrawing84.vml.rels><?xml version="1.0" encoding="UTF-8" standalone="yes"?>
<Relationships xmlns="http://schemas.openxmlformats.org/package/2006/relationships"><Relationship Id="rId2" Type="http://schemas.openxmlformats.org/officeDocument/2006/relationships/image" Target="../media/image264.emf"/><Relationship Id="rId1" Type="http://schemas.openxmlformats.org/officeDocument/2006/relationships/image" Target="../media/image263.emf"/></Relationships>
</file>

<file path=ppt/drawings/_rels/vmlDrawing85.vml.rels><?xml version="1.0" encoding="UTF-8" standalone="yes"?>
<Relationships xmlns="http://schemas.openxmlformats.org/package/2006/relationships"><Relationship Id="rId2" Type="http://schemas.openxmlformats.org/officeDocument/2006/relationships/image" Target="../media/image266.emf"/><Relationship Id="rId1" Type="http://schemas.openxmlformats.org/officeDocument/2006/relationships/image" Target="../media/image265.emf"/></Relationships>
</file>

<file path=ppt/drawings/_rels/vmlDrawing86.vml.rels><?xml version="1.0" encoding="UTF-8" standalone="yes"?>
<Relationships xmlns="http://schemas.openxmlformats.org/package/2006/relationships"><Relationship Id="rId2" Type="http://schemas.openxmlformats.org/officeDocument/2006/relationships/image" Target="../media/image268.emf"/><Relationship Id="rId1" Type="http://schemas.openxmlformats.org/officeDocument/2006/relationships/image" Target="../media/image267.emf"/></Relationships>
</file>

<file path=ppt/drawings/_rels/vmlDrawing87.vml.rels><?xml version="1.0" encoding="UTF-8" standalone="yes"?>
<Relationships xmlns="http://schemas.openxmlformats.org/package/2006/relationships"><Relationship Id="rId2" Type="http://schemas.openxmlformats.org/officeDocument/2006/relationships/image" Target="../media/image270.emf"/><Relationship Id="rId1" Type="http://schemas.openxmlformats.org/officeDocument/2006/relationships/image" Target="../media/image269.emf"/></Relationships>
</file>

<file path=ppt/drawings/_rels/vmlDrawing88.vml.rels><?xml version="1.0" encoding="UTF-8" standalone="yes"?>
<Relationships xmlns="http://schemas.openxmlformats.org/package/2006/relationships"><Relationship Id="rId2" Type="http://schemas.openxmlformats.org/officeDocument/2006/relationships/image" Target="../media/image272.emf"/><Relationship Id="rId1" Type="http://schemas.openxmlformats.org/officeDocument/2006/relationships/image" Target="../media/image271.emf"/></Relationships>
</file>

<file path=ppt/drawings/_rels/vmlDrawing89.vml.rels><?xml version="1.0" encoding="UTF-8" standalone="yes"?>
<Relationships xmlns="http://schemas.openxmlformats.org/package/2006/relationships"><Relationship Id="rId2" Type="http://schemas.openxmlformats.org/officeDocument/2006/relationships/image" Target="../media/image274.emf"/><Relationship Id="rId1" Type="http://schemas.openxmlformats.org/officeDocument/2006/relationships/image" Target="../media/image273.e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41.emf"/><Relationship Id="rId7" Type="http://schemas.openxmlformats.org/officeDocument/2006/relationships/image" Target="../media/image45.emf"/><Relationship Id="rId2" Type="http://schemas.openxmlformats.org/officeDocument/2006/relationships/image" Target="../media/image40.emf"/><Relationship Id="rId1" Type="http://schemas.openxmlformats.org/officeDocument/2006/relationships/image" Target="../media/image39.emf"/><Relationship Id="rId6" Type="http://schemas.openxmlformats.org/officeDocument/2006/relationships/image" Target="../media/image44.emf"/><Relationship Id="rId5" Type="http://schemas.openxmlformats.org/officeDocument/2006/relationships/image" Target="../media/image43.emf"/><Relationship Id="rId4" Type="http://schemas.openxmlformats.org/officeDocument/2006/relationships/image" Target="../media/image42.emf"/></Relationships>
</file>

<file path=ppt/drawings/_rels/vmlDrawing90.vml.rels><?xml version="1.0" encoding="UTF-8" standalone="yes"?>
<Relationships xmlns="http://schemas.openxmlformats.org/package/2006/relationships"><Relationship Id="rId2" Type="http://schemas.openxmlformats.org/officeDocument/2006/relationships/image" Target="../media/image276.emf"/><Relationship Id="rId1" Type="http://schemas.openxmlformats.org/officeDocument/2006/relationships/image" Target="../media/image275.emf"/></Relationships>
</file>

<file path=ppt/drawings/_rels/vmlDrawing91.vml.rels><?xml version="1.0" encoding="UTF-8" standalone="yes"?>
<Relationships xmlns="http://schemas.openxmlformats.org/package/2006/relationships"><Relationship Id="rId2" Type="http://schemas.openxmlformats.org/officeDocument/2006/relationships/image" Target="../media/image278.emf"/><Relationship Id="rId1" Type="http://schemas.openxmlformats.org/officeDocument/2006/relationships/image" Target="../media/image277.emf"/></Relationships>
</file>

<file path=ppt/drawings/_rels/vmlDrawing92.vml.rels><?xml version="1.0" encoding="UTF-8" standalone="yes"?>
<Relationships xmlns="http://schemas.openxmlformats.org/package/2006/relationships"><Relationship Id="rId2" Type="http://schemas.openxmlformats.org/officeDocument/2006/relationships/image" Target="../media/image280.emf"/><Relationship Id="rId1" Type="http://schemas.openxmlformats.org/officeDocument/2006/relationships/image" Target="../media/image279.emf"/></Relationships>
</file>

<file path=ppt/drawings/_rels/vmlDrawing93.v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emf"/><Relationship Id="rId1" Type="http://schemas.openxmlformats.org/officeDocument/2006/relationships/image" Target="../media/image281.emf"/></Relationships>
</file>

<file path=ppt/drawings/_rels/vmlDrawing94.vml.rels><?xml version="1.0" encoding="UTF-8" standalone="yes"?>
<Relationships xmlns="http://schemas.openxmlformats.org/package/2006/relationships"><Relationship Id="rId2" Type="http://schemas.openxmlformats.org/officeDocument/2006/relationships/image" Target="../media/image284.emf"/><Relationship Id="rId1" Type="http://schemas.openxmlformats.org/officeDocument/2006/relationships/image" Target="../media/image283.emf"/></Relationships>
</file>

<file path=ppt/drawings/_rels/vmlDrawing95.vml.rels><?xml version="1.0" encoding="UTF-8" standalone="yes"?>
<Relationships xmlns="http://schemas.openxmlformats.org/package/2006/relationships"><Relationship Id="rId2" Type="http://schemas.openxmlformats.org/officeDocument/2006/relationships/image" Target="../media/image286.emf"/><Relationship Id="rId1" Type="http://schemas.openxmlformats.org/officeDocument/2006/relationships/image" Target="../media/image285.emf"/></Relationships>
</file>

<file path=ppt/drawings/_rels/vmlDrawing96.vml.rels><?xml version="1.0" encoding="UTF-8" standalone="yes"?>
<Relationships xmlns="http://schemas.openxmlformats.org/package/2006/relationships"><Relationship Id="rId2" Type="http://schemas.openxmlformats.org/officeDocument/2006/relationships/image" Target="../media/image288.emf"/><Relationship Id="rId1" Type="http://schemas.openxmlformats.org/officeDocument/2006/relationships/image" Target="../media/image287.emf"/></Relationships>
</file>

<file path=ppt/drawings/_rels/vmlDrawing97.vml.rels><?xml version="1.0" encoding="UTF-8" standalone="yes"?>
<Relationships xmlns="http://schemas.openxmlformats.org/package/2006/relationships"><Relationship Id="rId2" Type="http://schemas.openxmlformats.org/officeDocument/2006/relationships/image" Target="../media/image290.emf"/><Relationship Id="rId1" Type="http://schemas.openxmlformats.org/officeDocument/2006/relationships/image" Target="../media/image289.emf"/></Relationships>
</file>

<file path=ppt/drawings/_rels/vmlDrawing98.vml.rels><?xml version="1.0" encoding="UTF-8" standalone="yes"?>
<Relationships xmlns="http://schemas.openxmlformats.org/package/2006/relationships"><Relationship Id="rId2" Type="http://schemas.openxmlformats.org/officeDocument/2006/relationships/image" Target="../media/image292.emf"/><Relationship Id="rId1" Type="http://schemas.openxmlformats.org/officeDocument/2006/relationships/image" Target="../media/image291.emf"/></Relationships>
</file>

<file path=ppt/drawings/_rels/vmlDrawing99.vml.rels><?xml version="1.0" encoding="UTF-8" standalone="yes"?>
<Relationships xmlns="http://schemas.openxmlformats.org/package/2006/relationships"><Relationship Id="rId2" Type="http://schemas.openxmlformats.org/officeDocument/2006/relationships/image" Target="../media/image294.emf"/><Relationship Id="rId1" Type="http://schemas.openxmlformats.org/officeDocument/2006/relationships/image" Target="../media/image293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45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2946400" cy="49426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897" tIns="45950" rIns="91897" bIns="45950" numCol="1" anchor="t" anchorCtr="0" compatLnSpc="1">
            <a:prstTxWarp prst="textNoShape">
              <a:avLst/>
            </a:prstTxWarp>
          </a:bodyPr>
          <a:lstStyle>
            <a:lvl1pPr defTabSz="918201" eaLnBrk="1" hangingPunct="1">
              <a:spcBef>
                <a:spcPct val="0"/>
              </a:spcBef>
              <a:buFontTx/>
              <a:buNone/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78745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49689" y="1"/>
            <a:ext cx="2946400" cy="49426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897" tIns="45950" rIns="91897" bIns="45950" numCol="1" anchor="t" anchorCtr="0" compatLnSpc="1">
            <a:prstTxWarp prst="textNoShape">
              <a:avLst/>
            </a:prstTxWarp>
          </a:bodyPr>
          <a:lstStyle>
            <a:lvl1pPr algn="r" defTabSz="918201" eaLnBrk="1" hangingPunct="1">
              <a:spcBef>
                <a:spcPct val="0"/>
              </a:spcBef>
              <a:buFontTx/>
              <a:buNone/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78746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78408"/>
            <a:ext cx="2946400" cy="494264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897" tIns="45950" rIns="91897" bIns="45950" numCol="1" anchor="b" anchorCtr="0" compatLnSpc="1">
            <a:prstTxWarp prst="textNoShape">
              <a:avLst/>
            </a:prstTxWarp>
          </a:bodyPr>
          <a:lstStyle>
            <a:lvl1pPr defTabSz="918201" eaLnBrk="1" hangingPunct="1">
              <a:spcBef>
                <a:spcPct val="0"/>
              </a:spcBef>
              <a:buFontTx/>
              <a:buNone/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78746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49689" y="9378408"/>
            <a:ext cx="2946400" cy="494264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897" tIns="45950" rIns="91897" bIns="45950" numCol="1" anchor="b" anchorCtr="0" compatLnSpc="1">
            <a:prstTxWarp prst="textNoShape">
              <a:avLst/>
            </a:prstTxWarp>
          </a:bodyPr>
          <a:lstStyle>
            <a:lvl1pPr algn="r" defTabSz="917486" eaLnBrk="1" hangingPunct="1"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6324CA2-3D64-49C0-959A-6BDA8A707E6E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178573588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2946400" cy="49426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897" tIns="45950" rIns="91897" bIns="45950" numCol="1" anchor="t" anchorCtr="0" compatLnSpc="1">
            <a:prstTxWarp prst="textNoShape">
              <a:avLst/>
            </a:prstTxWarp>
          </a:bodyPr>
          <a:lstStyle>
            <a:lvl1pPr defTabSz="918201" eaLnBrk="1" hangingPunct="1">
              <a:spcBef>
                <a:spcPct val="0"/>
              </a:spcBef>
              <a:buFontTx/>
              <a:buNone/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9" y="1"/>
            <a:ext cx="2946400" cy="49426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897" tIns="45950" rIns="91897" bIns="45950" numCol="1" anchor="t" anchorCtr="0" compatLnSpc="1">
            <a:prstTxWarp prst="textNoShape">
              <a:avLst/>
            </a:prstTxWarp>
          </a:bodyPr>
          <a:lstStyle>
            <a:lvl1pPr algn="r" defTabSz="918201" eaLnBrk="1" hangingPunct="1">
              <a:spcBef>
                <a:spcPct val="0"/>
              </a:spcBef>
              <a:buFontTx/>
              <a:buNone/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20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33450" y="739775"/>
            <a:ext cx="4937125" cy="370363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2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4691574"/>
            <a:ext cx="5438775" cy="444207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897" tIns="45950" rIns="91897" bIns="459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cs-CZ" noProof="0"/>
              <a:t>Klepnutím lze upravit styly předlohy textu.</a:t>
            </a:r>
          </a:p>
          <a:p>
            <a:pPr lvl="1"/>
            <a:r>
              <a:rPr lang="cs-CZ" noProof="0"/>
              <a:t>Druhá úroveň</a:t>
            </a:r>
          </a:p>
          <a:p>
            <a:pPr lvl="2"/>
            <a:r>
              <a:rPr lang="cs-CZ" noProof="0"/>
              <a:t>Třetí úroveň</a:t>
            </a:r>
          </a:p>
          <a:p>
            <a:pPr lvl="3"/>
            <a:r>
              <a:rPr lang="cs-CZ" noProof="0"/>
              <a:t>Čtvrtá úroveň</a:t>
            </a:r>
          </a:p>
          <a:p>
            <a:pPr lvl="4"/>
            <a:r>
              <a:rPr lang="cs-CZ" noProof="0"/>
              <a:t>Pátá úroveň</a:t>
            </a:r>
          </a:p>
        </p:txBody>
      </p:sp>
      <p:sp>
        <p:nvSpPr>
          <p:cNvPr id="922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378408"/>
            <a:ext cx="2946400" cy="494264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897" tIns="45950" rIns="91897" bIns="45950" numCol="1" anchor="b" anchorCtr="0" compatLnSpc="1">
            <a:prstTxWarp prst="textNoShape">
              <a:avLst/>
            </a:prstTxWarp>
          </a:bodyPr>
          <a:lstStyle>
            <a:lvl1pPr defTabSz="918201" eaLnBrk="1" hangingPunct="1">
              <a:spcBef>
                <a:spcPct val="0"/>
              </a:spcBef>
              <a:buFontTx/>
              <a:buNone/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cs-CZ"/>
          </a:p>
        </p:txBody>
      </p:sp>
      <p:sp>
        <p:nvSpPr>
          <p:cNvPr id="922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9" y="9378408"/>
            <a:ext cx="2946400" cy="494264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897" tIns="45950" rIns="91897" bIns="45950" numCol="1" anchor="b" anchorCtr="0" compatLnSpc="1">
            <a:prstTxWarp prst="textNoShape">
              <a:avLst/>
            </a:prstTxWarp>
          </a:bodyPr>
          <a:lstStyle>
            <a:lvl1pPr algn="r" defTabSz="917486" eaLnBrk="1" hangingPunct="1"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A6F8CB7-027B-4935-9D5A-43A2A8FBF16C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209126258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7"/>
          <p:cNvSpPr txBox="1">
            <a:spLocks noGrp="1" noChangeArrowheads="1"/>
          </p:cNvSpPr>
          <p:nvPr/>
        </p:nvSpPr>
        <p:spPr bwMode="auto">
          <a:xfrm>
            <a:off x="3849689" y="9379986"/>
            <a:ext cx="2946400" cy="494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780" tIns="45890" rIns="91780" bIns="45890" anchor="b"/>
          <a:lstStyle>
            <a:lvl1pPr defTabSz="9175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175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175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175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175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1757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1757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1757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1757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D9871A0-DEF2-4113-A0B9-0CD1A6FDFD05}" type="slidenum">
              <a:rPr lang="cs-CZ" altLang="sk-SK"/>
              <a:pPr algn="r" eaLnBrk="1" hangingPunct="1">
                <a:spcBef>
                  <a:spcPct val="0"/>
                </a:spcBef>
              </a:pPr>
              <a:t>3</a:t>
            </a:fld>
            <a:endParaRPr lang="cs-CZ" altLang="sk-SK"/>
          </a:p>
        </p:txBody>
      </p:sp>
      <p:sp>
        <p:nvSpPr>
          <p:cNvPr id="7171" name="Rectangle 7"/>
          <p:cNvSpPr txBox="1">
            <a:spLocks noGrp="1" noChangeArrowheads="1"/>
          </p:cNvSpPr>
          <p:nvPr/>
        </p:nvSpPr>
        <p:spPr bwMode="auto">
          <a:xfrm>
            <a:off x="3849689" y="9379986"/>
            <a:ext cx="2946400" cy="494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887" tIns="45944" rIns="91887" bIns="45944" anchor="b"/>
          <a:lstStyle>
            <a:lvl1pPr defTabSz="9175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175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175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175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17575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1757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1757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1757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1757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1887E6A-4313-4F04-BFB2-065C819B6B2F}" type="slidenum">
              <a:rPr lang="cs-CZ" altLang="sk-SK"/>
              <a:pPr algn="r" eaLnBrk="1" hangingPunct="1">
                <a:spcBef>
                  <a:spcPct val="0"/>
                </a:spcBef>
              </a:pPr>
              <a:t>3</a:t>
            </a:fld>
            <a:endParaRPr lang="cs-CZ" altLang="sk-SK"/>
          </a:p>
        </p:txBody>
      </p:sp>
      <p:sp>
        <p:nvSpPr>
          <p:cNvPr id="717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3450" y="739775"/>
            <a:ext cx="4937125" cy="3703638"/>
          </a:xfrm>
          <a:ln/>
        </p:spPr>
      </p:sp>
      <p:sp>
        <p:nvSpPr>
          <p:cNvPr id="717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887" tIns="45944" rIns="91887" bIns="45944"/>
          <a:lstStyle/>
          <a:p>
            <a:pPr eaLnBrk="1" hangingPunct="1"/>
            <a:endParaRPr lang="sk-SK" altLang="sk-SK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964587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93234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14187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26357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130545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52892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25486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435967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125132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826490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8211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41388" y="752475"/>
            <a:ext cx="4889500" cy="3667125"/>
          </a:xfrm>
          <a:ln/>
        </p:spPr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93763" y="4740525"/>
            <a:ext cx="4972050" cy="44152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sk-SK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260407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91514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783091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545945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646394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177533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297387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615972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118168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684755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64684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63613" y="760413"/>
            <a:ext cx="4933950" cy="3700462"/>
          </a:xfrm>
          <a:ln/>
        </p:spPr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4878" y="4784742"/>
            <a:ext cx="5038725" cy="445786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sk-SK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367754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879366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789382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176372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255308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425001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013759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509006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483996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857846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640892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41848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349462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722540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756954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102855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135428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992869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168260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44897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207704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58578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504004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453535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63613" y="760413"/>
            <a:ext cx="4933950" cy="3700462"/>
          </a:xfrm>
          <a:ln/>
        </p:spPr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4878" y="4784742"/>
            <a:ext cx="5038725" cy="445786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sk-SK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712918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obrazu snímk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oznámo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Zástupný symbol čísla snímky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2FBFEB7-D16A-49D1-873B-F33AFBC593B5}" type="slidenum">
              <a:rPr lang="cs-CZ" altLang="sk-SK" smtClean="0"/>
              <a:pPr>
                <a:defRPr/>
              </a:pPr>
              <a:t>100</a:t>
            </a:fld>
            <a:endParaRPr lang="cs-CZ" altLang="sk-SK" dirty="0"/>
          </a:p>
        </p:txBody>
      </p:sp>
    </p:spTree>
    <p:extLst>
      <p:ext uri="{BB962C8B-B14F-4D97-AF65-F5344CB8AC3E}">
        <p14:creationId xmlns:p14="http://schemas.microsoft.com/office/powerpoint/2010/main" val="174252790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28262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92342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40650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623319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847462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825556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409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713354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666995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420169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123694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796894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789968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905493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089535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0234039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612114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467587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8260587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258689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9892778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076005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63613" y="760413"/>
            <a:ext cx="4933950" cy="3700462"/>
          </a:xfrm>
          <a:ln/>
        </p:spPr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4878" y="4784742"/>
            <a:ext cx="5038725" cy="445786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sk-SK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4338041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121932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8748792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2741532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226957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obrazu snímky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oznámo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Zástupný symbol čísla snímky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2FBFEB7-D16A-49D1-873B-F33AFBC593B5}" type="slidenum">
              <a:rPr lang="cs-CZ" altLang="sk-SK" smtClean="0"/>
              <a:pPr>
                <a:defRPr/>
              </a:pPr>
              <a:t>130</a:t>
            </a:fld>
            <a:endParaRPr lang="cs-CZ" altLang="sk-SK" dirty="0"/>
          </a:p>
        </p:txBody>
      </p:sp>
    </p:spTree>
    <p:extLst>
      <p:ext uri="{BB962C8B-B14F-4D97-AF65-F5344CB8AC3E}">
        <p14:creationId xmlns:p14="http://schemas.microsoft.com/office/powerpoint/2010/main" val="31234267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930582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63613" y="760413"/>
            <a:ext cx="4933950" cy="3700462"/>
          </a:xfrm>
          <a:ln/>
        </p:spPr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4878" y="4784742"/>
            <a:ext cx="5038725" cy="445786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sk-SK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101417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1494671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7554631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9981704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1366468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867743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8264847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816930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5475699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896525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63669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1935801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5326378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5802475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9308618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1818087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79450" y="4689995"/>
            <a:ext cx="5438775" cy="444522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37" tIns="46020" rIns="92037" bIns="46020"/>
          <a:lstStyle/>
          <a:p>
            <a:pPr>
              <a:spcBef>
                <a:spcPct val="0"/>
              </a:spcBef>
            </a:pPr>
            <a:endParaRPr lang="sk-SK" altLang="sk-SK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939987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 txBox="1">
            <a:spLocks noGrp="1" noChangeArrowheads="1"/>
          </p:cNvSpPr>
          <p:nvPr/>
        </p:nvSpPr>
        <p:spPr bwMode="auto">
          <a:xfrm>
            <a:off x="3854452" y="9375248"/>
            <a:ext cx="2962275" cy="538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6" tIns="45245" rIns="90486" bIns="45245" anchor="b"/>
          <a:lstStyle>
            <a:lvl1pPr defTabSz="903288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39775" indent="-284163" defTabSz="903288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38238" indent="-228600" defTabSz="903288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592263" indent="-227013" defTabSz="903288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47875" indent="-228600" defTabSz="903288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05075" indent="-228600" defTabSz="9032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62275" indent="-228600" defTabSz="9032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19475" indent="-228600" defTabSz="9032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76675" indent="-228600" defTabSz="9032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buFont typeface="Wingdings 2" panose="05020102010507070707" pitchFamily="18" charset="2"/>
              <a:buNone/>
            </a:pPr>
            <a:fld id="{888C5E4D-2788-46FD-83C5-BBEBD382C38F}" type="slidenum">
              <a:rPr lang="en-GB" altLang="sk-SK" sz="1200">
                <a:latin typeface="Times New Roman" panose="02020603050405020304" pitchFamily="18" charset="0"/>
              </a:rPr>
              <a:pPr algn="r">
                <a:buFont typeface="Wingdings 2" panose="05020102010507070707" pitchFamily="18" charset="2"/>
                <a:buNone/>
              </a:pPr>
              <a:t>151</a:t>
            </a:fld>
            <a:endParaRPr lang="en-GB" altLang="sk-SK" sz="1200">
              <a:latin typeface="Times New Roman" panose="02020603050405020304" pitchFamily="18" charset="0"/>
            </a:endParaRPr>
          </a:p>
        </p:txBody>
      </p:sp>
      <p:sp>
        <p:nvSpPr>
          <p:cNvPr id="237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42975" y="755650"/>
            <a:ext cx="4883150" cy="3662363"/>
          </a:xfrm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93763" y="4740526"/>
            <a:ext cx="4972050" cy="441996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6" tIns="45245" rIns="90486" bIns="45245"/>
          <a:lstStyle/>
          <a:p>
            <a:endParaRPr lang="en-US" altLang="sk-SK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0976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cs-CZ"/>
              <a:t>Klepnutím lze upravit styl předlohy podnadpisů.</a:t>
            </a:r>
          </a:p>
        </p:txBody>
      </p:sp>
      <p:sp>
        <p:nvSpPr>
          <p:cNvPr id="4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74B643-880B-4265-9970-79A2D97C549E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361947897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0679F3-3DED-41E1-9639-A590204A53DF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27691817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6878638" y="404813"/>
            <a:ext cx="2087562" cy="6048375"/>
          </a:xfrm>
        </p:spPr>
        <p:txBody>
          <a:bodyPr vert="eaVert"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611188" y="404813"/>
            <a:ext cx="6115050" cy="6048375"/>
          </a:xfrm>
        </p:spPr>
        <p:txBody>
          <a:bodyPr vert="eaVert"/>
          <a:lstStyle/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1CD719-03D9-4873-B163-4888F9C89E11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253975276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Nadpis a tabul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84213" y="404813"/>
            <a:ext cx="8281987" cy="576262"/>
          </a:xfrm>
        </p:spPr>
        <p:txBody>
          <a:bodyPr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tabulku 2"/>
          <p:cNvSpPr>
            <a:spLocks noGrp="1"/>
          </p:cNvSpPr>
          <p:nvPr>
            <p:ph type="tbl" idx="1"/>
          </p:nvPr>
        </p:nvSpPr>
        <p:spPr>
          <a:xfrm>
            <a:off x="611188" y="1268413"/>
            <a:ext cx="8302625" cy="5184775"/>
          </a:xfrm>
        </p:spPr>
        <p:txBody>
          <a:bodyPr/>
          <a:lstStyle/>
          <a:p>
            <a:pPr lvl="0"/>
            <a:endParaRPr lang="cs-CZ" noProof="0"/>
          </a:p>
        </p:txBody>
      </p:sp>
      <p:sp>
        <p:nvSpPr>
          <p:cNvPr id="4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C9CDEC-97DC-4CD2-96F8-978755C1742F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24736125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Nadpis a gra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84213" y="404813"/>
            <a:ext cx="8281987" cy="576262"/>
          </a:xfrm>
        </p:spPr>
        <p:txBody>
          <a:bodyPr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graf 2"/>
          <p:cNvSpPr>
            <a:spLocks noGrp="1"/>
          </p:cNvSpPr>
          <p:nvPr>
            <p:ph type="chart" idx="1"/>
          </p:nvPr>
        </p:nvSpPr>
        <p:spPr>
          <a:xfrm>
            <a:off x="611188" y="1268413"/>
            <a:ext cx="8302625" cy="5184775"/>
          </a:xfrm>
        </p:spPr>
        <p:txBody>
          <a:bodyPr/>
          <a:lstStyle/>
          <a:p>
            <a:pPr lvl="0"/>
            <a:endParaRPr lang="cs-CZ" noProof="0"/>
          </a:p>
        </p:txBody>
      </p:sp>
      <p:sp>
        <p:nvSpPr>
          <p:cNvPr id="4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88D25E-D2CB-4352-9F14-0C956575161E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5919164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Nadpis, 1 velký a 2 malé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684213" y="404813"/>
            <a:ext cx="8281987" cy="576262"/>
          </a:xfrm>
        </p:spPr>
        <p:txBody>
          <a:bodyPr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611188" y="1268413"/>
            <a:ext cx="4075112" cy="5184775"/>
          </a:xfrm>
        </p:spPr>
        <p:txBody>
          <a:bodyPr/>
          <a:lstStyle/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quarter" idx="2"/>
          </p:nvPr>
        </p:nvSpPr>
        <p:spPr>
          <a:xfrm>
            <a:off x="4838700" y="1268413"/>
            <a:ext cx="4075113" cy="2516187"/>
          </a:xfrm>
        </p:spPr>
        <p:txBody>
          <a:bodyPr/>
          <a:lstStyle/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obsah 4"/>
          <p:cNvSpPr>
            <a:spLocks noGrp="1"/>
          </p:cNvSpPr>
          <p:nvPr>
            <p:ph sz="quarter" idx="3"/>
          </p:nvPr>
        </p:nvSpPr>
        <p:spPr>
          <a:xfrm>
            <a:off x="4838700" y="3937000"/>
            <a:ext cx="4075113" cy="2516188"/>
          </a:xfrm>
        </p:spPr>
        <p:txBody>
          <a:bodyPr/>
          <a:lstStyle/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6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FD199E-F083-4041-B22B-41369AECA4BF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166565061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obsahu 1"/>
          <p:cNvSpPr>
            <a:spLocks noGrp="1"/>
          </p:cNvSpPr>
          <p:nvPr>
            <p:ph/>
          </p:nvPr>
        </p:nvSpPr>
        <p:spPr>
          <a:xfrm>
            <a:off x="611188" y="404813"/>
            <a:ext cx="8355012" cy="6048375"/>
          </a:xfrm>
        </p:spPr>
        <p:txBody>
          <a:bodyPr/>
          <a:lstStyle/>
          <a:p>
            <a:pPr lvl="0"/>
            <a:r>
              <a:rPr lang="sk-SK"/>
              <a:t>Upravte štýl predlohy textu.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</a:p>
        </p:txBody>
      </p:sp>
      <p:sp>
        <p:nvSpPr>
          <p:cNvPr id="3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51DDD4-95A0-4069-8BB3-D5759F5DC1D3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455352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4F075D-B826-4398-957A-72EE8719FA46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17143218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cs-CZ"/>
              <a:t>Klepnutím lze upravit styly předlohy textu.</a:t>
            </a:r>
          </a:p>
        </p:txBody>
      </p:sp>
      <p:sp>
        <p:nvSpPr>
          <p:cNvPr id="4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12E7FF-E273-4914-B38A-2696D08F8EB6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34431146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611188" y="1268413"/>
            <a:ext cx="4075112" cy="5184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838700" y="1268413"/>
            <a:ext cx="4075113" cy="51847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8C7A92-0BDA-4DAA-96A2-0F4BFADA1B56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34252115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Klepnutím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Klepnutím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B551F-C8F4-4FCC-A13C-6078C582D4AC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11319271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3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F80055-0620-435F-9123-B1D4AB76D045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12933019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F7FA4B-5A34-47D5-83AE-172540F96322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27180082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Klepnutím lze upravit styly předlohy textu.</a:t>
            </a:r>
          </a:p>
        </p:txBody>
      </p:sp>
      <p:sp>
        <p:nvSpPr>
          <p:cNvPr id="5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A1BB7A-5335-478B-A14F-D39CC761A25B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373596978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cs-CZ" noProof="0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Klepnutím lze upravit styly předlohy textu.</a:t>
            </a:r>
          </a:p>
        </p:txBody>
      </p:sp>
      <p:sp>
        <p:nvSpPr>
          <p:cNvPr id="5" name="Rectangle 3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2D2BF3-DD46-4DD1-9EFE-8DE189AE76F7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</p:spTree>
    <p:extLst>
      <p:ext uri="{BB962C8B-B14F-4D97-AF65-F5344CB8AC3E}">
        <p14:creationId xmlns:p14="http://schemas.microsoft.com/office/powerpoint/2010/main" val="1901990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3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vmlDrawing" Target="../drawings/vmlDrawing1.v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20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oleObject" Target="../embeddings/oleObject1.bin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4"/>
          <p:cNvSpPr>
            <a:spLocks noChangeArrowheads="1"/>
          </p:cNvSpPr>
          <p:nvPr userDrawn="1"/>
        </p:nvSpPr>
        <p:spPr bwMode="auto">
          <a:xfrm>
            <a:off x="2843213" y="6623050"/>
            <a:ext cx="4032250" cy="23495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sk-SK" altLang="sk-SK" sz="900" b="1" i="1" dirty="0" smtClean="0">
                <a:solidFill>
                  <a:schemeClr val="bg2"/>
                </a:solidFill>
                <a:latin typeface="Arial" panose="020B0604020202020204" pitchFamily="34" charset="0"/>
              </a:rPr>
              <a:t>Prieskum </a:t>
            </a:r>
            <a:r>
              <a:rPr lang="sk-SK" altLang="sk-SK" sz="900" b="1" i="1" dirty="0">
                <a:solidFill>
                  <a:schemeClr val="bg2"/>
                </a:solidFill>
                <a:latin typeface="Arial" panose="020B0604020202020204" pitchFamily="34" charset="0"/>
              </a:rPr>
              <a:t>verejnej </a:t>
            </a:r>
            <a:r>
              <a:rPr lang="sk-SK" altLang="sk-SK" sz="900" b="1" i="1" dirty="0" smtClean="0">
                <a:solidFill>
                  <a:schemeClr val="bg2"/>
                </a:solidFill>
                <a:latin typeface="Arial" panose="020B0604020202020204" pitchFamily="34" charset="0"/>
              </a:rPr>
              <a:t>mienky, apríl 2018</a:t>
            </a:r>
            <a:endParaRPr lang="sk-SK" altLang="sk-SK" sz="900" b="1" i="1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027" name="Rectangle 36"/>
          <p:cNvSpPr>
            <a:spLocks noChangeArrowheads="1"/>
          </p:cNvSpPr>
          <p:nvPr userDrawn="1"/>
        </p:nvSpPr>
        <p:spPr bwMode="auto">
          <a:xfrm>
            <a:off x="6011863" y="6597650"/>
            <a:ext cx="3132137" cy="260350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defRPr/>
            </a:pPr>
            <a:endParaRPr lang="sk-SK" altLang="sk-SK" sz="1200" b="1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028" name="Rectangle 37"/>
          <p:cNvSpPr>
            <a:spLocks noGrp="1" noChangeArrowheads="1"/>
          </p:cNvSpPr>
          <p:nvPr>
            <p:ph type="body" idx="1"/>
          </p:nvPr>
        </p:nvSpPr>
        <p:spPr bwMode="auto">
          <a:xfrm>
            <a:off x="611188" y="1268413"/>
            <a:ext cx="8302625" cy="51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cs-CZ" altLang="sk-SK"/>
              <a:t>Klepnutím lze upravit styly předlohy textu.</a:t>
            </a:r>
          </a:p>
          <a:p>
            <a:pPr lvl="1"/>
            <a:r>
              <a:rPr lang="cs-CZ" altLang="sk-SK"/>
              <a:t>Druhá úroveň</a:t>
            </a:r>
          </a:p>
          <a:p>
            <a:pPr lvl="2"/>
            <a:r>
              <a:rPr lang="cs-CZ" altLang="sk-SK"/>
              <a:t>Třetí úroveň</a:t>
            </a:r>
          </a:p>
          <a:p>
            <a:pPr lvl="3"/>
            <a:r>
              <a:rPr lang="cs-CZ" altLang="sk-SK"/>
              <a:t>Čtvrtá úroveň</a:t>
            </a:r>
          </a:p>
          <a:p>
            <a:pPr lvl="4"/>
            <a:r>
              <a:rPr lang="cs-CZ" altLang="sk-SK"/>
              <a:t>Pátá úroveň</a:t>
            </a:r>
          </a:p>
        </p:txBody>
      </p:sp>
      <p:sp>
        <p:nvSpPr>
          <p:cNvPr id="1029" name="Rectangle 38"/>
          <p:cNvSpPr>
            <a:spLocks noGrp="1" noChangeArrowheads="1"/>
          </p:cNvSpPr>
          <p:nvPr>
            <p:ph type="title"/>
          </p:nvPr>
        </p:nvSpPr>
        <p:spPr bwMode="auto">
          <a:xfrm>
            <a:off x="684213" y="404813"/>
            <a:ext cx="8281987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cs-CZ" altLang="sk-SK"/>
              <a:t>KLEPNUTÍM LZE UPRAVIT STYL PŘEDLOHY NADPISŮ.</a:t>
            </a:r>
          </a:p>
        </p:txBody>
      </p:sp>
      <p:sp>
        <p:nvSpPr>
          <p:cNvPr id="1063" name="Rectangle 3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513638" y="6525344"/>
            <a:ext cx="1630362" cy="33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bg2"/>
                </a:solidFill>
              </a:defRPr>
            </a:lvl1pPr>
          </a:lstStyle>
          <a:p>
            <a:pPr>
              <a:defRPr/>
            </a:pPr>
            <a:fld id="{EB9C9091-BF06-4AE2-A27F-8DABA486E0E2}" type="slidenum">
              <a:rPr lang="cs-CZ" altLang="sk-SK"/>
              <a:pPr>
                <a:defRPr/>
              </a:pPr>
              <a:t>‹#›</a:t>
            </a:fld>
            <a:endParaRPr lang="cs-CZ" altLang="sk-SK"/>
          </a:p>
        </p:txBody>
      </p:sp>
      <p:pic>
        <p:nvPicPr>
          <p:cNvPr id="1031" name="Picture 40" descr="LOGO"/>
          <p:cNvPicPr>
            <a:picLocks noChangeAspect="1" noChangeArrowheads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07138"/>
            <a:ext cx="971550" cy="550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" name="Rectangle 41"/>
          <p:cNvSpPr>
            <a:spLocks noChangeArrowheads="1"/>
          </p:cNvSpPr>
          <p:nvPr userDrawn="1"/>
        </p:nvSpPr>
        <p:spPr bwMode="auto">
          <a:xfrm>
            <a:off x="0" y="1714500"/>
            <a:ext cx="9144000" cy="0"/>
          </a:xfrm>
          <a:prstGeom prst="rect">
            <a:avLst/>
          </a:prstGeom>
          <a:noFill/>
          <a:ln>
            <a:noFill/>
          </a:ln>
          <a:extLst/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defRPr/>
            </a:pPr>
            <a:endParaRPr lang="sk-SK" altLang="sk-SK">
              <a:latin typeface="Arial" panose="020B0604020202020204" pitchFamily="34" charset="0"/>
            </a:endParaRPr>
          </a:p>
        </p:txBody>
      </p:sp>
      <p:graphicFrame>
        <p:nvGraphicFramePr>
          <p:cNvPr id="1033" name="Object 448"/>
          <p:cNvGraphicFramePr>
            <a:graphicFrameLocks noChangeAspect="1"/>
          </p:cNvGraphicFramePr>
          <p:nvPr/>
        </p:nvGraphicFramePr>
        <p:xfrm>
          <a:off x="38100" y="50800"/>
          <a:ext cx="1584325" cy="1187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606" name="Snímek" r:id="rId19" imgW="4571966" imgH="3429131" progId="PowerPoint.Slide.8">
                  <p:embed/>
                </p:oleObj>
              </mc:Choice>
              <mc:Fallback>
                <p:oleObj name="Snímek" r:id="rId19" imgW="4571966" imgH="3429131" progId="PowerPoint.Slide.8">
                  <p:embed/>
                  <p:pic>
                    <p:nvPicPr>
                      <p:cNvPr id="0" name="Object 4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" y="50800"/>
                        <a:ext cx="1584325" cy="1187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bg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21473" name="Picture 1281" descr="VÃ½sledok vyhÄ¾adÃ¡vania obrÃ¡zkov pre dopyt logo konzervativny institut"/>
          <p:cNvPicPr>
            <a:picLocks noChangeAspect="1" noChangeArrowheads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8424" y="44624"/>
            <a:ext cx="703992" cy="484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2000" b="1">
          <a:solidFill>
            <a:schemeClr val="bg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000" b="1">
          <a:solidFill>
            <a:schemeClr val="bg2"/>
          </a:solidFill>
          <a:latin typeface="Arial Narrow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000" b="1">
          <a:solidFill>
            <a:schemeClr val="bg2"/>
          </a:solidFill>
          <a:latin typeface="Arial Narrow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000" b="1">
          <a:solidFill>
            <a:schemeClr val="bg2"/>
          </a:solidFill>
          <a:latin typeface="Arial Narrow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000" b="1">
          <a:solidFill>
            <a:schemeClr val="bg2"/>
          </a:solidFill>
          <a:latin typeface="Arial Narrow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2400" b="1">
          <a:solidFill>
            <a:schemeClr val="bg2"/>
          </a:solidFill>
          <a:latin typeface="Arial Narrow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2400" b="1">
          <a:solidFill>
            <a:schemeClr val="bg2"/>
          </a:solidFill>
          <a:latin typeface="Arial Narrow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2400" b="1">
          <a:solidFill>
            <a:schemeClr val="bg2"/>
          </a:solidFill>
          <a:latin typeface="Arial Narrow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2400" b="1">
          <a:solidFill>
            <a:schemeClr val="bg2"/>
          </a:solidFill>
          <a:latin typeface="Arial Narrow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Font typeface="Wingdings 2" panose="05020102010507070707" pitchFamily="18" charset="2"/>
        <a:buChar char="½"/>
        <a:defRPr sz="14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rgbClr val="FF9966"/>
        </a:buClr>
        <a:buFont typeface="Wingdings 2" panose="05020102010507070707" pitchFamily="18" charset="2"/>
        <a:buChar char="»"/>
        <a:defRPr sz="12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FF9966"/>
        </a:buClr>
        <a:buFont typeface="Wingdings 2" panose="05020102010507070707" pitchFamily="18" charset="2"/>
        <a:buChar char=""/>
        <a:defRPr sz="12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FF9966"/>
        </a:buClr>
        <a:buFont typeface="Arial" panose="020B0604020202020204" pitchFamily="34" charset="0"/>
        <a:buChar char="–"/>
        <a:defRPr sz="1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FF9966"/>
        </a:buClr>
        <a:buFont typeface="Arial" panose="020B0604020202020204" pitchFamily="34" charset="0"/>
        <a:buChar char="»"/>
        <a:defRPr sz="1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rgbClr val="FF9966"/>
        </a:buClr>
        <a:buFont typeface="Arial" charset="0"/>
        <a:buChar char="»"/>
        <a:defRPr sz="1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rgbClr val="FF9966"/>
        </a:buClr>
        <a:buFont typeface="Arial" charset="0"/>
        <a:buChar char="»"/>
        <a:defRPr sz="1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rgbClr val="FF9966"/>
        </a:buClr>
        <a:buFont typeface="Arial" charset="0"/>
        <a:buChar char="»"/>
        <a:defRPr sz="1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rgbClr val="FF9966"/>
        </a:buClr>
        <a:buFont typeface="Arial" charset="0"/>
        <a:buChar char="»"/>
        <a:defRPr sz="1000">
          <a:solidFill>
            <a:schemeClr val="tx1"/>
          </a:solidFill>
          <a:latin typeface="+mn-lt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4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6.emf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81.vml"/><Relationship Id="rId5" Type="http://schemas.openxmlformats.org/officeDocument/2006/relationships/image" Target="../media/image258.emf"/><Relationship Id="rId4" Type="http://schemas.openxmlformats.org/officeDocument/2006/relationships/oleObject" Target="../embeddings/oleObject255.bin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7" Type="http://schemas.openxmlformats.org/officeDocument/2006/relationships/image" Target="../media/image260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2.vml"/><Relationship Id="rId6" Type="http://schemas.openxmlformats.org/officeDocument/2006/relationships/oleObject" Target="../embeddings/oleObject257.bin"/><Relationship Id="rId5" Type="http://schemas.openxmlformats.org/officeDocument/2006/relationships/image" Target="../media/image259.emf"/><Relationship Id="rId4" Type="http://schemas.openxmlformats.org/officeDocument/2006/relationships/oleObject" Target="../embeddings/oleObject256.bin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7" Type="http://schemas.openxmlformats.org/officeDocument/2006/relationships/image" Target="../media/image262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3.vml"/><Relationship Id="rId6" Type="http://schemas.openxmlformats.org/officeDocument/2006/relationships/oleObject" Target="../embeddings/oleObject259.bin"/><Relationship Id="rId5" Type="http://schemas.openxmlformats.org/officeDocument/2006/relationships/image" Target="../media/image261.emf"/><Relationship Id="rId4" Type="http://schemas.openxmlformats.org/officeDocument/2006/relationships/oleObject" Target="../embeddings/oleObject258.bin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7" Type="http://schemas.openxmlformats.org/officeDocument/2006/relationships/image" Target="../media/image264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4.vml"/><Relationship Id="rId6" Type="http://schemas.openxmlformats.org/officeDocument/2006/relationships/oleObject" Target="../embeddings/oleObject261.bin"/><Relationship Id="rId5" Type="http://schemas.openxmlformats.org/officeDocument/2006/relationships/image" Target="../media/image263.emf"/><Relationship Id="rId4" Type="http://schemas.openxmlformats.org/officeDocument/2006/relationships/oleObject" Target="../embeddings/oleObject260.bin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7" Type="http://schemas.openxmlformats.org/officeDocument/2006/relationships/image" Target="../media/image266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5.vml"/><Relationship Id="rId6" Type="http://schemas.openxmlformats.org/officeDocument/2006/relationships/oleObject" Target="../embeddings/oleObject263.bin"/><Relationship Id="rId5" Type="http://schemas.openxmlformats.org/officeDocument/2006/relationships/image" Target="../media/image265.emf"/><Relationship Id="rId4" Type="http://schemas.openxmlformats.org/officeDocument/2006/relationships/oleObject" Target="../embeddings/oleObject262.bin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7" Type="http://schemas.openxmlformats.org/officeDocument/2006/relationships/image" Target="../media/image268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6.vml"/><Relationship Id="rId6" Type="http://schemas.openxmlformats.org/officeDocument/2006/relationships/oleObject" Target="../embeddings/oleObject265.bin"/><Relationship Id="rId5" Type="http://schemas.openxmlformats.org/officeDocument/2006/relationships/image" Target="../media/image267.emf"/><Relationship Id="rId4" Type="http://schemas.openxmlformats.org/officeDocument/2006/relationships/oleObject" Target="../embeddings/oleObject264.bin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7" Type="http://schemas.openxmlformats.org/officeDocument/2006/relationships/image" Target="../media/image270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7.vml"/><Relationship Id="rId6" Type="http://schemas.openxmlformats.org/officeDocument/2006/relationships/oleObject" Target="../embeddings/oleObject267.bin"/><Relationship Id="rId5" Type="http://schemas.openxmlformats.org/officeDocument/2006/relationships/image" Target="../media/image269.emf"/><Relationship Id="rId4" Type="http://schemas.openxmlformats.org/officeDocument/2006/relationships/oleObject" Target="../embeddings/oleObject266.bin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7" Type="http://schemas.openxmlformats.org/officeDocument/2006/relationships/image" Target="../media/image272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8.vml"/><Relationship Id="rId6" Type="http://schemas.openxmlformats.org/officeDocument/2006/relationships/oleObject" Target="../embeddings/oleObject269.bin"/><Relationship Id="rId5" Type="http://schemas.openxmlformats.org/officeDocument/2006/relationships/image" Target="../media/image271.emf"/><Relationship Id="rId4" Type="http://schemas.openxmlformats.org/officeDocument/2006/relationships/oleObject" Target="../embeddings/oleObject268.bin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7" Type="http://schemas.openxmlformats.org/officeDocument/2006/relationships/image" Target="../media/image274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9.vml"/><Relationship Id="rId6" Type="http://schemas.openxmlformats.org/officeDocument/2006/relationships/oleObject" Target="../embeddings/oleObject271.bin"/><Relationship Id="rId5" Type="http://schemas.openxmlformats.org/officeDocument/2006/relationships/image" Target="../media/image273.emf"/><Relationship Id="rId4" Type="http://schemas.openxmlformats.org/officeDocument/2006/relationships/oleObject" Target="../embeddings/oleObject270.bin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7" Type="http://schemas.openxmlformats.org/officeDocument/2006/relationships/image" Target="../media/image276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0.vml"/><Relationship Id="rId6" Type="http://schemas.openxmlformats.org/officeDocument/2006/relationships/oleObject" Target="../embeddings/oleObject273.bin"/><Relationship Id="rId5" Type="http://schemas.openxmlformats.org/officeDocument/2006/relationships/image" Target="../media/image275.emf"/><Relationship Id="rId4" Type="http://schemas.openxmlformats.org/officeDocument/2006/relationships/oleObject" Target="../embeddings/oleObject272.bin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emf"/><Relationship Id="rId13" Type="http://schemas.openxmlformats.org/officeDocument/2006/relationships/oleObject" Target="../embeddings/oleObject9.bin"/><Relationship Id="rId3" Type="http://schemas.openxmlformats.org/officeDocument/2006/relationships/oleObject" Target="../embeddings/oleObject4.bin"/><Relationship Id="rId7" Type="http://schemas.openxmlformats.org/officeDocument/2006/relationships/oleObject" Target="../embeddings/oleObject6.bin"/><Relationship Id="rId12" Type="http://schemas.openxmlformats.org/officeDocument/2006/relationships/image" Target="../media/image1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8.emf"/><Relationship Id="rId11" Type="http://schemas.openxmlformats.org/officeDocument/2006/relationships/oleObject" Target="../embeddings/oleObject8.bin"/><Relationship Id="rId5" Type="http://schemas.openxmlformats.org/officeDocument/2006/relationships/oleObject" Target="../embeddings/oleObject5.bin"/><Relationship Id="rId10" Type="http://schemas.openxmlformats.org/officeDocument/2006/relationships/image" Target="../media/image10.emf"/><Relationship Id="rId4" Type="http://schemas.openxmlformats.org/officeDocument/2006/relationships/image" Target="../media/image7.emf"/><Relationship Id="rId9" Type="http://schemas.openxmlformats.org/officeDocument/2006/relationships/oleObject" Target="../embeddings/oleObject7.bin"/><Relationship Id="rId14" Type="http://schemas.openxmlformats.org/officeDocument/2006/relationships/image" Target="../media/image12.emf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7" Type="http://schemas.openxmlformats.org/officeDocument/2006/relationships/image" Target="../media/image278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1.vml"/><Relationship Id="rId6" Type="http://schemas.openxmlformats.org/officeDocument/2006/relationships/oleObject" Target="../embeddings/oleObject275.bin"/><Relationship Id="rId5" Type="http://schemas.openxmlformats.org/officeDocument/2006/relationships/image" Target="../media/image277.emf"/><Relationship Id="rId4" Type="http://schemas.openxmlformats.org/officeDocument/2006/relationships/oleObject" Target="../embeddings/oleObject274.bin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7" Type="http://schemas.openxmlformats.org/officeDocument/2006/relationships/image" Target="../media/image280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2.vml"/><Relationship Id="rId6" Type="http://schemas.openxmlformats.org/officeDocument/2006/relationships/oleObject" Target="../embeddings/oleObject277.bin"/><Relationship Id="rId5" Type="http://schemas.openxmlformats.org/officeDocument/2006/relationships/image" Target="../media/image279.emf"/><Relationship Id="rId4" Type="http://schemas.openxmlformats.org/officeDocument/2006/relationships/oleObject" Target="../embeddings/oleObject276.bin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7" Type="http://schemas.openxmlformats.org/officeDocument/2006/relationships/image" Target="../media/image282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3.vml"/><Relationship Id="rId6" Type="http://schemas.openxmlformats.org/officeDocument/2006/relationships/oleObject" Target="../embeddings/oleObject279.bin"/><Relationship Id="rId5" Type="http://schemas.openxmlformats.org/officeDocument/2006/relationships/image" Target="../media/image281.emf"/><Relationship Id="rId4" Type="http://schemas.openxmlformats.org/officeDocument/2006/relationships/oleObject" Target="../embeddings/oleObject278.bin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7" Type="http://schemas.openxmlformats.org/officeDocument/2006/relationships/image" Target="../media/image284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4.vml"/><Relationship Id="rId6" Type="http://schemas.openxmlformats.org/officeDocument/2006/relationships/oleObject" Target="../embeddings/oleObject281.bin"/><Relationship Id="rId5" Type="http://schemas.openxmlformats.org/officeDocument/2006/relationships/image" Target="../media/image283.emf"/><Relationship Id="rId4" Type="http://schemas.openxmlformats.org/officeDocument/2006/relationships/oleObject" Target="../embeddings/oleObject280.bin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7" Type="http://schemas.openxmlformats.org/officeDocument/2006/relationships/image" Target="../media/image286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5.vml"/><Relationship Id="rId6" Type="http://schemas.openxmlformats.org/officeDocument/2006/relationships/oleObject" Target="../embeddings/oleObject283.bin"/><Relationship Id="rId5" Type="http://schemas.openxmlformats.org/officeDocument/2006/relationships/image" Target="../media/image285.emf"/><Relationship Id="rId4" Type="http://schemas.openxmlformats.org/officeDocument/2006/relationships/oleObject" Target="../embeddings/oleObject282.bin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7.xml"/><Relationship Id="rId7" Type="http://schemas.openxmlformats.org/officeDocument/2006/relationships/image" Target="../media/image288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6.vml"/><Relationship Id="rId6" Type="http://schemas.openxmlformats.org/officeDocument/2006/relationships/oleObject" Target="../embeddings/oleObject285.bin"/><Relationship Id="rId5" Type="http://schemas.openxmlformats.org/officeDocument/2006/relationships/image" Target="../media/image287.emf"/><Relationship Id="rId4" Type="http://schemas.openxmlformats.org/officeDocument/2006/relationships/oleObject" Target="../embeddings/oleObject284.bin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7" Type="http://schemas.openxmlformats.org/officeDocument/2006/relationships/image" Target="../media/image290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7.vml"/><Relationship Id="rId6" Type="http://schemas.openxmlformats.org/officeDocument/2006/relationships/oleObject" Target="../embeddings/oleObject287.bin"/><Relationship Id="rId5" Type="http://schemas.openxmlformats.org/officeDocument/2006/relationships/image" Target="../media/image289.emf"/><Relationship Id="rId4" Type="http://schemas.openxmlformats.org/officeDocument/2006/relationships/oleObject" Target="../embeddings/oleObject286.bin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7" Type="http://schemas.openxmlformats.org/officeDocument/2006/relationships/image" Target="../media/image292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8.vml"/><Relationship Id="rId6" Type="http://schemas.openxmlformats.org/officeDocument/2006/relationships/oleObject" Target="../embeddings/oleObject289.bin"/><Relationship Id="rId5" Type="http://schemas.openxmlformats.org/officeDocument/2006/relationships/image" Target="../media/image291.emf"/><Relationship Id="rId4" Type="http://schemas.openxmlformats.org/officeDocument/2006/relationships/oleObject" Target="../embeddings/oleObject288.bin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7" Type="http://schemas.openxmlformats.org/officeDocument/2006/relationships/image" Target="../media/image294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9.vml"/><Relationship Id="rId6" Type="http://schemas.openxmlformats.org/officeDocument/2006/relationships/oleObject" Target="../embeddings/oleObject291.bin"/><Relationship Id="rId5" Type="http://schemas.openxmlformats.org/officeDocument/2006/relationships/image" Target="../media/image293.emf"/><Relationship Id="rId4" Type="http://schemas.openxmlformats.org/officeDocument/2006/relationships/oleObject" Target="../embeddings/oleObject290.bin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7" Type="http://schemas.openxmlformats.org/officeDocument/2006/relationships/image" Target="../media/image296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0.vml"/><Relationship Id="rId6" Type="http://schemas.openxmlformats.org/officeDocument/2006/relationships/oleObject" Target="../embeddings/oleObject293.bin"/><Relationship Id="rId5" Type="http://schemas.openxmlformats.org/officeDocument/2006/relationships/image" Target="../media/image295.emf"/><Relationship Id="rId4" Type="http://schemas.openxmlformats.org/officeDocument/2006/relationships/oleObject" Target="../embeddings/oleObject292.bin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emf"/><Relationship Id="rId13" Type="http://schemas.openxmlformats.org/officeDocument/2006/relationships/oleObject" Target="../embeddings/oleObject15.bin"/><Relationship Id="rId3" Type="http://schemas.openxmlformats.org/officeDocument/2006/relationships/oleObject" Target="../embeddings/oleObject10.bin"/><Relationship Id="rId7" Type="http://schemas.openxmlformats.org/officeDocument/2006/relationships/oleObject" Target="../embeddings/oleObject12.bin"/><Relationship Id="rId12" Type="http://schemas.openxmlformats.org/officeDocument/2006/relationships/image" Target="../media/image17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9.emf"/><Relationship Id="rId1" Type="http://schemas.openxmlformats.org/officeDocument/2006/relationships/vmlDrawing" Target="../drawings/vmlDrawing5.vml"/><Relationship Id="rId6" Type="http://schemas.openxmlformats.org/officeDocument/2006/relationships/image" Target="../media/image14.emf"/><Relationship Id="rId11" Type="http://schemas.openxmlformats.org/officeDocument/2006/relationships/oleObject" Target="../embeddings/oleObject14.bin"/><Relationship Id="rId5" Type="http://schemas.openxmlformats.org/officeDocument/2006/relationships/oleObject" Target="../embeddings/oleObject11.bin"/><Relationship Id="rId15" Type="http://schemas.openxmlformats.org/officeDocument/2006/relationships/oleObject" Target="../embeddings/oleObject16.bin"/><Relationship Id="rId10" Type="http://schemas.openxmlformats.org/officeDocument/2006/relationships/image" Target="../media/image16.emf"/><Relationship Id="rId4" Type="http://schemas.openxmlformats.org/officeDocument/2006/relationships/image" Target="../media/image13.emf"/><Relationship Id="rId9" Type="http://schemas.openxmlformats.org/officeDocument/2006/relationships/oleObject" Target="../embeddings/oleObject13.bin"/><Relationship Id="rId14" Type="http://schemas.openxmlformats.org/officeDocument/2006/relationships/image" Target="../media/image18.emf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2.xml"/><Relationship Id="rId7" Type="http://schemas.openxmlformats.org/officeDocument/2006/relationships/image" Target="../media/image298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1.vml"/><Relationship Id="rId6" Type="http://schemas.openxmlformats.org/officeDocument/2006/relationships/oleObject" Target="../embeddings/oleObject295.bin"/><Relationship Id="rId5" Type="http://schemas.openxmlformats.org/officeDocument/2006/relationships/image" Target="../media/image297.emf"/><Relationship Id="rId4" Type="http://schemas.openxmlformats.org/officeDocument/2006/relationships/oleObject" Target="../embeddings/oleObject294.bin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2.vml"/><Relationship Id="rId4" Type="http://schemas.openxmlformats.org/officeDocument/2006/relationships/image" Target="../media/image299.emf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4.xml"/><Relationship Id="rId7" Type="http://schemas.openxmlformats.org/officeDocument/2006/relationships/image" Target="../media/image30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3.vml"/><Relationship Id="rId6" Type="http://schemas.openxmlformats.org/officeDocument/2006/relationships/oleObject" Target="../embeddings/oleObject298.bin"/><Relationship Id="rId5" Type="http://schemas.openxmlformats.org/officeDocument/2006/relationships/image" Target="../media/image300.emf"/><Relationship Id="rId4" Type="http://schemas.openxmlformats.org/officeDocument/2006/relationships/oleObject" Target="../embeddings/oleObject297.bin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5.xml"/><Relationship Id="rId7" Type="http://schemas.openxmlformats.org/officeDocument/2006/relationships/image" Target="../media/image30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4.vml"/><Relationship Id="rId6" Type="http://schemas.openxmlformats.org/officeDocument/2006/relationships/oleObject" Target="../embeddings/oleObject300.bin"/><Relationship Id="rId5" Type="http://schemas.openxmlformats.org/officeDocument/2006/relationships/image" Target="../media/image302.emf"/><Relationship Id="rId4" Type="http://schemas.openxmlformats.org/officeDocument/2006/relationships/oleObject" Target="../embeddings/oleObject299.bin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5.vml"/><Relationship Id="rId4" Type="http://schemas.openxmlformats.org/officeDocument/2006/relationships/image" Target="../media/image304.emf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6.xml"/><Relationship Id="rId7" Type="http://schemas.openxmlformats.org/officeDocument/2006/relationships/image" Target="../media/image306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6.vml"/><Relationship Id="rId6" Type="http://schemas.openxmlformats.org/officeDocument/2006/relationships/oleObject" Target="../embeddings/oleObject303.bin"/><Relationship Id="rId5" Type="http://schemas.openxmlformats.org/officeDocument/2006/relationships/image" Target="../media/image305.emf"/><Relationship Id="rId4" Type="http://schemas.openxmlformats.org/officeDocument/2006/relationships/oleObject" Target="../embeddings/oleObject302.bin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7.xml"/><Relationship Id="rId7" Type="http://schemas.openxmlformats.org/officeDocument/2006/relationships/image" Target="../media/image308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7.vml"/><Relationship Id="rId6" Type="http://schemas.openxmlformats.org/officeDocument/2006/relationships/oleObject" Target="../embeddings/oleObject305.bin"/><Relationship Id="rId5" Type="http://schemas.openxmlformats.org/officeDocument/2006/relationships/image" Target="../media/image307.emf"/><Relationship Id="rId4" Type="http://schemas.openxmlformats.org/officeDocument/2006/relationships/oleObject" Target="../embeddings/oleObject304.bin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13" Type="http://schemas.openxmlformats.org/officeDocument/2006/relationships/oleObject" Target="../embeddings/oleObject22.bin"/><Relationship Id="rId3" Type="http://schemas.openxmlformats.org/officeDocument/2006/relationships/oleObject" Target="../embeddings/oleObject17.bin"/><Relationship Id="rId7" Type="http://schemas.openxmlformats.org/officeDocument/2006/relationships/oleObject" Target="../embeddings/oleObject19.bin"/><Relationship Id="rId12" Type="http://schemas.openxmlformats.org/officeDocument/2006/relationships/image" Target="../media/image24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21.emf"/><Relationship Id="rId11" Type="http://schemas.openxmlformats.org/officeDocument/2006/relationships/oleObject" Target="../embeddings/oleObject21.bin"/><Relationship Id="rId5" Type="http://schemas.openxmlformats.org/officeDocument/2006/relationships/oleObject" Target="../embeddings/oleObject18.bin"/><Relationship Id="rId10" Type="http://schemas.openxmlformats.org/officeDocument/2006/relationships/image" Target="../media/image23.emf"/><Relationship Id="rId4" Type="http://schemas.openxmlformats.org/officeDocument/2006/relationships/image" Target="../media/image20.emf"/><Relationship Id="rId9" Type="http://schemas.openxmlformats.org/officeDocument/2006/relationships/oleObject" Target="../embeddings/oleObject20.bin"/><Relationship Id="rId14" Type="http://schemas.openxmlformats.org/officeDocument/2006/relationships/image" Target="../media/image25.emf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8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108.vml"/><Relationship Id="rId5" Type="http://schemas.openxmlformats.org/officeDocument/2006/relationships/image" Target="../media/image309.emf"/><Relationship Id="rId4" Type="http://schemas.openxmlformats.org/officeDocument/2006/relationships/oleObject" Target="../embeddings/oleObject306.bin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7" Type="http://schemas.openxmlformats.org/officeDocument/2006/relationships/image" Target="../media/image31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9.vml"/><Relationship Id="rId6" Type="http://schemas.openxmlformats.org/officeDocument/2006/relationships/oleObject" Target="../embeddings/oleObject308.bin"/><Relationship Id="rId5" Type="http://schemas.openxmlformats.org/officeDocument/2006/relationships/image" Target="../media/image310.emf"/><Relationship Id="rId4" Type="http://schemas.openxmlformats.org/officeDocument/2006/relationships/oleObject" Target="../embeddings/oleObject307.bin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0.xml"/><Relationship Id="rId7" Type="http://schemas.openxmlformats.org/officeDocument/2006/relationships/image" Target="../media/image31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0.vml"/><Relationship Id="rId6" Type="http://schemas.openxmlformats.org/officeDocument/2006/relationships/oleObject" Target="../embeddings/oleObject310.bin"/><Relationship Id="rId5" Type="http://schemas.openxmlformats.org/officeDocument/2006/relationships/image" Target="../media/image312.emf"/><Relationship Id="rId4" Type="http://schemas.openxmlformats.org/officeDocument/2006/relationships/oleObject" Target="../embeddings/oleObject309.bin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1.xml"/><Relationship Id="rId7" Type="http://schemas.openxmlformats.org/officeDocument/2006/relationships/image" Target="../media/image31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1.vml"/><Relationship Id="rId6" Type="http://schemas.openxmlformats.org/officeDocument/2006/relationships/oleObject" Target="../embeddings/oleObject312.bin"/><Relationship Id="rId5" Type="http://schemas.openxmlformats.org/officeDocument/2006/relationships/image" Target="../media/image314.emf"/><Relationship Id="rId4" Type="http://schemas.openxmlformats.org/officeDocument/2006/relationships/oleObject" Target="../embeddings/oleObject311.bin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2.xml"/><Relationship Id="rId7" Type="http://schemas.openxmlformats.org/officeDocument/2006/relationships/image" Target="../media/image31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2.vml"/><Relationship Id="rId6" Type="http://schemas.openxmlformats.org/officeDocument/2006/relationships/oleObject" Target="../embeddings/oleObject314.bin"/><Relationship Id="rId5" Type="http://schemas.openxmlformats.org/officeDocument/2006/relationships/image" Target="../media/image316.emf"/><Relationship Id="rId4" Type="http://schemas.openxmlformats.org/officeDocument/2006/relationships/oleObject" Target="../embeddings/oleObject313.bin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3.xml"/><Relationship Id="rId7" Type="http://schemas.openxmlformats.org/officeDocument/2006/relationships/image" Target="../media/image31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3.vml"/><Relationship Id="rId6" Type="http://schemas.openxmlformats.org/officeDocument/2006/relationships/oleObject" Target="../embeddings/oleObject316.bin"/><Relationship Id="rId5" Type="http://schemas.openxmlformats.org/officeDocument/2006/relationships/image" Target="../media/image318.emf"/><Relationship Id="rId4" Type="http://schemas.openxmlformats.org/officeDocument/2006/relationships/oleObject" Target="../embeddings/oleObject315.bin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4.xml"/><Relationship Id="rId7" Type="http://schemas.openxmlformats.org/officeDocument/2006/relationships/image" Target="../media/image32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4.vml"/><Relationship Id="rId6" Type="http://schemas.openxmlformats.org/officeDocument/2006/relationships/oleObject" Target="../embeddings/oleObject318.bin"/><Relationship Id="rId5" Type="http://schemas.openxmlformats.org/officeDocument/2006/relationships/image" Target="../media/image320.emf"/><Relationship Id="rId4" Type="http://schemas.openxmlformats.org/officeDocument/2006/relationships/oleObject" Target="../embeddings/oleObject317.bin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5.xml"/><Relationship Id="rId7" Type="http://schemas.openxmlformats.org/officeDocument/2006/relationships/image" Target="../media/image32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5.vml"/><Relationship Id="rId6" Type="http://schemas.openxmlformats.org/officeDocument/2006/relationships/oleObject" Target="../embeddings/oleObject320.bin"/><Relationship Id="rId5" Type="http://schemas.openxmlformats.org/officeDocument/2006/relationships/image" Target="../media/image322.emf"/><Relationship Id="rId4" Type="http://schemas.openxmlformats.org/officeDocument/2006/relationships/oleObject" Target="../embeddings/oleObject319.bin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6.xml"/><Relationship Id="rId7" Type="http://schemas.openxmlformats.org/officeDocument/2006/relationships/image" Target="../media/image32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6.vml"/><Relationship Id="rId6" Type="http://schemas.openxmlformats.org/officeDocument/2006/relationships/oleObject" Target="../embeddings/oleObject322.bin"/><Relationship Id="rId5" Type="http://schemas.openxmlformats.org/officeDocument/2006/relationships/image" Target="../media/image324.emf"/><Relationship Id="rId4" Type="http://schemas.openxmlformats.org/officeDocument/2006/relationships/oleObject" Target="../embeddings/oleObject321.bin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7.xml"/><Relationship Id="rId7" Type="http://schemas.openxmlformats.org/officeDocument/2006/relationships/image" Target="../media/image32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7.vml"/><Relationship Id="rId6" Type="http://schemas.openxmlformats.org/officeDocument/2006/relationships/oleObject" Target="../embeddings/oleObject324.bin"/><Relationship Id="rId5" Type="http://schemas.openxmlformats.org/officeDocument/2006/relationships/image" Target="../media/image326.emf"/><Relationship Id="rId4" Type="http://schemas.openxmlformats.org/officeDocument/2006/relationships/oleObject" Target="../embeddings/oleObject323.bin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13" Type="http://schemas.openxmlformats.org/officeDocument/2006/relationships/oleObject" Target="../embeddings/oleObject28.bin"/><Relationship Id="rId3" Type="http://schemas.openxmlformats.org/officeDocument/2006/relationships/oleObject" Target="../embeddings/oleObject23.bin"/><Relationship Id="rId7" Type="http://schemas.openxmlformats.org/officeDocument/2006/relationships/oleObject" Target="../embeddings/oleObject25.bin"/><Relationship Id="rId12" Type="http://schemas.openxmlformats.org/officeDocument/2006/relationships/image" Target="../media/image30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32.emf"/><Relationship Id="rId1" Type="http://schemas.openxmlformats.org/officeDocument/2006/relationships/vmlDrawing" Target="../drawings/vmlDrawing7.vml"/><Relationship Id="rId6" Type="http://schemas.openxmlformats.org/officeDocument/2006/relationships/image" Target="../media/image27.emf"/><Relationship Id="rId11" Type="http://schemas.openxmlformats.org/officeDocument/2006/relationships/oleObject" Target="../embeddings/oleObject27.bin"/><Relationship Id="rId5" Type="http://schemas.openxmlformats.org/officeDocument/2006/relationships/oleObject" Target="../embeddings/oleObject24.bin"/><Relationship Id="rId15" Type="http://schemas.openxmlformats.org/officeDocument/2006/relationships/oleObject" Target="../embeddings/oleObject29.bin"/><Relationship Id="rId10" Type="http://schemas.openxmlformats.org/officeDocument/2006/relationships/image" Target="../media/image29.emf"/><Relationship Id="rId4" Type="http://schemas.openxmlformats.org/officeDocument/2006/relationships/image" Target="../media/image26.emf"/><Relationship Id="rId9" Type="http://schemas.openxmlformats.org/officeDocument/2006/relationships/oleObject" Target="../embeddings/oleObject26.bin"/><Relationship Id="rId14" Type="http://schemas.openxmlformats.org/officeDocument/2006/relationships/image" Target="../media/image31.emf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8.xml"/><Relationship Id="rId7" Type="http://schemas.openxmlformats.org/officeDocument/2006/relationships/image" Target="../media/image32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8.vml"/><Relationship Id="rId6" Type="http://schemas.openxmlformats.org/officeDocument/2006/relationships/oleObject" Target="../embeddings/oleObject326.bin"/><Relationship Id="rId5" Type="http://schemas.openxmlformats.org/officeDocument/2006/relationships/image" Target="../media/image328.emf"/><Relationship Id="rId4" Type="http://schemas.openxmlformats.org/officeDocument/2006/relationships/oleObject" Target="../embeddings/oleObject325.bin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9.xml"/><Relationship Id="rId7" Type="http://schemas.openxmlformats.org/officeDocument/2006/relationships/image" Target="../media/image33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9.vml"/><Relationship Id="rId6" Type="http://schemas.openxmlformats.org/officeDocument/2006/relationships/oleObject" Target="../embeddings/oleObject328.bin"/><Relationship Id="rId5" Type="http://schemas.openxmlformats.org/officeDocument/2006/relationships/image" Target="../media/image330.emf"/><Relationship Id="rId4" Type="http://schemas.openxmlformats.org/officeDocument/2006/relationships/oleObject" Target="../embeddings/oleObject327.bin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0.xml"/><Relationship Id="rId7" Type="http://schemas.openxmlformats.org/officeDocument/2006/relationships/image" Target="../media/image33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0.vml"/><Relationship Id="rId6" Type="http://schemas.openxmlformats.org/officeDocument/2006/relationships/oleObject" Target="../embeddings/oleObject330.bin"/><Relationship Id="rId5" Type="http://schemas.openxmlformats.org/officeDocument/2006/relationships/image" Target="../media/image332.emf"/><Relationship Id="rId4" Type="http://schemas.openxmlformats.org/officeDocument/2006/relationships/oleObject" Target="../embeddings/oleObject329.bin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1.xml"/><Relationship Id="rId7" Type="http://schemas.openxmlformats.org/officeDocument/2006/relationships/image" Target="../media/image33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1.vml"/><Relationship Id="rId6" Type="http://schemas.openxmlformats.org/officeDocument/2006/relationships/oleObject" Target="../embeddings/oleObject332.bin"/><Relationship Id="rId5" Type="http://schemas.openxmlformats.org/officeDocument/2006/relationships/image" Target="../media/image334.emf"/><Relationship Id="rId4" Type="http://schemas.openxmlformats.org/officeDocument/2006/relationships/oleObject" Target="../embeddings/oleObject331.bin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2.xml"/><Relationship Id="rId7" Type="http://schemas.openxmlformats.org/officeDocument/2006/relationships/image" Target="../media/image33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2.vml"/><Relationship Id="rId6" Type="http://schemas.openxmlformats.org/officeDocument/2006/relationships/oleObject" Target="../embeddings/oleObject334.bin"/><Relationship Id="rId5" Type="http://schemas.openxmlformats.org/officeDocument/2006/relationships/image" Target="../media/image336.emf"/><Relationship Id="rId4" Type="http://schemas.openxmlformats.org/officeDocument/2006/relationships/oleObject" Target="../embeddings/oleObject333.bin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3.vml"/><Relationship Id="rId4" Type="http://schemas.openxmlformats.org/officeDocument/2006/relationships/image" Target="../media/image338.emf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3.xml"/><Relationship Id="rId7" Type="http://schemas.openxmlformats.org/officeDocument/2006/relationships/image" Target="../media/image340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4.vml"/><Relationship Id="rId6" Type="http://schemas.openxmlformats.org/officeDocument/2006/relationships/oleObject" Target="../embeddings/oleObject337.bin"/><Relationship Id="rId5" Type="http://schemas.openxmlformats.org/officeDocument/2006/relationships/image" Target="../media/image339.emf"/><Relationship Id="rId4" Type="http://schemas.openxmlformats.org/officeDocument/2006/relationships/oleObject" Target="../embeddings/oleObject336.bin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4.xml"/><Relationship Id="rId7" Type="http://schemas.openxmlformats.org/officeDocument/2006/relationships/image" Target="../media/image342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5.vml"/><Relationship Id="rId6" Type="http://schemas.openxmlformats.org/officeDocument/2006/relationships/oleObject" Target="../embeddings/oleObject339.bin"/><Relationship Id="rId5" Type="http://schemas.openxmlformats.org/officeDocument/2006/relationships/image" Target="../media/image341.emf"/><Relationship Id="rId4" Type="http://schemas.openxmlformats.org/officeDocument/2006/relationships/oleObject" Target="../embeddings/oleObject338.bin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emf"/><Relationship Id="rId13" Type="http://schemas.openxmlformats.org/officeDocument/2006/relationships/oleObject" Target="../embeddings/oleObject35.bin"/><Relationship Id="rId3" Type="http://schemas.openxmlformats.org/officeDocument/2006/relationships/oleObject" Target="../embeddings/oleObject30.bin"/><Relationship Id="rId7" Type="http://schemas.openxmlformats.org/officeDocument/2006/relationships/oleObject" Target="../embeddings/oleObject32.bin"/><Relationship Id="rId12" Type="http://schemas.openxmlformats.org/officeDocument/2006/relationships/image" Target="../media/image3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34.emf"/><Relationship Id="rId11" Type="http://schemas.openxmlformats.org/officeDocument/2006/relationships/oleObject" Target="../embeddings/oleObject34.bin"/><Relationship Id="rId5" Type="http://schemas.openxmlformats.org/officeDocument/2006/relationships/oleObject" Target="../embeddings/oleObject31.bin"/><Relationship Id="rId10" Type="http://schemas.openxmlformats.org/officeDocument/2006/relationships/image" Target="../media/image36.emf"/><Relationship Id="rId4" Type="http://schemas.openxmlformats.org/officeDocument/2006/relationships/image" Target="../media/image33.emf"/><Relationship Id="rId9" Type="http://schemas.openxmlformats.org/officeDocument/2006/relationships/oleObject" Target="../embeddings/oleObject33.bin"/><Relationship Id="rId14" Type="http://schemas.openxmlformats.org/officeDocument/2006/relationships/image" Target="../media/image38.emf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3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emf"/><Relationship Id="rId13" Type="http://schemas.openxmlformats.org/officeDocument/2006/relationships/oleObject" Target="../embeddings/oleObject41.bin"/><Relationship Id="rId3" Type="http://schemas.openxmlformats.org/officeDocument/2006/relationships/oleObject" Target="../embeddings/oleObject36.bin"/><Relationship Id="rId7" Type="http://schemas.openxmlformats.org/officeDocument/2006/relationships/oleObject" Target="../embeddings/oleObject38.bin"/><Relationship Id="rId12" Type="http://schemas.openxmlformats.org/officeDocument/2006/relationships/image" Target="../media/image43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45.emf"/><Relationship Id="rId1" Type="http://schemas.openxmlformats.org/officeDocument/2006/relationships/vmlDrawing" Target="../drawings/vmlDrawing9.vml"/><Relationship Id="rId6" Type="http://schemas.openxmlformats.org/officeDocument/2006/relationships/image" Target="../media/image40.emf"/><Relationship Id="rId11" Type="http://schemas.openxmlformats.org/officeDocument/2006/relationships/oleObject" Target="../embeddings/oleObject40.bin"/><Relationship Id="rId5" Type="http://schemas.openxmlformats.org/officeDocument/2006/relationships/oleObject" Target="../embeddings/oleObject37.bin"/><Relationship Id="rId15" Type="http://schemas.openxmlformats.org/officeDocument/2006/relationships/oleObject" Target="../embeddings/oleObject42.bin"/><Relationship Id="rId10" Type="http://schemas.openxmlformats.org/officeDocument/2006/relationships/image" Target="../media/image42.emf"/><Relationship Id="rId4" Type="http://schemas.openxmlformats.org/officeDocument/2006/relationships/image" Target="../media/image39.emf"/><Relationship Id="rId9" Type="http://schemas.openxmlformats.org/officeDocument/2006/relationships/oleObject" Target="../embeddings/oleObject39.bin"/><Relationship Id="rId14" Type="http://schemas.openxmlformats.org/officeDocument/2006/relationships/image" Target="../media/image44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emf"/><Relationship Id="rId13" Type="http://schemas.openxmlformats.org/officeDocument/2006/relationships/oleObject" Target="../embeddings/oleObject48.bin"/><Relationship Id="rId3" Type="http://schemas.openxmlformats.org/officeDocument/2006/relationships/oleObject" Target="../embeddings/oleObject43.bin"/><Relationship Id="rId7" Type="http://schemas.openxmlformats.org/officeDocument/2006/relationships/oleObject" Target="../embeddings/oleObject45.bin"/><Relationship Id="rId12" Type="http://schemas.openxmlformats.org/officeDocument/2006/relationships/image" Target="../media/image50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47.emf"/><Relationship Id="rId11" Type="http://schemas.openxmlformats.org/officeDocument/2006/relationships/oleObject" Target="../embeddings/oleObject47.bin"/><Relationship Id="rId5" Type="http://schemas.openxmlformats.org/officeDocument/2006/relationships/oleObject" Target="../embeddings/oleObject44.bin"/><Relationship Id="rId10" Type="http://schemas.openxmlformats.org/officeDocument/2006/relationships/image" Target="../media/image49.emf"/><Relationship Id="rId4" Type="http://schemas.openxmlformats.org/officeDocument/2006/relationships/image" Target="../media/image46.emf"/><Relationship Id="rId9" Type="http://schemas.openxmlformats.org/officeDocument/2006/relationships/oleObject" Target="../embeddings/oleObject46.bin"/><Relationship Id="rId14" Type="http://schemas.openxmlformats.org/officeDocument/2006/relationships/image" Target="../media/image51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emf"/><Relationship Id="rId13" Type="http://schemas.openxmlformats.org/officeDocument/2006/relationships/oleObject" Target="../embeddings/oleObject54.bin"/><Relationship Id="rId3" Type="http://schemas.openxmlformats.org/officeDocument/2006/relationships/oleObject" Target="../embeddings/oleObject49.bin"/><Relationship Id="rId7" Type="http://schemas.openxmlformats.org/officeDocument/2006/relationships/oleObject" Target="../embeddings/oleObject51.bin"/><Relationship Id="rId12" Type="http://schemas.openxmlformats.org/officeDocument/2006/relationships/image" Target="../media/image56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58.emf"/><Relationship Id="rId1" Type="http://schemas.openxmlformats.org/officeDocument/2006/relationships/vmlDrawing" Target="../drawings/vmlDrawing11.vml"/><Relationship Id="rId6" Type="http://schemas.openxmlformats.org/officeDocument/2006/relationships/image" Target="../media/image53.emf"/><Relationship Id="rId11" Type="http://schemas.openxmlformats.org/officeDocument/2006/relationships/oleObject" Target="../embeddings/oleObject53.bin"/><Relationship Id="rId5" Type="http://schemas.openxmlformats.org/officeDocument/2006/relationships/oleObject" Target="../embeddings/oleObject50.bin"/><Relationship Id="rId15" Type="http://schemas.openxmlformats.org/officeDocument/2006/relationships/oleObject" Target="../embeddings/oleObject55.bin"/><Relationship Id="rId10" Type="http://schemas.openxmlformats.org/officeDocument/2006/relationships/image" Target="../media/image55.emf"/><Relationship Id="rId4" Type="http://schemas.openxmlformats.org/officeDocument/2006/relationships/image" Target="../media/image52.emf"/><Relationship Id="rId9" Type="http://schemas.openxmlformats.org/officeDocument/2006/relationships/oleObject" Target="../embeddings/oleObject52.bin"/><Relationship Id="rId14" Type="http://schemas.openxmlformats.org/officeDocument/2006/relationships/image" Target="../media/image57.emf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4" Type="http://schemas.openxmlformats.org/officeDocument/2006/relationships/image" Target="../media/image59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emf"/><Relationship Id="rId13" Type="http://schemas.openxmlformats.org/officeDocument/2006/relationships/oleObject" Target="../embeddings/oleObject62.bin"/><Relationship Id="rId3" Type="http://schemas.openxmlformats.org/officeDocument/2006/relationships/oleObject" Target="../embeddings/oleObject57.bin"/><Relationship Id="rId7" Type="http://schemas.openxmlformats.org/officeDocument/2006/relationships/oleObject" Target="../embeddings/oleObject59.bin"/><Relationship Id="rId12" Type="http://schemas.openxmlformats.org/officeDocument/2006/relationships/image" Target="../media/image64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66.emf"/><Relationship Id="rId1" Type="http://schemas.openxmlformats.org/officeDocument/2006/relationships/vmlDrawing" Target="../drawings/vmlDrawing13.vml"/><Relationship Id="rId6" Type="http://schemas.openxmlformats.org/officeDocument/2006/relationships/image" Target="../media/image61.emf"/><Relationship Id="rId11" Type="http://schemas.openxmlformats.org/officeDocument/2006/relationships/oleObject" Target="../embeddings/oleObject61.bin"/><Relationship Id="rId5" Type="http://schemas.openxmlformats.org/officeDocument/2006/relationships/oleObject" Target="../embeddings/oleObject58.bin"/><Relationship Id="rId15" Type="http://schemas.openxmlformats.org/officeDocument/2006/relationships/oleObject" Target="../embeddings/oleObject63.bin"/><Relationship Id="rId10" Type="http://schemas.openxmlformats.org/officeDocument/2006/relationships/image" Target="../media/image63.emf"/><Relationship Id="rId4" Type="http://schemas.openxmlformats.org/officeDocument/2006/relationships/image" Target="../media/image60.emf"/><Relationship Id="rId9" Type="http://schemas.openxmlformats.org/officeDocument/2006/relationships/oleObject" Target="../embeddings/oleObject60.bin"/><Relationship Id="rId14" Type="http://schemas.openxmlformats.org/officeDocument/2006/relationships/image" Target="../media/image65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emf"/><Relationship Id="rId13" Type="http://schemas.openxmlformats.org/officeDocument/2006/relationships/oleObject" Target="../embeddings/oleObject69.bin"/><Relationship Id="rId3" Type="http://schemas.openxmlformats.org/officeDocument/2006/relationships/oleObject" Target="../embeddings/oleObject64.bin"/><Relationship Id="rId7" Type="http://schemas.openxmlformats.org/officeDocument/2006/relationships/oleObject" Target="../embeddings/oleObject66.bin"/><Relationship Id="rId12" Type="http://schemas.openxmlformats.org/officeDocument/2006/relationships/image" Target="../media/image71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73.emf"/><Relationship Id="rId1" Type="http://schemas.openxmlformats.org/officeDocument/2006/relationships/vmlDrawing" Target="../drawings/vmlDrawing14.vml"/><Relationship Id="rId6" Type="http://schemas.openxmlformats.org/officeDocument/2006/relationships/image" Target="../media/image68.emf"/><Relationship Id="rId11" Type="http://schemas.openxmlformats.org/officeDocument/2006/relationships/oleObject" Target="../embeddings/oleObject68.bin"/><Relationship Id="rId5" Type="http://schemas.openxmlformats.org/officeDocument/2006/relationships/oleObject" Target="../embeddings/oleObject65.bin"/><Relationship Id="rId15" Type="http://schemas.openxmlformats.org/officeDocument/2006/relationships/oleObject" Target="../embeddings/oleObject70.bin"/><Relationship Id="rId10" Type="http://schemas.openxmlformats.org/officeDocument/2006/relationships/image" Target="../media/image70.emf"/><Relationship Id="rId4" Type="http://schemas.openxmlformats.org/officeDocument/2006/relationships/image" Target="../media/image67.emf"/><Relationship Id="rId9" Type="http://schemas.openxmlformats.org/officeDocument/2006/relationships/oleObject" Target="../embeddings/oleObject67.bin"/><Relationship Id="rId14" Type="http://schemas.openxmlformats.org/officeDocument/2006/relationships/image" Target="../media/image7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emf"/><Relationship Id="rId13" Type="http://schemas.openxmlformats.org/officeDocument/2006/relationships/oleObject" Target="../embeddings/oleObject76.bin"/><Relationship Id="rId3" Type="http://schemas.openxmlformats.org/officeDocument/2006/relationships/oleObject" Target="../embeddings/oleObject71.bin"/><Relationship Id="rId7" Type="http://schemas.openxmlformats.org/officeDocument/2006/relationships/oleObject" Target="../embeddings/oleObject73.bin"/><Relationship Id="rId12" Type="http://schemas.openxmlformats.org/officeDocument/2006/relationships/image" Target="../media/image78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80.emf"/><Relationship Id="rId1" Type="http://schemas.openxmlformats.org/officeDocument/2006/relationships/vmlDrawing" Target="../drawings/vmlDrawing15.vml"/><Relationship Id="rId6" Type="http://schemas.openxmlformats.org/officeDocument/2006/relationships/image" Target="../media/image75.emf"/><Relationship Id="rId11" Type="http://schemas.openxmlformats.org/officeDocument/2006/relationships/oleObject" Target="../embeddings/oleObject75.bin"/><Relationship Id="rId5" Type="http://schemas.openxmlformats.org/officeDocument/2006/relationships/oleObject" Target="../embeddings/oleObject72.bin"/><Relationship Id="rId15" Type="http://schemas.openxmlformats.org/officeDocument/2006/relationships/oleObject" Target="../embeddings/oleObject77.bin"/><Relationship Id="rId10" Type="http://schemas.openxmlformats.org/officeDocument/2006/relationships/image" Target="../media/image77.emf"/><Relationship Id="rId4" Type="http://schemas.openxmlformats.org/officeDocument/2006/relationships/image" Target="../media/image74.emf"/><Relationship Id="rId9" Type="http://schemas.openxmlformats.org/officeDocument/2006/relationships/oleObject" Target="../embeddings/oleObject74.bin"/><Relationship Id="rId14" Type="http://schemas.openxmlformats.org/officeDocument/2006/relationships/image" Target="../media/image79.em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emf"/><Relationship Id="rId13" Type="http://schemas.openxmlformats.org/officeDocument/2006/relationships/oleObject" Target="../embeddings/oleObject83.bin"/><Relationship Id="rId3" Type="http://schemas.openxmlformats.org/officeDocument/2006/relationships/oleObject" Target="../embeddings/oleObject78.bin"/><Relationship Id="rId7" Type="http://schemas.openxmlformats.org/officeDocument/2006/relationships/oleObject" Target="../embeddings/oleObject80.bin"/><Relationship Id="rId12" Type="http://schemas.openxmlformats.org/officeDocument/2006/relationships/image" Target="../media/image85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87.emf"/><Relationship Id="rId1" Type="http://schemas.openxmlformats.org/officeDocument/2006/relationships/vmlDrawing" Target="../drawings/vmlDrawing16.vml"/><Relationship Id="rId6" Type="http://schemas.openxmlformats.org/officeDocument/2006/relationships/image" Target="../media/image82.emf"/><Relationship Id="rId11" Type="http://schemas.openxmlformats.org/officeDocument/2006/relationships/oleObject" Target="../embeddings/oleObject82.bin"/><Relationship Id="rId5" Type="http://schemas.openxmlformats.org/officeDocument/2006/relationships/oleObject" Target="../embeddings/oleObject79.bin"/><Relationship Id="rId15" Type="http://schemas.openxmlformats.org/officeDocument/2006/relationships/oleObject" Target="../embeddings/oleObject84.bin"/><Relationship Id="rId10" Type="http://schemas.openxmlformats.org/officeDocument/2006/relationships/image" Target="../media/image84.emf"/><Relationship Id="rId4" Type="http://schemas.openxmlformats.org/officeDocument/2006/relationships/image" Target="../media/image81.emf"/><Relationship Id="rId9" Type="http://schemas.openxmlformats.org/officeDocument/2006/relationships/oleObject" Target="../embeddings/oleObject81.bin"/><Relationship Id="rId14" Type="http://schemas.openxmlformats.org/officeDocument/2006/relationships/image" Target="../media/image86.e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emf"/><Relationship Id="rId13" Type="http://schemas.openxmlformats.org/officeDocument/2006/relationships/oleObject" Target="../embeddings/oleObject90.bin"/><Relationship Id="rId3" Type="http://schemas.openxmlformats.org/officeDocument/2006/relationships/oleObject" Target="../embeddings/oleObject85.bin"/><Relationship Id="rId7" Type="http://schemas.openxmlformats.org/officeDocument/2006/relationships/oleObject" Target="../embeddings/oleObject87.bin"/><Relationship Id="rId12" Type="http://schemas.openxmlformats.org/officeDocument/2006/relationships/image" Target="../media/image92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94.emf"/><Relationship Id="rId1" Type="http://schemas.openxmlformats.org/officeDocument/2006/relationships/vmlDrawing" Target="../drawings/vmlDrawing17.vml"/><Relationship Id="rId6" Type="http://schemas.openxmlformats.org/officeDocument/2006/relationships/image" Target="../media/image89.emf"/><Relationship Id="rId11" Type="http://schemas.openxmlformats.org/officeDocument/2006/relationships/oleObject" Target="../embeddings/oleObject89.bin"/><Relationship Id="rId5" Type="http://schemas.openxmlformats.org/officeDocument/2006/relationships/oleObject" Target="../embeddings/oleObject86.bin"/><Relationship Id="rId15" Type="http://schemas.openxmlformats.org/officeDocument/2006/relationships/oleObject" Target="../embeddings/oleObject91.bin"/><Relationship Id="rId10" Type="http://schemas.openxmlformats.org/officeDocument/2006/relationships/image" Target="../media/image91.emf"/><Relationship Id="rId4" Type="http://schemas.openxmlformats.org/officeDocument/2006/relationships/image" Target="../media/image88.emf"/><Relationship Id="rId9" Type="http://schemas.openxmlformats.org/officeDocument/2006/relationships/oleObject" Target="../embeddings/oleObject88.bin"/><Relationship Id="rId14" Type="http://schemas.openxmlformats.org/officeDocument/2006/relationships/image" Target="../media/image93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emf"/><Relationship Id="rId13" Type="http://schemas.openxmlformats.org/officeDocument/2006/relationships/oleObject" Target="../embeddings/oleObject97.bin"/><Relationship Id="rId3" Type="http://schemas.openxmlformats.org/officeDocument/2006/relationships/oleObject" Target="../embeddings/oleObject92.bin"/><Relationship Id="rId7" Type="http://schemas.openxmlformats.org/officeDocument/2006/relationships/oleObject" Target="../embeddings/oleObject94.bin"/><Relationship Id="rId12" Type="http://schemas.openxmlformats.org/officeDocument/2006/relationships/image" Target="../media/image99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01.emf"/><Relationship Id="rId1" Type="http://schemas.openxmlformats.org/officeDocument/2006/relationships/vmlDrawing" Target="../drawings/vmlDrawing18.vml"/><Relationship Id="rId6" Type="http://schemas.openxmlformats.org/officeDocument/2006/relationships/image" Target="../media/image96.emf"/><Relationship Id="rId11" Type="http://schemas.openxmlformats.org/officeDocument/2006/relationships/oleObject" Target="../embeddings/oleObject96.bin"/><Relationship Id="rId5" Type="http://schemas.openxmlformats.org/officeDocument/2006/relationships/oleObject" Target="../embeddings/oleObject93.bin"/><Relationship Id="rId15" Type="http://schemas.openxmlformats.org/officeDocument/2006/relationships/oleObject" Target="../embeddings/oleObject98.bin"/><Relationship Id="rId10" Type="http://schemas.openxmlformats.org/officeDocument/2006/relationships/image" Target="../media/image98.emf"/><Relationship Id="rId4" Type="http://schemas.openxmlformats.org/officeDocument/2006/relationships/image" Target="../media/image95.emf"/><Relationship Id="rId9" Type="http://schemas.openxmlformats.org/officeDocument/2006/relationships/oleObject" Target="../embeddings/oleObject95.bin"/><Relationship Id="rId14" Type="http://schemas.openxmlformats.org/officeDocument/2006/relationships/image" Target="../media/image100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emf"/><Relationship Id="rId13" Type="http://schemas.openxmlformats.org/officeDocument/2006/relationships/oleObject" Target="../embeddings/oleObject104.bin"/><Relationship Id="rId3" Type="http://schemas.openxmlformats.org/officeDocument/2006/relationships/oleObject" Target="../embeddings/oleObject99.bin"/><Relationship Id="rId7" Type="http://schemas.openxmlformats.org/officeDocument/2006/relationships/oleObject" Target="../embeddings/oleObject101.bin"/><Relationship Id="rId12" Type="http://schemas.openxmlformats.org/officeDocument/2006/relationships/image" Target="../media/image106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08.emf"/><Relationship Id="rId1" Type="http://schemas.openxmlformats.org/officeDocument/2006/relationships/vmlDrawing" Target="../drawings/vmlDrawing19.vml"/><Relationship Id="rId6" Type="http://schemas.openxmlformats.org/officeDocument/2006/relationships/image" Target="../media/image103.emf"/><Relationship Id="rId11" Type="http://schemas.openxmlformats.org/officeDocument/2006/relationships/oleObject" Target="../embeddings/oleObject103.bin"/><Relationship Id="rId5" Type="http://schemas.openxmlformats.org/officeDocument/2006/relationships/oleObject" Target="../embeddings/oleObject100.bin"/><Relationship Id="rId15" Type="http://schemas.openxmlformats.org/officeDocument/2006/relationships/oleObject" Target="../embeddings/oleObject105.bin"/><Relationship Id="rId10" Type="http://schemas.openxmlformats.org/officeDocument/2006/relationships/image" Target="../media/image105.emf"/><Relationship Id="rId4" Type="http://schemas.openxmlformats.org/officeDocument/2006/relationships/image" Target="../media/image102.emf"/><Relationship Id="rId9" Type="http://schemas.openxmlformats.org/officeDocument/2006/relationships/oleObject" Target="../embeddings/oleObject102.bin"/><Relationship Id="rId14" Type="http://schemas.openxmlformats.org/officeDocument/2006/relationships/image" Target="../media/image107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.emf"/><Relationship Id="rId13" Type="http://schemas.openxmlformats.org/officeDocument/2006/relationships/oleObject" Target="../embeddings/oleObject111.bin"/><Relationship Id="rId3" Type="http://schemas.openxmlformats.org/officeDocument/2006/relationships/oleObject" Target="../embeddings/oleObject106.bin"/><Relationship Id="rId7" Type="http://schemas.openxmlformats.org/officeDocument/2006/relationships/oleObject" Target="../embeddings/oleObject108.bin"/><Relationship Id="rId12" Type="http://schemas.openxmlformats.org/officeDocument/2006/relationships/image" Target="../media/image113.emf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15.emf"/><Relationship Id="rId1" Type="http://schemas.openxmlformats.org/officeDocument/2006/relationships/vmlDrawing" Target="../drawings/vmlDrawing20.vml"/><Relationship Id="rId6" Type="http://schemas.openxmlformats.org/officeDocument/2006/relationships/image" Target="../media/image110.emf"/><Relationship Id="rId11" Type="http://schemas.openxmlformats.org/officeDocument/2006/relationships/oleObject" Target="../embeddings/oleObject110.bin"/><Relationship Id="rId5" Type="http://schemas.openxmlformats.org/officeDocument/2006/relationships/oleObject" Target="../embeddings/oleObject107.bin"/><Relationship Id="rId15" Type="http://schemas.openxmlformats.org/officeDocument/2006/relationships/oleObject" Target="../embeddings/oleObject112.bin"/><Relationship Id="rId10" Type="http://schemas.openxmlformats.org/officeDocument/2006/relationships/image" Target="../media/image112.emf"/><Relationship Id="rId4" Type="http://schemas.openxmlformats.org/officeDocument/2006/relationships/image" Target="../media/image109.emf"/><Relationship Id="rId9" Type="http://schemas.openxmlformats.org/officeDocument/2006/relationships/oleObject" Target="../embeddings/oleObject109.bin"/><Relationship Id="rId14" Type="http://schemas.openxmlformats.org/officeDocument/2006/relationships/image" Target="../media/image114.emf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4" Type="http://schemas.openxmlformats.org/officeDocument/2006/relationships/image" Target="../media/image116.emf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emf"/><Relationship Id="rId13" Type="http://schemas.openxmlformats.org/officeDocument/2006/relationships/oleObject" Target="../embeddings/oleObject119.bin"/><Relationship Id="rId3" Type="http://schemas.openxmlformats.org/officeDocument/2006/relationships/oleObject" Target="../embeddings/oleObject114.bin"/><Relationship Id="rId7" Type="http://schemas.openxmlformats.org/officeDocument/2006/relationships/oleObject" Target="../embeddings/oleObject116.bin"/><Relationship Id="rId12" Type="http://schemas.openxmlformats.org/officeDocument/2006/relationships/image" Target="../media/image12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118.emf"/><Relationship Id="rId11" Type="http://schemas.openxmlformats.org/officeDocument/2006/relationships/oleObject" Target="../embeddings/oleObject118.bin"/><Relationship Id="rId5" Type="http://schemas.openxmlformats.org/officeDocument/2006/relationships/oleObject" Target="../embeddings/oleObject115.bin"/><Relationship Id="rId10" Type="http://schemas.openxmlformats.org/officeDocument/2006/relationships/image" Target="../media/image120.emf"/><Relationship Id="rId4" Type="http://schemas.openxmlformats.org/officeDocument/2006/relationships/image" Target="../media/image117.emf"/><Relationship Id="rId9" Type="http://schemas.openxmlformats.org/officeDocument/2006/relationships/oleObject" Target="../embeddings/oleObject117.bin"/><Relationship Id="rId14" Type="http://schemas.openxmlformats.org/officeDocument/2006/relationships/image" Target="../media/image122.emf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emf"/><Relationship Id="rId3" Type="http://schemas.openxmlformats.org/officeDocument/2006/relationships/oleObject" Target="../embeddings/oleObject120.bin"/><Relationship Id="rId7" Type="http://schemas.openxmlformats.org/officeDocument/2006/relationships/oleObject" Target="../embeddings/oleObject122.bin"/><Relationship Id="rId12" Type="http://schemas.openxmlformats.org/officeDocument/2006/relationships/image" Target="../media/image12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124.emf"/><Relationship Id="rId11" Type="http://schemas.openxmlformats.org/officeDocument/2006/relationships/oleObject" Target="../embeddings/oleObject124.bin"/><Relationship Id="rId5" Type="http://schemas.openxmlformats.org/officeDocument/2006/relationships/oleObject" Target="../embeddings/oleObject121.bin"/><Relationship Id="rId10" Type="http://schemas.openxmlformats.org/officeDocument/2006/relationships/image" Target="../media/image126.emf"/><Relationship Id="rId4" Type="http://schemas.openxmlformats.org/officeDocument/2006/relationships/image" Target="../media/image123.emf"/><Relationship Id="rId9" Type="http://schemas.openxmlformats.org/officeDocument/2006/relationships/oleObject" Target="../embeddings/oleObject123.bin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0.emf"/><Relationship Id="rId13" Type="http://schemas.openxmlformats.org/officeDocument/2006/relationships/oleObject" Target="../embeddings/oleObject130.bin"/><Relationship Id="rId3" Type="http://schemas.openxmlformats.org/officeDocument/2006/relationships/oleObject" Target="../embeddings/oleObject125.bin"/><Relationship Id="rId7" Type="http://schemas.openxmlformats.org/officeDocument/2006/relationships/oleObject" Target="../embeddings/oleObject127.bin"/><Relationship Id="rId12" Type="http://schemas.openxmlformats.org/officeDocument/2006/relationships/image" Target="../media/image132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4.vml"/><Relationship Id="rId6" Type="http://schemas.openxmlformats.org/officeDocument/2006/relationships/image" Target="../media/image129.emf"/><Relationship Id="rId11" Type="http://schemas.openxmlformats.org/officeDocument/2006/relationships/oleObject" Target="../embeddings/oleObject129.bin"/><Relationship Id="rId5" Type="http://schemas.openxmlformats.org/officeDocument/2006/relationships/oleObject" Target="../embeddings/oleObject126.bin"/><Relationship Id="rId10" Type="http://schemas.openxmlformats.org/officeDocument/2006/relationships/image" Target="../media/image131.emf"/><Relationship Id="rId4" Type="http://schemas.openxmlformats.org/officeDocument/2006/relationships/image" Target="../media/image128.emf"/><Relationship Id="rId9" Type="http://schemas.openxmlformats.org/officeDocument/2006/relationships/oleObject" Target="../embeddings/oleObject128.bin"/><Relationship Id="rId14" Type="http://schemas.openxmlformats.org/officeDocument/2006/relationships/image" Target="../media/image133.emf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6.emf"/><Relationship Id="rId3" Type="http://schemas.openxmlformats.org/officeDocument/2006/relationships/oleObject" Target="../embeddings/oleObject131.bin"/><Relationship Id="rId7" Type="http://schemas.openxmlformats.org/officeDocument/2006/relationships/oleObject" Target="../embeddings/oleObject133.bin"/><Relationship Id="rId12" Type="http://schemas.openxmlformats.org/officeDocument/2006/relationships/image" Target="../media/image138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5.vml"/><Relationship Id="rId6" Type="http://schemas.openxmlformats.org/officeDocument/2006/relationships/image" Target="../media/image135.emf"/><Relationship Id="rId11" Type="http://schemas.openxmlformats.org/officeDocument/2006/relationships/oleObject" Target="../embeddings/oleObject135.bin"/><Relationship Id="rId5" Type="http://schemas.openxmlformats.org/officeDocument/2006/relationships/oleObject" Target="../embeddings/oleObject132.bin"/><Relationship Id="rId10" Type="http://schemas.openxmlformats.org/officeDocument/2006/relationships/image" Target="../media/image137.emf"/><Relationship Id="rId4" Type="http://schemas.openxmlformats.org/officeDocument/2006/relationships/image" Target="../media/image134.emf"/><Relationship Id="rId9" Type="http://schemas.openxmlformats.org/officeDocument/2006/relationships/oleObject" Target="../embeddings/oleObject134.bin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.emf"/><Relationship Id="rId13" Type="http://schemas.openxmlformats.org/officeDocument/2006/relationships/oleObject" Target="../embeddings/oleObject141.bin"/><Relationship Id="rId3" Type="http://schemas.openxmlformats.org/officeDocument/2006/relationships/oleObject" Target="../embeddings/oleObject136.bin"/><Relationship Id="rId7" Type="http://schemas.openxmlformats.org/officeDocument/2006/relationships/oleObject" Target="../embeddings/oleObject138.bin"/><Relationship Id="rId12" Type="http://schemas.openxmlformats.org/officeDocument/2006/relationships/image" Target="../media/image14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6.vml"/><Relationship Id="rId6" Type="http://schemas.openxmlformats.org/officeDocument/2006/relationships/image" Target="../media/image140.emf"/><Relationship Id="rId11" Type="http://schemas.openxmlformats.org/officeDocument/2006/relationships/oleObject" Target="../embeddings/oleObject140.bin"/><Relationship Id="rId5" Type="http://schemas.openxmlformats.org/officeDocument/2006/relationships/oleObject" Target="../embeddings/oleObject137.bin"/><Relationship Id="rId10" Type="http://schemas.openxmlformats.org/officeDocument/2006/relationships/image" Target="../media/image142.emf"/><Relationship Id="rId4" Type="http://schemas.openxmlformats.org/officeDocument/2006/relationships/image" Target="../media/image139.emf"/><Relationship Id="rId9" Type="http://schemas.openxmlformats.org/officeDocument/2006/relationships/oleObject" Target="../embeddings/oleObject139.bin"/><Relationship Id="rId14" Type="http://schemas.openxmlformats.org/officeDocument/2006/relationships/image" Target="../media/image144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.emf"/><Relationship Id="rId3" Type="http://schemas.openxmlformats.org/officeDocument/2006/relationships/oleObject" Target="../embeddings/oleObject142.bin"/><Relationship Id="rId7" Type="http://schemas.openxmlformats.org/officeDocument/2006/relationships/oleObject" Target="../embeddings/oleObject144.bin"/><Relationship Id="rId12" Type="http://schemas.openxmlformats.org/officeDocument/2006/relationships/image" Target="../media/image14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7.vml"/><Relationship Id="rId6" Type="http://schemas.openxmlformats.org/officeDocument/2006/relationships/image" Target="../media/image146.emf"/><Relationship Id="rId11" Type="http://schemas.openxmlformats.org/officeDocument/2006/relationships/oleObject" Target="../embeddings/oleObject146.bin"/><Relationship Id="rId5" Type="http://schemas.openxmlformats.org/officeDocument/2006/relationships/oleObject" Target="../embeddings/oleObject143.bin"/><Relationship Id="rId10" Type="http://schemas.openxmlformats.org/officeDocument/2006/relationships/image" Target="../media/image148.emf"/><Relationship Id="rId4" Type="http://schemas.openxmlformats.org/officeDocument/2006/relationships/image" Target="../media/image145.emf"/><Relationship Id="rId9" Type="http://schemas.openxmlformats.org/officeDocument/2006/relationships/oleObject" Target="../embeddings/oleObject145.bin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2.emf"/><Relationship Id="rId13" Type="http://schemas.openxmlformats.org/officeDocument/2006/relationships/oleObject" Target="../embeddings/oleObject152.bin"/><Relationship Id="rId3" Type="http://schemas.openxmlformats.org/officeDocument/2006/relationships/oleObject" Target="../embeddings/oleObject147.bin"/><Relationship Id="rId7" Type="http://schemas.openxmlformats.org/officeDocument/2006/relationships/oleObject" Target="../embeddings/oleObject149.bin"/><Relationship Id="rId12" Type="http://schemas.openxmlformats.org/officeDocument/2006/relationships/image" Target="../media/image154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8.vml"/><Relationship Id="rId6" Type="http://schemas.openxmlformats.org/officeDocument/2006/relationships/image" Target="../media/image151.emf"/><Relationship Id="rId11" Type="http://schemas.openxmlformats.org/officeDocument/2006/relationships/oleObject" Target="../embeddings/oleObject151.bin"/><Relationship Id="rId5" Type="http://schemas.openxmlformats.org/officeDocument/2006/relationships/oleObject" Target="../embeddings/oleObject148.bin"/><Relationship Id="rId10" Type="http://schemas.openxmlformats.org/officeDocument/2006/relationships/image" Target="../media/image153.emf"/><Relationship Id="rId4" Type="http://schemas.openxmlformats.org/officeDocument/2006/relationships/image" Target="../media/image150.emf"/><Relationship Id="rId9" Type="http://schemas.openxmlformats.org/officeDocument/2006/relationships/oleObject" Target="../embeddings/oleObject150.bin"/><Relationship Id="rId14" Type="http://schemas.openxmlformats.org/officeDocument/2006/relationships/image" Target="../media/image155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emf"/><Relationship Id="rId3" Type="http://schemas.openxmlformats.org/officeDocument/2006/relationships/oleObject" Target="../embeddings/oleObject153.bin"/><Relationship Id="rId7" Type="http://schemas.openxmlformats.org/officeDocument/2006/relationships/oleObject" Target="../embeddings/oleObject155.bin"/><Relationship Id="rId12" Type="http://schemas.openxmlformats.org/officeDocument/2006/relationships/image" Target="../media/image160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9.vml"/><Relationship Id="rId6" Type="http://schemas.openxmlformats.org/officeDocument/2006/relationships/image" Target="../media/image157.emf"/><Relationship Id="rId11" Type="http://schemas.openxmlformats.org/officeDocument/2006/relationships/oleObject" Target="../embeddings/oleObject157.bin"/><Relationship Id="rId5" Type="http://schemas.openxmlformats.org/officeDocument/2006/relationships/oleObject" Target="../embeddings/oleObject154.bin"/><Relationship Id="rId10" Type="http://schemas.openxmlformats.org/officeDocument/2006/relationships/image" Target="../media/image159.emf"/><Relationship Id="rId4" Type="http://schemas.openxmlformats.org/officeDocument/2006/relationships/image" Target="../media/image156.emf"/><Relationship Id="rId9" Type="http://schemas.openxmlformats.org/officeDocument/2006/relationships/oleObject" Target="../embeddings/oleObject156.bin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0.vml"/><Relationship Id="rId4" Type="http://schemas.openxmlformats.org/officeDocument/2006/relationships/image" Target="../media/image161.e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7" Type="http://schemas.openxmlformats.org/officeDocument/2006/relationships/image" Target="../media/image16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1.vml"/><Relationship Id="rId6" Type="http://schemas.openxmlformats.org/officeDocument/2006/relationships/oleObject" Target="../embeddings/oleObject160.bin"/><Relationship Id="rId5" Type="http://schemas.openxmlformats.org/officeDocument/2006/relationships/image" Target="../media/image162.emf"/><Relationship Id="rId4" Type="http://schemas.openxmlformats.org/officeDocument/2006/relationships/oleObject" Target="../embeddings/oleObject159.bin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16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2.vml"/><Relationship Id="rId6" Type="http://schemas.openxmlformats.org/officeDocument/2006/relationships/oleObject" Target="../embeddings/oleObject162.bin"/><Relationship Id="rId5" Type="http://schemas.openxmlformats.org/officeDocument/2006/relationships/image" Target="../media/image164.emf"/><Relationship Id="rId4" Type="http://schemas.openxmlformats.org/officeDocument/2006/relationships/oleObject" Target="../embeddings/oleObject161.bin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3.vml"/><Relationship Id="rId4" Type="http://schemas.openxmlformats.org/officeDocument/2006/relationships/image" Target="../media/image166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168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4.vml"/><Relationship Id="rId6" Type="http://schemas.openxmlformats.org/officeDocument/2006/relationships/oleObject" Target="../embeddings/oleObject165.bin"/><Relationship Id="rId5" Type="http://schemas.openxmlformats.org/officeDocument/2006/relationships/image" Target="../media/image167.emf"/><Relationship Id="rId4" Type="http://schemas.openxmlformats.org/officeDocument/2006/relationships/oleObject" Target="../embeddings/oleObject164.bin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170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5.vml"/><Relationship Id="rId6" Type="http://schemas.openxmlformats.org/officeDocument/2006/relationships/oleObject" Target="../embeddings/oleObject167.bin"/><Relationship Id="rId5" Type="http://schemas.openxmlformats.org/officeDocument/2006/relationships/image" Target="../media/image169.emf"/><Relationship Id="rId4" Type="http://schemas.openxmlformats.org/officeDocument/2006/relationships/oleObject" Target="../embeddings/oleObject166.bin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6.vml"/><Relationship Id="rId4" Type="http://schemas.openxmlformats.org/officeDocument/2006/relationships/image" Target="../media/image171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7.vml"/><Relationship Id="rId4" Type="http://schemas.openxmlformats.org/officeDocument/2006/relationships/image" Target="../media/image17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8.vml"/><Relationship Id="rId4" Type="http://schemas.openxmlformats.org/officeDocument/2006/relationships/image" Target="../media/image173.emf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7" Type="http://schemas.openxmlformats.org/officeDocument/2006/relationships/image" Target="../media/image17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9.vml"/><Relationship Id="rId6" Type="http://schemas.openxmlformats.org/officeDocument/2006/relationships/oleObject" Target="../embeddings/oleObject172.bin"/><Relationship Id="rId5" Type="http://schemas.openxmlformats.org/officeDocument/2006/relationships/image" Target="../media/image174.emf"/><Relationship Id="rId4" Type="http://schemas.openxmlformats.org/officeDocument/2006/relationships/oleObject" Target="../embeddings/oleObject171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17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0.vml"/><Relationship Id="rId6" Type="http://schemas.openxmlformats.org/officeDocument/2006/relationships/oleObject" Target="../embeddings/oleObject174.bin"/><Relationship Id="rId5" Type="http://schemas.openxmlformats.org/officeDocument/2006/relationships/image" Target="../media/image176.emf"/><Relationship Id="rId4" Type="http://schemas.openxmlformats.org/officeDocument/2006/relationships/oleObject" Target="../embeddings/oleObject173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17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1.vml"/><Relationship Id="rId6" Type="http://schemas.openxmlformats.org/officeDocument/2006/relationships/oleObject" Target="../embeddings/oleObject176.bin"/><Relationship Id="rId5" Type="http://schemas.openxmlformats.org/officeDocument/2006/relationships/image" Target="../media/image178.emf"/><Relationship Id="rId4" Type="http://schemas.openxmlformats.org/officeDocument/2006/relationships/oleObject" Target="../embeddings/oleObject175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18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2.vml"/><Relationship Id="rId6" Type="http://schemas.openxmlformats.org/officeDocument/2006/relationships/oleObject" Target="../embeddings/oleObject178.bin"/><Relationship Id="rId5" Type="http://schemas.openxmlformats.org/officeDocument/2006/relationships/image" Target="../media/image180.emf"/><Relationship Id="rId4" Type="http://schemas.openxmlformats.org/officeDocument/2006/relationships/oleObject" Target="../embeddings/oleObject177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18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3.vml"/><Relationship Id="rId6" Type="http://schemas.openxmlformats.org/officeDocument/2006/relationships/oleObject" Target="../embeddings/oleObject180.bin"/><Relationship Id="rId5" Type="http://schemas.openxmlformats.org/officeDocument/2006/relationships/image" Target="../media/image182.emf"/><Relationship Id="rId4" Type="http://schemas.openxmlformats.org/officeDocument/2006/relationships/oleObject" Target="../embeddings/oleObject179.bin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18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4.vml"/><Relationship Id="rId6" Type="http://schemas.openxmlformats.org/officeDocument/2006/relationships/oleObject" Target="../embeddings/oleObject182.bin"/><Relationship Id="rId5" Type="http://schemas.openxmlformats.org/officeDocument/2006/relationships/image" Target="../media/image184.emf"/><Relationship Id="rId4" Type="http://schemas.openxmlformats.org/officeDocument/2006/relationships/oleObject" Target="../embeddings/oleObject181.bin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18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5.vml"/><Relationship Id="rId6" Type="http://schemas.openxmlformats.org/officeDocument/2006/relationships/oleObject" Target="../embeddings/oleObject184.bin"/><Relationship Id="rId5" Type="http://schemas.openxmlformats.org/officeDocument/2006/relationships/image" Target="../media/image186.emf"/><Relationship Id="rId4" Type="http://schemas.openxmlformats.org/officeDocument/2006/relationships/oleObject" Target="../embeddings/oleObject183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7" Type="http://schemas.openxmlformats.org/officeDocument/2006/relationships/image" Target="../media/image18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6.vml"/><Relationship Id="rId6" Type="http://schemas.openxmlformats.org/officeDocument/2006/relationships/oleObject" Target="../embeddings/oleObject186.bin"/><Relationship Id="rId5" Type="http://schemas.openxmlformats.org/officeDocument/2006/relationships/image" Target="../media/image188.emf"/><Relationship Id="rId4" Type="http://schemas.openxmlformats.org/officeDocument/2006/relationships/oleObject" Target="../embeddings/oleObject185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19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7.vml"/><Relationship Id="rId6" Type="http://schemas.openxmlformats.org/officeDocument/2006/relationships/oleObject" Target="../embeddings/oleObject188.bin"/><Relationship Id="rId5" Type="http://schemas.openxmlformats.org/officeDocument/2006/relationships/image" Target="../media/image190.emf"/><Relationship Id="rId4" Type="http://schemas.openxmlformats.org/officeDocument/2006/relationships/oleObject" Target="../embeddings/oleObject187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19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8.vml"/><Relationship Id="rId6" Type="http://schemas.openxmlformats.org/officeDocument/2006/relationships/oleObject" Target="../embeddings/oleObject190.bin"/><Relationship Id="rId5" Type="http://schemas.openxmlformats.org/officeDocument/2006/relationships/image" Target="../media/image192.emf"/><Relationship Id="rId4" Type="http://schemas.openxmlformats.org/officeDocument/2006/relationships/oleObject" Target="../embeddings/oleObject189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19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9.vml"/><Relationship Id="rId6" Type="http://schemas.openxmlformats.org/officeDocument/2006/relationships/oleObject" Target="../embeddings/oleObject192.bin"/><Relationship Id="rId5" Type="http://schemas.openxmlformats.org/officeDocument/2006/relationships/image" Target="../media/image194.emf"/><Relationship Id="rId4" Type="http://schemas.openxmlformats.org/officeDocument/2006/relationships/oleObject" Target="../embeddings/oleObject191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19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0.vml"/><Relationship Id="rId6" Type="http://schemas.openxmlformats.org/officeDocument/2006/relationships/oleObject" Target="../embeddings/oleObject194.bin"/><Relationship Id="rId5" Type="http://schemas.openxmlformats.org/officeDocument/2006/relationships/image" Target="../media/image196.emf"/><Relationship Id="rId4" Type="http://schemas.openxmlformats.org/officeDocument/2006/relationships/oleObject" Target="../embeddings/oleObject193.bin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19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1.vml"/><Relationship Id="rId6" Type="http://schemas.openxmlformats.org/officeDocument/2006/relationships/oleObject" Target="../embeddings/oleObject196.bin"/><Relationship Id="rId5" Type="http://schemas.openxmlformats.org/officeDocument/2006/relationships/image" Target="../media/image198.emf"/><Relationship Id="rId4" Type="http://schemas.openxmlformats.org/officeDocument/2006/relationships/oleObject" Target="../embeddings/oleObject195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20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2.vml"/><Relationship Id="rId6" Type="http://schemas.openxmlformats.org/officeDocument/2006/relationships/oleObject" Target="../embeddings/oleObject198.bin"/><Relationship Id="rId5" Type="http://schemas.openxmlformats.org/officeDocument/2006/relationships/image" Target="../media/image200.emf"/><Relationship Id="rId4" Type="http://schemas.openxmlformats.org/officeDocument/2006/relationships/oleObject" Target="../embeddings/oleObject197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20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3.vml"/><Relationship Id="rId6" Type="http://schemas.openxmlformats.org/officeDocument/2006/relationships/oleObject" Target="../embeddings/oleObject200.bin"/><Relationship Id="rId5" Type="http://schemas.openxmlformats.org/officeDocument/2006/relationships/image" Target="../media/image202.emf"/><Relationship Id="rId4" Type="http://schemas.openxmlformats.org/officeDocument/2006/relationships/oleObject" Target="../embeddings/oleObject199.bin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20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4.vml"/><Relationship Id="rId6" Type="http://schemas.openxmlformats.org/officeDocument/2006/relationships/oleObject" Target="../embeddings/oleObject202.bin"/><Relationship Id="rId5" Type="http://schemas.openxmlformats.org/officeDocument/2006/relationships/image" Target="../media/image204.emf"/><Relationship Id="rId4" Type="http://schemas.openxmlformats.org/officeDocument/2006/relationships/oleObject" Target="../embeddings/oleObject201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20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5.vml"/><Relationship Id="rId6" Type="http://schemas.openxmlformats.org/officeDocument/2006/relationships/oleObject" Target="../embeddings/oleObject204.bin"/><Relationship Id="rId5" Type="http://schemas.openxmlformats.org/officeDocument/2006/relationships/image" Target="../media/image206.emf"/><Relationship Id="rId4" Type="http://schemas.openxmlformats.org/officeDocument/2006/relationships/oleObject" Target="../embeddings/oleObject203.bin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20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6.vml"/><Relationship Id="rId6" Type="http://schemas.openxmlformats.org/officeDocument/2006/relationships/oleObject" Target="../embeddings/oleObject206.bin"/><Relationship Id="rId5" Type="http://schemas.openxmlformats.org/officeDocument/2006/relationships/image" Target="../media/image208.emf"/><Relationship Id="rId4" Type="http://schemas.openxmlformats.org/officeDocument/2006/relationships/oleObject" Target="../embeddings/oleObject205.bin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21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7.vml"/><Relationship Id="rId6" Type="http://schemas.openxmlformats.org/officeDocument/2006/relationships/oleObject" Target="../embeddings/oleObject208.bin"/><Relationship Id="rId5" Type="http://schemas.openxmlformats.org/officeDocument/2006/relationships/image" Target="../media/image210.emf"/><Relationship Id="rId4" Type="http://schemas.openxmlformats.org/officeDocument/2006/relationships/oleObject" Target="../embeddings/oleObject207.bin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21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8.vml"/><Relationship Id="rId6" Type="http://schemas.openxmlformats.org/officeDocument/2006/relationships/oleObject" Target="../embeddings/oleObject210.bin"/><Relationship Id="rId5" Type="http://schemas.openxmlformats.org/officeDocument/2006/relationships/image" Target="../media/image212.emf"/><Relationship Id="rId4" Type="http://schemas.openxmlformats.org/officeDocument/2006/relationships/oleObject" Target="../embeddings/oleObject209.bin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7" Type="http://schemas.openxmlformats.org/officeDocument/2006/relationships/image" Target="../media/image21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9.vml"/><Relationship Id="rId6" Type="http://schemas.openxmlformats.org/officeDocument/2006/relationships/oleObject" Target="../embeddings/oleObject212.bin"/><Relationship Id="rId5" Type="http://schemas.openxmlformats.org/officeDocument/2006/relationships/image" Target="../media/image214.emf"/><Relationship Id="rId4" Type="http://schemas.openxmlformats.org/officeDocument/2006/relationships/oleObject" Target="../embeddings/oleObject211.bin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7" Type="http://schemas.openxmlformats.org/officeDocument/2006/relationships/image" Target="../media/image21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0.vml"/><Relationship Id="rId6" Type="http://schemas.openxmlformats.org/officeDocument/2006/relationships/oleObject" Target="../embeddings/oleObject214.bin"/><Relationship Id="rId5" Type="http://schemas.openxmlformats.org/officeDocument/2006/relationships/image" Target="../media/image216.emf"/><Relationship Id="rId4" Type="http://schemas.openxmlformats.org/officeDocument/2006/relationships/oleObject" Target="../embeddings/oleObject213.bin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7" Type="http://schemas.openxmlformats.org/officeDocument/2006/relationships/image" Target="../media/image21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1.vml"/><Relationship Id="rId6" Type="http://schemas.openxmlformats.org/officeDocument/2006/relationships/oleObject" Target="../embeddings/oleObject216.bin"/><Relationship Id="rId5" Type="http://schemas.openxmlformats.org/officeDocument/2006/relationships/image" Target="../media/image218.emf"/><Relationship Id="rId4" Type="http://schemas.openxmlformats.org/officeDocument/2006/relationships/oleObject" Target="../embeddings/oleObject215.bin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7" Type="http://schemas.openxmlformats.org/officeDocument/2006/relationships/image" Target="../media/image22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2.vml"/><Relationship Id="rId6" Type="http://schemas.openxmlformats.org/officeDocument/2006/relationships/oleObject" Target="../embeddings/oleObject218.bin"/><Relationship Id="rId5" Type="http://schemas.openxmlformats.org/officeDocument/2006/relationships/image" Target="../media/image220.emf"/><Relationship Id="rId4" Type="http://schemas.openxmlformats.org/officeDocument/2006/relationships/oleObject" Target="../embeddings/oleObject217.bin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7" Type="http://schemas.openxmlformats.org/officeDocument/2006/relationships/image" Target="../media/image22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3.vml"/><Relationship Id="rId6" Type="http://schemas.openxmlformats.org/officeDocument/2006/relationships/oleObject" Target="../embeddings/oleObject220.bin"/><Relationship Id="rId5" Type="http://schemas.openxmlformats.org/officeDocument/2006/relationships/image" Target="../media/image222.emf"/><Relationship Id="rId4" Type="http://schemas.openxmlformats.org/officeDocument/2006/relationships/oleObject" Target="../embeddings/oleObject219.bin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7" Type="http://schemas.openxmlformats.org/officeDocument/2006/relationships/image" Target="../media/image22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4.vml"/><Relationship Id="rId6" Type="http://schemas.openxmlformats.org/officeDocument/2006/relationships/oleObject" Target="../embeddings/oleObject222.bin"/><Relationship Id="rId5" Type="http://schemas.openxmlformats.org/officeDocument/2006/relationships/image" Target="../media/image224.emf"/><Relationship Id="rId4" Type="http://schemas.openxmlformats.org/officeDocument/2006/relationships/oleObject" Target="../embeddings/oleObject221.bin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7" Type="http://schemas.openxmlformats.org/officeDocument/2006/relationships/image" Target="../media/image22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5.vml"/><Relationship Id="rId6" Type="http://schemas.openxmlformats.org/officeDocument/2006/relationships/oleObject" Target="../embeddings/oleObject224.bin"/><Relationship Id="rId5" Type="http://schemas.openxmlformats.org/officeDocument/2006/relationships/image" Target="../media/image226.emf"/><Relationship Id="rId4" Type="http://schemas.openxmlformats.org/officeDocument/2006/relationships/oleObject" Target="../embeddings/oleObject223.bin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7" Type="http://schemas.openxmlformats.org/officeDocument/2006/relationships/image" Target="../media/image22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6.vml"/><Relationship Id="rId6" Type="http://schemas.openxmlformats.org/officeDocument/2006/relationships/oleObject" Target="../embeddings/oleObject226.bin"/><Relationship Id="rId5" Type="http://schemas.openxmlformats.org/officeDocument/2006/relationships/image" Target="../media/image228.emf"/><Relationship Id="rId4" Type="http://schemas.openxmlformats.org/officeDocument/2006/relationships/oleObject" Target="../embeddings/oleObject225.bin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7" Type="http://schemas.openxmlformats.org/officeDocument/2006/relationships/image" Target="../media/image23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7.vml"/><Relationship Id="rId6" Type="http://schemas.openxmlformats.org/officeDocument/2006/relationships/oleObject" Target="../embeddings/oleObject228.bin"/><Relationship Id="rId5" Type="http://schemas.openxmlformats.org/officeDocument/2006/relationships/image" Target="../media/image230.emf"/><Relationship Id="rId4" Type="http://schemas.openxmlformats.org/officeDocument/2006/relationships/oleObject" Target="../embeddings/oleObject227.bin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7" Type="http://schemas.openxmlformats.org/officeDocument/2006/relationships/image" Target="../media/image23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8.vml"/><Relationship Id="rId6" Type="http://schemas.openxmlformats.org/officeDocument/2006/relationships/oleObject" Target="../embeddings/oleObject230.bin"/><Relationship Id="rId5" Type="http://schemas.openxmlformats.org/officeDocument/2006/relationships/image" Target="../media/image232.emf"/><Relationship Id="rId4" Type="http://schemas.openxmlformats.org/officeDocument/2006/relationships/oleObject" Target="../embeddings/oleObject229.bin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7" Type="http://schemas.openxmlformats.org/officeDocument/2006/relationships/image" Target="../media/image23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9.vml"/><Relationship Id="rId6" Type="http://schemas.openxmlformats.org/officeDocument/2006/relationships/oleObject" Target="../embeddings/oleObject232.bin"/><Relationship Id="rId5" Type="http://schemas.openxmlformats.org/officeDocument/2006/relationships/image" Target="../media/image234.emf"/><Relationship Id="rId4" Type="http://schemas.openxmlformats.org/officeDocument/2006/relationships/oleObject" Target="../embeddings/oleObject231.bin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7" Type="http://schemas.openxmlformats.org/officeDocument/2006/relationships/image" Target="../media/image23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0.vml"/><Relationship Id="rId6" Type="http://schemas.openxmlformats.org/officeDocument/2006/relationships/oleObject" Target="../embeddings/oleObject234.bin"/><Relationship Id="rId5" Type="http://schemas.openxmlformats.org/officeDocument/2006/relationships/image" Target="../media/image236.emf"/><Relationship Id="rId4" Type="http://schemas.openxmlformats.org/officeDocument/2006/relationships/oleObject" Target="../embeddings/oleObject233.bin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7" Type="http://schemas.openxmlformats.org/officeDocument/2006/relationships/image" Target="../media/image23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1.vml"/><Relationship Id="rId6" Type="http://schemas.openxmlformats.org/officeDocument/2006/relationships/oleObject" Target="../embeddings/oleObject236.bin"/><Relationship Id="rId5" Type="http://schemas.openxmlformats.org/officeDocument/2006/relationships/image" Target="../media/image238.emf"/><Relationship Id="rId4" Type="http://schemas.openxmlformats.org/officeDocument/2006/relationships/oleObject" Target="../embeddings/oleObject235.bin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7" Type="http://schemas.openxmlformats.org/officeDocument/2006/relationships/image" Target="../media/image24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2.vml"/><Relationship Id="rId6" Type="http://schemas.openxmlformats.org/officeDocument/2006/relationships/oleObject" Target="../embeddings/oleObject238.bin"/><Relationship Id="rId5" Type="http://schemas.openxmlformats.org/officeDocument/2006/relationships/image" Target="../media/image240.emf"/><Relationship Id="rId4" Type="http://schemas.openxmlformats.org/officeDocument/2006/relationships/oleObject" Target="../embeddings/oleObject237.bin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7" Type="http://schemas.openxmlformats.org/officeDocument/2006/relationships/image" Target="../media/image24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3.vml"/><Relationship Id="rId6" Type="http://schemas.openxmlformats.org/officeDocument/2006/relationships/oleObject" Target="../embeddings/oleObject240.bin"/><Relationship Id="rId5" Type="http://schemas.openxmlformats.org/officeDocument/2006/relationships/image" Target="../media/image242.emf"/><Relationship Id="rId4" Type="http://schemas.openxmlformats.org/officeDocument/2006/relationships/oleObject" Target="../embeddings/oleObject239.bin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7" Type="http://schemas.openxmlformats.org/officeDocument/2006/relationships/image" Target="../media/image24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4.vml"/><Relationship Id="rId6" Type="http://schemas.openxmlformats.org/officeDocument/2006/relationships/oleObject" Target="../embeddings/oleObject242.bin"/><Relationship Id="rId5" Type="http://schemas.openxmlformats.org/officeDocument/2006/relationships/image" Target="../media/image244.emf"/><Relationship Id="rId4" Type="http://schemas.openxmlformats.org/officeDocument/2006/relationships/oleObject" Target="../embeddings/oleObject241.bin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7" Type="http://schemas.openxmlformats.org/officeDocument/2006/relationships/image" Target="../media/image24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5.vml"/><Relationship Id="rId6" Type="http://schemas.openxmlformats.org/officeDocument/2006/relationships/oleObject" Target="../embeddings/oleObject244.bin"/><Relationship Id="rId5" Type="http://schemas.openxmlformats.org/officeDocument/2006/relationships/image" Target="../media/image246.emf"/><Relationship Id="rId4" Type="http://schemas.openxmlformats.org/officeDocument/2006/relationships/oleObject" Target="../embeddings/oleObject243.bin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7" Type="http://schemas.openxmlformats.org/officeDocument/2006/relationships/image" Target="../media/image249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6.vml"/><Relationship Id="rId6" Type="http://schemas.openxmlformats.org/officeDocument/2006/relationships/oleObject" Target="../embeddings/oleObject246.bin"/><Relationship Id="rId5" Type="http://schemas.openxmlformats.org/officeDocument/2006/relationships/image" Target="../media/image248.emf"/><Relationship Id="rId4" Type="http://schemas.openxmlformats.org/officeDocument/2006/relationships/oleObject" Target="../embeddings/oleObject245.bin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7" Type="http://schemas.openxmlformats.org/officeDocument/2006/relationships/image" Target="../media/image251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7.vml"/><Relationship Id="rId6" Type="http://schemas.openxmlformats.org/officeDocument/2006/relationships/oleObject" Target="../embeddings/oleObject248.bin"/><Relationship Id="rId5" Type="http://schemas.openxmlformats.org/officeDocument/2006/relationships/image" Target="../media/image250.emf"/><Relationship Id="rId4" Type="http://schemas.openxmlformats.org/officeDocument/2006/relationships/oleObject" Target="../embeddings/oleObject247.bin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7" Type="http://schemas.openxmlformats.org/officeDocument/2006/relationships/image" Target="../media/image25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8.vml"/><Relationship Id="rId6" Type="http://schemas.openxmlformats.org/officeDocument/2006/relationships/oleObject" Target="../embeddings/oleObject250.bin"/><Relationship Id="rId5" Type="http://schemas.openxmlformats.org/officeDocument/2006/relationships/image" Target="../media/image252.emf"/><Relationship Id="rId4" Type="http://schemas.openxmlformats.org/officeDocument/2006/relationships/oleObject" Target="../embeddings/oleObject249.bin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7" Type="http://schemas.openxmlformats.org/officeDocument/2006/relationships/image" Target="../media/image255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9.vml"/><Relationship Id="rId6" Type="http://schemas.openxmlformats.org/officeDocument/2006/relationships/oleObject" Target="../embeddings/oleObject252.bin"/><Relationship Id="rId5" Type="http://schemas.openxmlformats.org/officeDocument/2006/relationships/image" Target="../media/image254.emf"/><Relationship Id="rId4" Type="http://schemas.openxmlformats.org/officeDocument/2006/relationships/oleObject" Target="../embeddings/oleObject251.bin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7" Type="http://schemas.openxmlformats.org/officeDocument/2006/relationships/image" Target="../media/image257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0.vml"/><Relationship Id="rId6" Type="http://schemas.openxmlformats.org/officeDocument/2006/relationships/oleObject" Target="../embeddings/oleObject254.bin"/><Relationship Id="rId5" Type="http://schemas.openxmlformats.org/officeDocument/2006/relationships/image" Target="../media/image256.emf"/><Relationship Id="rId4" Type="http://schemas.openxmlformats.org/officeDocument/2006/relationships/oleObject" Target="../embeddings/oleObject253.bin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9"/>
          <p:cNvSpPr txBox="1">
            <a:spLocks noGrp="1" noChangeArrowheads="1"/>
          </p:cNvSpPr>
          <p:nvPr/>
        </p:nvSpPr>
        <p:spPr bwMode="auto">
          <a:xfrm>
            <a:off x="7513638" y="6637338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4EBA1E72-85BB-4B20-9619-9CC68F9FB6F7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sp>
        <p:nvSpPr>
          <p:cNvPr id="4099" name="Rectangle 39"/>
          <p:cNvSpPr txBox="1">
            <a:spLocks noGrp="1" noChangeArrowheads="1"/>
          </p:cNvSpPr>
          <p:nvPr/>
        </p:nvSpPr>
        <p:spPr bwMode="auto">
          <a:xfrm>
            <a:off x="7513638" y="6551613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EDA045D-263D-4A61-ADA6-D2E0804A9288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sp>
        <p:nvSpPr>
          <p:cNvPr id="4100" name="Zástupný symbol pro číslo snímku 1"/>
          <p:cNvSpPr txBox="1">
            <a:spLocks noGrp="1"/>
          </p:cNvSpPr>
          <p:nvPr/>
        </p:nvSpPr>
        <p:spPr bwMode="auto">
          <a:xfrm>
            <a:off x="7513638" y="6524625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5E2C5F6-1231-429A-BE90-ABA4FACBEA39}" type="slidenum">
              <a:rPr lang="cs-CZ" altLang="sk-SK" sz="18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</a:t>
            </a:fld>
            <a:endParaRPr lang="cs-CZ" altLang="sk-SK" sz="1800">
              <a:solidFill>
                <a:schemeClr val="bg2"/>
              </a:solidFill>
            </a:endParaRPr>
          </a:p>
        </p:txBody>
      </p:sp>
      <p:graphicFrame>
        <p:nvGraphicFramePr>
          <p:cNvPr id="4101" name="Object 2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08132739"/>
              </p:ext>
            </p:extLst>
          </p:nvPr>
        </p:nvGraphicFramePr>
        <p:xfrm>
          <a:off x="38901" y="0"/>
          <a:ext cx="9361488" cy="7072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642" name="Slide" r:id="rId3" imgW="4311473" imgH="3232446" progId="PowerPoint.Slide.8">
                  <p:embed/>
                </p:oleObj>
              </mc:Choice>
              <mc:Fallback>
                <p:oleObj name="Slide" r:id="rId3" imgW="4311473" imgH="3232446" progId="PowerPoint.Slide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901" y="0"/>
                        <a:ext cx="9361488" cy="7072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02" name="Text Box 3"/>
          <p:cNvSpPr txBox="1">
            <a:spLocks noChangeArrowheads="1"/>
          </p:cNvSpPr>
          <p:nvPr/>
        </p:nvSpPr>
        <p:spPr bwMode="auto">
          <a:xfrm>
            <a:off x="3420616" y="4221163"/>
            <a:ext cx="5903912" cy="1214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dirty="0">
                <a:latin typeface="Arial" panose="020B0604020202020204" pitchFamily="34" charset="0"/>
              </a:rPr>
              <a:t>		</a:t>
            </a:r>
            <a:r>
              <a:rPr lang="sk-SK" altLang="sk-SK" sz="1200" dirty="0">
                <a:latin typeface="Arial" panose="020B0604020202020204" pitchFamily="34" charset="0"/>
              </a:rPr>
              <a:t>	</a:t>
            </a:r>
            <a:endParaRPr lang="sk-SK" altLang="sk-SK" sz="1200" dirty="0"/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600" b="1" dirty="0"/>
              <a:t>Prieskum verejnej mienky</a:t>
            </a:r>
          </a:p>
          <a:p>
            <a:pPr eaLnBrk="1" hangingPunct="1">
              <a:lnSpc>
                <a:spcPct val="60000"/>
              </a:lnSpc>
              <a:buClrTx/>
              <a:buFont typeface="Wingdings 2" panose="05020102010507070707" pitchFamily="18" charset="2"/>
              <a:buNone/>
            </a:pPr>
            <a:endParaRPr lang="sk-SK" altLang="sk-SK" sz="1200" dirty="0"/>
          </a:p>
          <a:p>
            <a:pPr eaLnBrk="1" hangingPunct="1">
              <a:lnSpc>
                <a:spcPct val="60000"/>
              </a:lnSpc>
              <a:buClrTx/>
              <a:buFont typeface="Wingdings 2" panose="05020102010507070707" pitchFamily="18" charset="2"/>
              <a:buNone/>
            </a:pPr>
            <a:r>
              <a:rPr lang="sk-SK" altLang="sk-SK" sz="1200" dirty="0">
                <a:latin typeface="+mn-lt"/>
              </a:rPr>
              <a:t>ZÁVEREČNÁ  SPRÁVA  Z KVANTITATÍVNEHO PRIESKUMU</a:t>
            </a:r>
          </a:p>
          <a:p>
            <a:pPr eaLnBrk="1" hangingPunct="1">
              <a:lnSpc>
                <a:spcPct val="60000"/>
              </a:lnSpc>
              <a:buClrTx/>
              <a:buFont typeface="Wingdings 2" panose="05020102010507070707" pitchFamily="18" charset="2"/>
              <a:buNone/>
            </a:pPr>
            <a:endParaRPr lang="sk-SK" altLang="sk-SK" sz="1200" dirty="0">
              <a:latin typeface="+mn-lt"/>
            </a:endParaRPr>
          </a:p>
          <a:p>
            <a:pPr eaLnBrk="1" hangingPunct="1">
              <a:lnSpc>
                <a:spcPct val="60000"/>
              </a:lnSpc>
              <a:buClrTx/>
              <a:buFont typeface="Wingdings 2" panose="05020102010507070707" pitchFamily="18" charset="2"/>
              <a:buNone/>
            </a:pPr>
            <a:r>
              <a:rPr lang="sk-SK" altLang="sk-SK" sz="1200" dirty="0" smtClean="0">
                <a:latin typeface="+mn-lt"/>
              </a:rPr>
              <a:t>apríl 2018</a:t>
            </a:r>
            <a:endParaRPr lang="sk-SK" altLang="sk-SK" sz="12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52479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4F7FA4B-5A34-47D5-83AE-172540F96322}" type="slidenum">
              <a:rPr kumimoji="0" lang="cs-CZ" altLang="sk-SK" sz="1200" b="0" i="0" u="none" strike="noStrike" kern="1200" cap="none" spc="0" normalizeH="0" baseline="0" noProof="0" smtClean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cs-CZ" altLang="sk-SK" sz="1200" b="0" i="0" u="none" strike="noStrike" kern="1200" cap="none" spc="0" normalizeH="0" baseline="0" noProof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4" name="Rectangle 12"/>
          <p:cNvSpPr>
            <a:spLocks noChangeArrowheads="1"/>
          </p:cNvSpPr>
          <p:nvPr/>
        </p:nvSpPr>
        <p:spPr bwMode="auto">
          <a:xfrm>
            <a:off x="2339752" y="6386237"/>
            <a:ext cx="5112568" cy="246221"/>
          </a:xfrm>
          <a:prstGeom prst="rect">
            <a:avLst/>
          </a:prstGeom>
          <a:noFill/>
          <a:ln w="3175" cap="rnd" algn="ctr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lvl="0" algn="ctr">
              <a:spcBef>
                <a:spcPct val="0"/>
              </a:spcBef>
              <a:buClrTx/>
              <a:buNone/>
              <a:defRPr/>
            </a:pPr>
            <a:r>
              <a:rPr kumimoji="0" lang="sk-SK" altLang="sk-SK" sz="1000" b="0" i="1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Otázka: </a:t>
            </a:r>
            <a:r>
              <a:rPr kumimoji="0" lang="sk-SK" altLang="sk-SK" sz="1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„</a:t>
            </a:r>
            <a:r>
              <a:rPr lang="pl-PL" altLang="sk-SK" sz="1000" i="1" dirty="0">
                <a:solidFill>
                  <a:srgbClr val="4D4D4D"/>
                </a:solidFill>
              </a:rPr>
              <a:t>Čo si Vy osobne predstavíte, keď sa povie socializmus, čo vám napadne ako prvé? A čo ešte</a:t>
            </a:r>
            <a:r>
              <a:rPr lang="pl-PL" altLang="sk-SK" sz="1000" i="1" dirty="0" smtClean="0">
                <a:solidFill>
                  <a:srgbClr val="4D4D4D"/>
                </a:solidFill>
              </a:rPr>
              <a:t>?</a:t>
            </a:r>
            <a:r>
              <a:rPr kumimoji="0" lang="sk-SK" altLang="sk-SK" sz="1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“</a:t>
            </a:r>
            <a:endParaRPr kumimoji="0" lang="sk-SK" altLang="sk-SK" sz="1000" b="0" i="1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226556"/>
            <a:ext cx="9144000" cy="90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altLang="sk-SK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Spontánne asociácie so socializmom</a:t>
            </a:r>
            <a:r>
              <a:rPr kumimoji="0" lang="sk-SK" altLang="sk-SK" sz="1800" b="1" i="0" u="none" strike="noStrike" kern="1200" cap="none" spc="0" normalizeH="0" noProof="0" dirty="0" smtClean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 </a:t>
            </a:r>
            <a:endParaRPr kumimoji="0" lang="sk-SK" altLang="sk-SK" sz="1800" b="1" i="0" u="none" strike="noStrike" kern="1200" cap="none" spc="0" normalizeH="0" baseline="0" noProof="0" dirty="0">
              <a:ln>
                <a:noFill/>
              </a:ln>
              <a:solidFill>
                <a:srgbClr val="5F5F5F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  <a:p>
            <a:pPr lvl="0" algn="ctr">
              <a:spcBef>
                <a:spcPct val="0"/>
              </a:spcBef>
              <a:buClrTx/>
              <a:buNone/>
              <a:defRPr/>
            </a:pPr>
            <a:r>
              <a:rPr lang="sk-SK" altLang="sk-SK" sz="1600" dirty="0" smtClean="0">
                <a:solidFill>
                  <a:srgbClr val="5F5F5F"/>
                </a:solidFill>
              </a:rPr>
              <a:t>% všetkých respondentov, apríl </a:t>
            </a:r>
            <a:r>
              <a:rPr kumimoji="0" lang="sk-SK" altLang="sk-SK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2018; </a:t>
            </a:r>
            <a:r>
              <a:rPr lang="sk-SK" altLang="sk-SK" sz="1600" dirty="0">
                <a:solidFill>
                  <a:srgbClr val="5F5F5F"/>
                </a:solidFill>
              </a:rPr>
              <a:t>báza: 1 </a:t>
            </a:r>
            <a:r>
              <a:rPr lang="sk-SK" altLang="sk-SK" sz="1600" dirty="0" smtClean="0">
                <a:solidFill>
                  <a:srgbClr val="5F5F5F"/>
                </a:solidFill>
              </a:rPr>
              <a:t>046 respondentov</a:t>
            </a:r>
            <a:endParaRPr kumimoji="0" lang="sk-SK" altLang="sk-SK" sz="1600" b="0" i="0" u="none" strike="noStrike" kern="1200" cap="none" spc="0" normalizeH="0" baseline="0" noProof="0" dirty="0">
              <a:ln>
                <a:noFill/>
              </a:ln>
              <a:solidFill>
                <a:srgbClr val="5F5F5F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graphicFrame>
        <p:nvGraphicFramePr>
          <p:cNvPr id="7" name="Object 2"/>
          <p:cNvGraphicFramePr>
            <a:graphicFrameLocks noChangeAspect="1"/>
          </p:cNvGraphicFramePr>
          <p:nvPr>
            <p:extLst/>
          </p:nvPr>
        </p:nvGraphicFramePr>
        <p:xfrm>
          <a:off x="899592" y="984431"/>
          <a:ext cx="6953250" cy="5399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3008" name="Chart" r:id="rId3" imgW="7421957" imgH="5760720" progId="MSGraph.Chart.8">
                  <p:embed followColorScheme="full"/>
                </p:oleObj>
              </mc:Choice>
              <mc:Fallback>
                <p:oleObj name="Chart" r:id="rId3" imgW="7421957" imgH="5760720" progId="MSGraph.Chart.8">
                  <p:embed followColorScheme="full"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99592" y="984431"/>
                        <a:ext cx="6953250" cy="5399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Obdĺžnik 2"/>
          <p:cNvSpPr/>
          <p:nvPr/>
        </p:nvSpPr>
        <p:spPr bwMode="auto">
          <a:xfrm>
            <a:off x="827584" y="1180416"/>
            <a:ext cx="6912768" cy="725047"/>
          </a:xfrm>
          <a:prstGeom prst="rect">
            <a:avLst/>
          </a:prstGeom>
          <a:noFill/>
          <a:ln w="1905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11" name="Obdĺžnik 10"/>
          <p:cNvSpPr/>
          <p:nvPr/>
        </p:nvSpPr>
        <p:spPr bwMode="auto">
          <a:xfrm>
            <a:off x="1115616" y="1904479"/>
            <a:ext cx="6624736" cy="912945"/>
          </a:xfrm>
          <a:prstGeom prst="rect">
            <a:avLst/>
          </a:prstGeom>
          <a:noFill/>
          <a:ln w="19050" cap="flat" cmpd="sng" algn="ctr">
            <a:solidFill>
              <a:srgbClr val="C0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9" name="Text Box 30"/>
          <p:cNvSpPr txBox="1">
            <a:spLocks noChangeArrowheads="1"/>
          </p:cNvSpPr>
          <p:nvPr/>
        </p:nvSpPr>
        <p:spPr bwMode="auto">
          <a:xfrm>
            <a:off x="5148064" y="4263383"/>
            <a:ext cx="3744416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ts val="0"/>
              </a:spcBef>
              <a:buClrTx/>
              <a:buNone/>
            </a:pPr>
            <a:r>
              <a:rPr lang="sk-SK" altLang="sk-SK" sz="1000" i="1" dirty="0" smtClean="0"/>
              <a:t>Menej ako 2% tiež menovali:</a:t>
            </a:r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 smtClean="0"/>
              <a:t>kvalitné produkty (1,6%)</a:t>
            </a:r>
            <a:endParaRPr lang="sk-SK" altLang="sk-SK" sz="1000" i="1" dirty="0"/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 err="1" smtClean="0"/>
              <a:t>etatizmus</a:t>
            </a:r>
            <a:r>
              <a:rPr lang="sk-SK" altLang="sk-SK" sz="1000" i="1" dirty="0" smtClean="0"/>
              <a:t> </a:t>
            </a:r>
            <a:r>
              <a:rPr lang="sk-SK" altLang="sk-SK" sz="1000" i="1" dirty="0"/>
              <a:t>– vplyv štátu na </a:t>
            </a:r>
            <a:r>
              <a:rPr lang="sk-SK" altLang="sk-SK" sz="1000" i="1" dirty="0" smtClean="0"/>
              <a:t>všetko (1,5%)</a:t>
            </a:r>
            <a:endParaRPr lang="sk-SK" altLang="sk-SK" sz="1000" i="1" dirty="0"/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 smtClean="0"/>
              <a:t>vplyv ZSSR (1,4%)</a:t>
            </a:r>
            <a:endParaRPr lang="sk-SK" altLang="sk-SK" sz="1000" i="1" dirty="0"/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 smtClean="0"/>
              <a:t>sloboda (1,0%)</a:t>
            </a:r>
            <a:endParaRPr lang="sk-SK" altLang="sk-SK" sz="1000" i="1" dirty="0"/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 smtClean="0"/>
              <a:t>spravodlivosť </a:t>
            </a:r>
            <a:r>
              <a:rPr lang="sk-SK" altLang="sk-SK" sz="1000" i="1" dirty="0"/>
              <a:t>a právny </a:t>
            </a:r>
            <a:r>
              <a:rPr lang="sk-SK" altLang="sk-SK" sz="1000" i="1" dirty="0" smtClean="0"/>
              <a:t>štát; chudoba (po 0,6%)</a:t>
            </a:r>
            <a:endParaRPr lang="sk-SK" altLang="sk-SK" sz="1000" i="1" dirty="0"/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/>
              <a:t>v</a:t>
            </a:r>
            <a:r>
              <a:rPr lang="sk-SK" altLang="sk-SK" sz="1000" i="1" dirty="0" smtClean="0"/>
              <a:t>ýstavba; „</a:t>
            </a:r>
            <a:r>
              <a:rPr lang="sk-SK" altLang="sk-SK" sz="1000" i="1" dirty="0" err="1"/>
              <a:t>p</a:t>
            </a:r>
            <a:r>
              <a:rPr lang="sk-SK" altLang="sk-SK" sz="1000" i="1" dirty="0" err="1" smtClean="0"/>
              <a:t>apalášizmus</a:t>
            </a:r>
            <a:r>
              <a:rPr lang="sk-SK" altLang="sk-SK" sz="1000" i="1" dirty="0" smtClean="0"/>
              <a:t>“; aj </a:t>
            </a:r>
            <a:r>
              <a:rPr lang="sk-SK" altLang="sk-SK" sz="1000" i="1" dirty="0"/>
              <a:t>pozitíva aj negatíva </a:t>
            </a:r>
            <a:r>
              <a:rPr lang="sk-SK" altLang="sk-SK" sz="1000" i="1" dirty="0" smtClean="0"/>
              <a:t>– všeobecne  (po 0,5%)</a:t>
            </a:r>
            <a:endParaRPr lang="sk-SK" altLang="sk-SK" sz="1000" i="1" dirty="0"/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 smtClean="0"/>
              <a:t>nepokoje</a:t>
            </a:r>
            <a:r>
              <a:rPr lang="sk-SK" altLang="sk-SK" sz="1000" i="1" dirty="0"/>
              <a:t>, disidenti </a:t>
            </a:r>
            <a:r>
              <a:rPr lang="sk-SK" altLang="sk-SK" sz="1000" i="1" dirty="0" smtClean="0"/>
              <a:t>(0,4%) atď.</a:t>
            </a:r>
            <a:endParaRPr lang="sk-SK" altLang="sk-SK" sz="1000" i="1" dirty="0"/>
          </a:p>
        </p:txBody>
      </p:sp>
      <p:sp>
        <p:nvSpPr>
          <p:cNvPr id="6" name="BlokTextu 5"/>
          <p:cNvSpPr txBox="1"/>
          <p:nvPr/>
        </p:nvSpPr>
        <p:spPr>
          <a:xfrm>
            <a:off x="6552220" y="3374847"/>
            <a:ext cx="18002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sz="1100" i="1" dirty="0"/>
              <a:t>s</a:t>
            </a:r>
            <a:r>
              <a:rPr lang="sk-SK" sz="1100" i="1" dirty="0" smtClean="0"/>
              <a:t>pontánne odpovede,</a:t>
            </a:r>
          </a:p>
          <a:p>
            <a:pPr algn="ctr"/>
            <a:r>
              <a:rPr lang="sk-SK" sz="1100" i="1" dirty="0" smtClean="0"/>
              <a:t> možnosť viacerých odpovedí</a:t>
            </a:r>
            <a:endParaRPr lang="sk-SK" sz="1100" i="1" dirty="0"/>
          </a:p>
        </p:txBody>
      </p:sp>
    </p:spTree>
    <p:extLst>
      <p:ext uri="{BB962C8B-B14F-4D97-AF65-F5344CB8AC3E}">
        <p14:creationId xmlns:p14="http://schemas.microsoft.com/office/powerpoint/2010/main" val="311622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9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/>
          <a:p>
            <a:fld id="{3BCD143E-E43F-4C7F-9CA5-EFF4346EA877}" type="slidenum">
              <a:rPr lang="cs-CZ" altLang="sk-SK"/>
              <a:pPr/>
              <a:t>100</a:t>
            </a:fld>
            <a:endParaRPr lang="cs-CZ" altLang="sk-SK" dirty="0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1835696" y="6254090"/>
            <a:ext cx="6048672" cy="400110"/>
          </a:xfrm>
          <a:prstGeom prst="rect">
            <a:avLst/>
          </a:prstGeom>
          <a:noFill/>
          <a:ln w="3175" cap="rnd" algn="ctr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sk-SK" altLang="sk-SK" sz="1000" i="1" dirty="0">
                <a:solidFill>
                  <a:srgbClr val="5F5F5F"/>
                </a:solidFill>
              </a:rPr>
              <a:t>Otázka: </a:t>
            </a:r>
            <a:r>
              <a:rPr lang="sk-SK" altLang="sk-SK" sz="1000" i="1" dirty="0" smtClean="0">
                <a:solidFill>
                  <a:srgbClr val="5F5F5F"/>
                </a:solidFill>
              </a:rPr>
              <a:t>„</a:t>
            </a:r>
            <a:r>
              <a:rPr lang="pl-PL" sz="1000" i="1" dirty="0">
                <a:solidFill>
                  <a:srgbClr val="5F5F5F"/>
                </a:solidFill>
              </a:rPr>
              <a:t>Teraz Vám postupne prečítam niekoľko výrokov, ktoré sa týkajú úlohy štátu v rôznych oblastiach života spoločnosti. </a:t>
            </a:r>
            <a:endParaRPr lang="pl-PL" sz="1000" i="1" dirty="0" smtClean="0">
              <a:solidFill>
                <a:srgbClr val="5F5F5F"/>
              </a:solidFill>
            </a:endParaRPr>
          </a:p>
          <a:p>
            <a:pPr algn="ctr"/>
            <a:r>
              <a:rPr lang="pl-PL" sz="1000" i="1" dirty="0" smtClean="0">
                <a:solidFill>
                  <a:srgbClr val="5F5F5F"/>
                </a:solidFill>
              </a:rPr>
              <a:t>Pri </a:t>
            </a:r>
            <a:r>
              <a:rPr lang="pl-PL" sz="1000" i="1" dirty="0">
                <a:solidFill>
                  <a:srgbClr val="5F5F5F"/>
                </a:solidFill>
              </a:rPr>
              <a:t>každom z nich mi, prosím, povedzte, do akej miery s ním súhlasíte alebo nesúhlasíte.</a:t>
            </a:r>
            <a:endParaRPr lang="sk-SK" altLang="sk-SK" sz="1000" i="1" dirty="0">
              <a:solidFill>
                <a:srgbClr val="5F5F5F"/>
              </a:solidFill>
            </a:endParaRPr>
          </a:p>
        </p:txBody>
      </p:sp>
      <p:graphicFrame>
        <p:nvGraphicFramePr>
          <p:cNvPr id="2" name="Objekt 1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3422771505"/>
              </p:ext>
            </p:extLst>
          </p:nvPr>
        </p:nvGraphicFramePr>
        <p:xfrm>
          <a:off x="10329" y="1196752"/>
          <a:ext cx="8358188" cy="5037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9462" name="Chart" r:id="rId4" imgW="8709734" imgH="5257872" progId="MSGraph.Chart.8">
                  <p:embed followColorScheme="full"/>
                </p:oleObj>
              </mc:Choice>
              <mc:Fallback>
                <p:oleObj name="Chart" r:id="rId4" imgW="8709734" imgH="5257872" progId="MSGraph.Chart.8">
                  <p:embed followColorScheme="full"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329" y="1196752"/>
                        <a:ext cx="8358188" cy="50371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Tabuľk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0257328"/>
              </p:ext>
            </p:extLst>
          </p:nvPr>
        </p:nvGraphicFramePr>
        <p:xfrm>
          <a:off x="8354866" y="1285538"/>
          <a:ext cx="720082" cy="462032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0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7694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87%</a:t>
                      </a:r>
                      <a:endParaRPr lang="sk-SK" sz="1200" b="1" i="0" u="none" strike="noStrike" kern="1200" dirty="0">
                        <a:solidFill>
                          <a:srgbClr val="00206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FF66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11%</a:t>
                      </a:r>
                      <a:endParaRPr lang="sk-SK" sz="1200" b="1" i="0" u="none" strike="noStrike" kern="1200" dirty="0">
                        <a:solidFill>
                          <a:srgbClr val="FF66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473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81%</a:t>
                      </a:r>
                      <a:endParaRPr lang="sk-SK" sz="1200" b="1" i="0" u="none" strike="noStrike" kern="1200" dirty="0">
                        <a:solidFill>
                          <a:srgbClr val="00206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FF66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15%</a:t>
                      </a:r>
                      <a:endParaRPr lang="sk-SK" sz="1200" b="1" i="0" u="none" strike="noStrike" kern="1200" dirty="0">
                        <a:solidFill>
                          <a:srgbClr val="FF66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473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77%</a:t>
                      </a:r>
                      <a:endParaRPr lang="sk-SK" sz="1200" b="1" i="0" u="none" strike="noStrike" kern="1200" dirty="0">
                        <a:solidFill>
                          <a:srgbClr val="00206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FF66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17%</a:t>
                      </a:r>
                      <a:endParaRPr lang="sk-SK" sz="1200" b="1" i="0" u="none" strike="noStrike" kern="1200" dirty="0">
                        <a:solidFill>
                          <a:srgbClr val="FF66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473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74%</a:t>
                      </a:r>
                      <a:endParaRPr lang="sk-SK" sz="1200" b="1" i="0" u="none" strike="noStrike" kern="1200" dirty="0">
                        <a:solidFill>
                          <a:srgbClr val="00206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FF66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21%</a:t>
                      </a:r>
                      <a:endParaRPr lang="sk-SK" sz="1200" b="1" i="0" u="none" strike="noStrike" kern="1200" dirty="0">
                        <a:solidFill>
                          <a:srgbClr val="FF66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473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71%</a:t>
                      </a:r>
                      <a:endParaRPr lang="sk-SK" sz="1200" b="1" i="0" u="none" strike="noStrike" kern="1200" dirty="0">
                        <a:solidFill>
                          <a:srgbClr val="00206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FF66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21%</a:t>
                      </a:r>
                      <a:endParaRPr lang="sk-SK" sz="1200" b="1" i="0" u="none" strike="noStrike" kern="1200" dirty="0">
                        <a:solidFill>
                          <a:srgbClr val="FF66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6473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69%</a:t>
                      </a:r>
                      <a:endParaRPr lang="sk-SK" sz="1200" b="1" i="0" u="none" strike="noStrike" kern="1200" dirty="0">
                        <a:solidFill>
                          <a:srgbClr val="00206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FF66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26%</a:t>
                      </a:r>
                      <a:endParaRPr lang="sk-SK" sz="1200" b="1" i="0" u="none" strike="noStrike" kern="1200" dirty="0">
                        <a:solidFill>
                          <a:srgbClr val="FF66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6473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69%</a:t>
                      </a:r>
                      <a:endParaRPr lang="sk-SK" sz="1200" b="1" i="0" u="none" strike="noStrike" kern="1200" dirty="0">
                        <a:solidFill>
                          <a:srgbClr val="00206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FF66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26%</a:t>
                      </a:r>
                      <a:endParaRPr lang="sk-SK" sz="1200" b="1" i="0" u="none" strike="noStrike" kern="1200" dirty="0">
                        <a:solidFill>
                          <a:srgbClr val="FF66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6473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56%</a:t>
                      </a:r>
                      <a:endParaRPr lang="sk-SK" sz="1200" b="1" i="0" u="none" strike="noStrike" kern="1200" dirty="0">
                        <a:solidFill>
                          <a:srgbClr val="00206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FF66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35%</a:t>
                      </a:r>
                      <a:endParaRPr lang="sk-SK" sz="1200" b="1" i="0" u="none" strike="noStrike" kern="1200" dirty="0">
                        <a:solidFill>
                          <a:srgbClr val="FF66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6473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55%</a:t>
                      </a:r>
                      <a:endParaRPr lang="sk-SK" sz="1200" b="1" i="0" u="none" strike="noStrike" kern="1200" dirty="0">
                        <a:solidFill>
                          <a:srgbClr val="00206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FF66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37%</a:t>
                      </a:r>
                      <a:endParaRPr lang="sk-SK" sz="1200" b="1" i="0" u="none" strike="noStrike" kern="1200" dirty="0">
                        <a:solidFill>
                          <a:srgbClr val="FF66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64737"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32%</a:t>
                      </a:r>
                      <a:endParaRPr lang="sk-SK" sz="1200" b="1" i="0" u="none" strike="noStrike" kern="1200" dirty="0">
                        <a:solidFill>
                          <a:srgbClr val="00206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200" b="1" i="0" u="none" strike="noStrike" kern="1200" dirty="0" smtClean="0">
                          <a:solidFill>
                            <a:srgbClr val="FF66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63%</a:t>
                      </a:r>
                      <a:endParaRPr lang="sk-SK" sz="1200" b="1" i="0" u="none" strike="noStrike" kern="1200" dirty="0">
                        <a:solidFill>
                          <a:srgbClr val="FF66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6" name="Rectangle 3"/>
          <p:cNvSpPr>
            <a:spLocks noChangeArrowheads="1"/>
          </p:cNvSpPr>
          <p:nvPr/>
        </p:nvSpPr>
        <p:spPr bwMode="auto">
          <a:xfrm>
            <a:off x="1114425" y="260351"/>
            <a:ext cx="7058025" cy="795834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5F5F5F"/>
                </a:solidFill>
              </a:rPr>
              <a:t>Predstavy o úlohe štátu v rôznych oblastiach života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600" b="1" dirty="0">
                <a:solidFill>
                  <a:srgbClr val="4D4D4D"/>
                </a:solidFill>
              </a:rPr>
              <a:t> </a:t>
            </a:r>
            <a:r>
              <a:rPr lang="en-GB" altLang="sk-SK" sz="1600" dirty="0">
                <a:solidFill>
                  <a:srgbClr val="4D4D4D"/>
                </a:solidFill>
              </a:rPr>
              <a:t>% </a:t>
            </a:r>
            <a:r>
              <a:rPr lang="sk-SK" altLang="sk-SK" sz="1600" dirty="0">
                <a:solidFill>
                  <a:srgbClr val="4D4D4D"/>
                </a:solidFill>
              </a:rPr>
              <a:t> všetkých respondentov; </a:t>
            </a:r>
            <a:r>
              <a:rPr lang="sk-SK" altLang="sk-SK" sz="1600" dirty="0" smtClean="0">
                <a:solidFill>
                  <a:srgbClr val="4D4D4D"/>
                </a:solidFill>
              </a:rPr>
              <a:t>apríl 2018; </a:t>
            </a:r>
            <a:r>
              <a:rPr lang="sk-SK" altLang="sk-SK" sz="1600" dirty="0">
                <a:solidFill>
                  <a:srgbClr val="4D4D4D"/>
                </a:solidFill>
              </a:rPr>
              <a:t>báza</a:t>
            </a:r>
            <a:r>
              <a:rPr lang="sk-SK" altLang="sk-SK" sz="1600">
                <a:solidFill>
                  <a:srgbClr val="4D4D4D"/>
                </a:solidFill>
              </a:rPr>
              <a:t>: </a:t>
            </a:r>
            <a:r>
              <a:rPr lang="sk-SK" altLang="sk-SK" sz="1600" smtClean="0">
                <a:solidFill>
                  <a:srgbClr val="4D4D4D"/>
                </a:solidFill>
              </a:rPr>
              <a:t>1 046 </a:t>
            </a:r>
            <a:r>
              <a:rPr lang="sk-SK" altLang="sk-SK" sz="1600" dirty="0" smtClean="0">
                <a:solidFill>
                  <a:srgbClr val="4D4D4D"/>
                </a:solidFill>
              </a:rPr>
              <a:t>respondentov</a:t>
            </a:r>
            <a:endParaRPr lang="sk-SK" altLang="sk-SK" sz="1600" dirty="0">
              <a:solidFill>
                <a:srgbClr val="4D4D4D"/>
              </a:solidFill>
            </a:endParaRPr>
          </a:p>
        </p:txBody>
      </p:sp>
      <p:sp>
        <p:nvSpPr>
          <p:cNvPr id="9" name="BlokTextu 8"/>
          <p:cNvSpPr txBox="1"/>
          <p:nvPr/>
        </p:nvSpPr>
        <p:spPr>
          <a:xfrm>
            <a:off x="7998321" y="924912"/>
            <a:ext cx="13262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sz="1200" b="1" dirty="0" smtClean="0">
                <a:solidFill>
                  <a:srgbClr val="002060"/>
                </a:solidFill>
                <a:latin typeface="+mn-lt"/>
                <a:cs typeface="Arial" panose="020B0604020202020204" pitchFamily="34" charset="0"/>
              </a:rPr>
              <a:t>súhlas</a:t>
            </a:r>
            <a:r>
              <a:rPr lang="sk-SK" sz="1200" b="1" dirty="0" smtClean="0">
                <a:solidFill>
                  <a:srgbClr val="FF6600"/>
                </a:solidFill>
                <a:latin typeface="+mn-lt"/>
                <a:cs typeface="Arial" panose="020B0604020202020204" pitchFamily="34" charset="0"/>
              </a:rPr>
              <a:t> nesúhlas</a:t>
            </a:r>
            <a:endParaRPr lang="sk-SK" sz="1200" b="1" dirty="0">
              <a:solidFill>
                <a:srgbClr val="FF6600"/>
              </a:solidFill>
              <a:latin typeface="+mn-lt"/>
              <a:cs typeface="Arial" panose="020B0604020202020204" pitchFamily="34" charset="0"/>
            </a:endParaRPr>
          </a:p>
        </p:txBody>
      </p:sp>
      <p:cxnSp>
        <p:nvCxnSpPr>
          <p:cNvPr id="4" name="Rovná spojnica 3"/>
          <p:cNvCxnSpPr/>
          <p:nvPr/>
        </p:nvCxnSpPr>
        <p:spPr bwMode="auto">
          <a:xfrm>
            <a:off x="179512" y="2196475"/>
            <a:ext cx="8856984" cy="0"/>
          </a:xfrm>
          <a:prstGeom prst="line">
            <a:avLst/>
          </a:prstGeom>
          <a:noFill/>
          <a:ln w="9525" cap="flat" cmpd="sng" algn="ctr">
            <a:solidFill>
              <a:srgbClr val="00206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Rovná spojnica 9"/>
          <p:cNvCxnSpPr/>
          <p:nvPr/>
        </p:nvCxnSpPr>
        <p:spPr bwMode="auto">
          <a:xfrm>
            <a:off x="171123" y="3140968"/>
            <a:ext cx="8856984" cy="0"/>
          </a:xfrm>
          <a:prstGeom prst="line">
            <a:avLst/>
          </a:prstGeom>
          <a:noFill/>
          <a:ln w="9525" cap="flat" cmpd="sng" algn="ctr">
            <a:solidFill>
              <a:srgbClr val="00206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Rovná spojnica 10"/>
          <p:cNvCxnSpPr/>
          <p:nvPr/>
        </p:nvCxnSpPr>
        <p:spPr bwMode="auto">
          <a:xfrm>
            <a:off x="179512" y="4077072"/>
            <a:ext cx="8856984" cy="0"/>
          </a:xfrm>
          <a:prstGeom prst="line">
            <a:avLst/>
          </a:prstGeom>
          <a:noFill/>
          <a:ln w="9525" cap="flat" cmpd="sng" algn="ctr">
            <a:solidFill>
              <a:srgbClr val="00206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Rovná spojnica 12"/>
          <p:cNvCxnSpPr/>
          <p:nvPr/>
        </p:nvCxnSpPr>
        <p:spPr bwMode="auto">
          <a:xfrm>
            <a:off x="179512" y="5004787"/>
            <a:ext cx="8856984" cy="0"/>
          </a:xfrm>
          <a:prstGeom prst="line">
            <a:avLst/>
          </a:prstGeom>
          <a:noFill/>
          <a:ln w="9525" cap="flat" cmpd="sng" algn="ctr">
            <a:solidFill>
              <a:srgbClr val="00206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7292332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101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7939350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9068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92150980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9069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Zdravie nie je tovar, preto štát musí garantovať,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financovať </a:t>
            </a:r>
            <a:r>
              <a:rPr lang="pl-PL" altLang="sk-SK" b="1" i="1" dirty="0">
                <a:solidFill>
                  <a:srgbClr val="4D4D4D"/>
                </a:solidFill>
              </a:rPr>
              <a:t>a poskytovať bezplatnú zdravotnú starostlivosť pre všetkých.”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122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102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256911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0092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1873132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0093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3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Zdravie nie je tovar, preto štát musí garantovať,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financovať </a:t>
            </a:r>
            <a:r>
              <a:rPr lang="pl-PL" altLang="sk-SK" b="1" i="1" dirty="0">
                <a:solidFill>
                  <a:srgbClr val="4D4D4D"/>
                </a:solidFill>
              </a:rPr>
              <a:t>a poskytovať bezplatnú zdravotnú starostlivosť pre všetkých.”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471603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103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37246070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1114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03877168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1115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Spoplatnenie vysokoškolského štúdia by bránilo chudobnejším ľuďom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študovať </a:t>
            </a:r>
            <a:r>
              <a:rPr lang="pl-PL" altLang="sk-SK" b="1" i="1" dirty="0">
                <a:solidFill>
                  <a:srgbClr val="4D4D4D"/>
                </a:solidFill>
              </a:rPr>
              <a:t>na vysokých školách, preto musí štát garantovať bezplatné vzdelávanie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od </a:t>
            </a:r>
            <a:r>
              <a:rPr lang="pl-PL" altLang="sk-SK" b="1" i="1" dirty="0">
                <a:solidFill>
                  <a:srgbClr val="4D4D4D"/>
                </a:solidFill>
              </a:rPr>
              <a:t>základnej až po vysokú školu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40446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104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3052901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2138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0016490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2139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3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Spoplatnenie vysokoškolského štúdia by bránilo chudobnejším </a:t>
            </a:r>
            <a:r>
              <a:rPr lang="pl-PL" altLang="sk-SK" b="1" i="1" dirty="0" smtClean="0">
                <a:solidFill>
                  <a:srgbClr val="4D4D4D"/>
                </a:solidFill>
              </a:rPr>
              <a:t>ľuďom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študovať </a:t>
            </a:r>
            <a:r>
              <a:rPr lang="pl-PL" altLang="sk-SK" b="1" i="1" dirty="0">
                <a:solidFill>
                  <a:srgbClr val="4D4D4D"/>
                </a:solidFill>
              </a:rPr>
              <a:t>na vysokých školách, preto musí štát garantovať bezplatné </a:t>
            </a:r>
            <a:r>
              <a:rPr lang="pl-PL" altLang="sk-SK" b="1" i="1" dirty="0" smtClean="0">
                <a:solidFill>
                  <a:srgbClr val="4D4D4D"/>
                </a:solidFill>
              </a:rPr>
              <a:t>vzdelávanie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od </a:t>
            </a:r>
            <a:r>
              <a:rPr lang="pl-PL" altLang="sk-SK" b="1" i="1" dirty="0">
                <a:solidFill>
                  <a:srgbClr val="4D4D4D"/>
                </a:solidFill>
              </a:rPr>
              <a:t>základnej až po vysokú školu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1998489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105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9300844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3160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7179347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3161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Ak by Zákonník práce nechránil zamestnancov pred svojvôľou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zamestnávateľov</a:t>
            </a:r>
            <a:r>
              <a:rPr lang="pl-PL" altLang="sk-SK" b="1" i="1" dirty="0">
                <a:solidFill>
                  <a:srgbClr val="4D4D4D"/>
                </a:solidFill>
              </a:rPr>
              <a:t>, zamestnanci by mali horšie pracovné podmienky, prichádzali by častejšie o prácu a nezamestnanosť by bola vyššia. 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8290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106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6285107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4184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532907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4185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3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Ak by Zákonník práce nechránil zamestnancov pred </a:t>
            </a:r>
            <a:r>
              <a:rPr lang="pl-PL" altLang="sk-SK" b="1" i="1" dirty="0" smtClean="0">
                <a:solidFill>
                  <a:srgbClr val="4D4D4D"/>
                </a:solidFill>
              </a:rPr>
              <a:t>svojvôľou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zamestnávateľov</a:t>
            </a:r>
            <a:r>
              <a:rPr lang="pl-PL" altLang="sk-SK" b="1" i="1" dirty="0">
                <a:solidFill>
                  <a:srgbClr val="4D4D4D"/>
                </a:solidFill>
              </a:rPr>
              <a:t>, zamestnanci by mali horšie pracovné podmienky, prichádzali by častejšie o prácu a nezamestnanosť by bola vyššia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46467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599343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5208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90893379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5209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Bez štátu a ním poskytovaných sociálnych dávok </a:t>
            </a:r>
            <a:r>
              <a:rPr lang="pl-PL" altLang="sk-SK" b="1" i="1" dirty="0" smtClean="0">
                <a:solidFill>
                  <a:srgbClr val="4D4D4D"/>
                </a:solidFill>
              </a:rPr>
              <a:t>by </a:t>
            </a:r>
            <a:r>
              <a:rPr lang="pl-PL" altLang="sk-SK" b="1" i="1" dirty="0">
                <a:solidFill>
                  <a:srgbClr val="4D4D4D"/>
                </a:solidFill>
              </a:rPr>
              <a:t>veľká časť spoločnosti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žila </a:t>
            </a:r>
            <a:r>
              <a:rPr lang="pl-PL" altLang="sk-SK" b="1" i="1" dirty="0">
                <a:solidFill>
                  <a:srgbClr val="4D4D4D"/>
                </a:solidFill>
              </a:rPr>
              <a:t>v chudobe.”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48657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108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0143928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6232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6075061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6233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3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Bez štátu a ním poskytovaných sociálnych dávok by veľká časť spoločnosti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žila </a:t>
            </a:r>
            <a:r>
              <a:rPr lang="pl-PL" altLang="sk-SK" b="1" i="1" dirty="0">
                <a:solidFill>
                  <a:srgbClr val="4D4D4D"/>
                </a:solidFill>
              </a:rPr>
              <a:t>v chudobe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1751078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109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39460968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7252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5223688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7253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Vo vyspelých krajinách majú ľudia vyššiu životnú úroveň,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lebo </a:t>
            </a:r>
            <a:r>
              <a:rPr lang="pl-PL" altLang="sk-SK" b="1" i="1" dirty="0">
                <a:solidFill>
                  <a:srgbClr val="4D4D4D"/>
                </a:solidFill>
              </a:rPr>
              <a:t>v nich štát výraznejšie prerozdeľuje zdroje od bohatších smerom k chudobnejším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511164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Objekt 48"/>
          <p:cNvGraphicFramePr>
            <a:graphicFrameLocks/>
          </p:cNvGraphicFramePr>
          <p:nvPr>
            <p:extLst/>
          </p:nvPr>
        </p:nvGraphicFramePr>
        <p:xfrm>
          <a:off x="3926387" y="103307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4102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6387" y="103307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" name="Objekt 49"/>
          <p:cNvGraphicFramePr>
            <a:graphicFrameLocks/>
          </p:cNvGraphicFramePr>
          <p:nvPr>
            <p:extLst/>
          </p:nvPr>
        </p:nvGraphicFramePr>
        <p:xfrm>
          <a:off x="5118073" y="1031773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4103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18073" y="1031773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" name="Objekt 50"/>
          <p:cNvGraphicFramePr>
            <a:graphicFrameLocks/>
          </p:cNvGraphicFramePr>
          <p:nvPr>
            <p:extLst/>
          </p:nvPr>
        </p:nvGraphicFramePr>
        <p:xfrm>
          <a:off x="6260560" y="1032426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4104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0560" y="1032426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" name="Objekt 51"/>
          <p:cNvGraphicFramePr>
            <a:graphicFrameLocks/>
          </p:cNvGraphicFramePr>
          <p:nvPr>
            <p:extLst/>
          </p:nvPr>
        </p:nvGraphicFramePr>
        <p:xfrm>
          <a:off x="7442680" y="104310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4105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42680" y="104310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823716" y="102354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4106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3716" y="102354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11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Spontánne asociácie so socializmom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724421" y="985838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4107" name="Chart" r:id="rId13" imgW="3848206" imgH="7338168" progId="MSGraph.Chart.8">
                  <p:embed followColorScheme="full"/>
                </p:oleObj>
              </mc:Choice>
              <mc:Fallback>
                <p:oleObj name="Chart" r:id="rId13" imgW="3848206" imgH="733816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421" y="985838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50062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28" name="Rovná spojnica 27"/>
          <p:cNvCxnSpPr/>
          <p:nvPr/>
        </p:nvCxnSpPr>
        <p:spPr bwMode="auto">
          <a:xfrm>
            <a:off x="179512" y="1824503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16084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115462" y="1041304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totalita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794566" y="1013958"/>
            <a:ext cx="68130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práca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7600639" y="1035133"/>
            <a:ext cx="85979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dobré časy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393981" y="1011791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komunisti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299095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6427776" y="1018693"/>
            <a:ext cx="880528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menej stresu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2" name="Rovná spojnica 81"/>
          <p:cNvCxnSpPr/>
          <p:nvPr/>
        </p:nvCxnSpPr>
        <p:spPr bwMode="auto">
          <a:xfrm>
            <a:off x="141060" y="3656297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Rovná spojnica 82"/>
          <p:cNvCxnSpPr/>
          <p:nvPr/>
        </p:nvCxnSpPr>
        <p:spPr bwMode="auto">
          <a:xfrm>
            <a:off x="194897" y="567317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9" name="Rectangle 5"/>
          <p:cNvSpPr>
            <a:spLocks noChangeArrowheads="1"/>
          </p:cNvSpPr>
          <p:nvPr/>
        </p:nvSpPr>
        <p:spPr bwMode="auto">
          <a:xfrm>
            <a:off x="127775" y="1518340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132671" y="1892240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127775" y="313315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127174" y="5085759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5" name="Rectangle 18"/>
          <p:cNvSpPr>
            <a:spLocks noChangeArrowheads="1"/>
          </p:cNvSpPr>
          <p:nvPr/>
        </p:nvSpPr>
        <p:spPr bwMode="auto">
          <a:xfrm>
            <a:off x="122952" y="3781226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6"/>
          <p:cNvSpPr>
            <a:spLocks noChangeArrowheads="1"/>
          </p:cNvSpPr>
          <p:nvPr/>
        </p:nvSpPr>
        <p:spPr bwMode="auto">
          <a:xfrm>
            <a:off x="124659" y="5859487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180467" y="1033079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soc. istoty</a:t>
            </a:r>
            <a:endParaRPr lang="sk-SK" dirty="0"/>
          </a:p>
        </p:txBody>
      </p:sp>
      <p:graphicFrame>
        <p:nvGraphicFramePr>
          <p:cNvPr id="53" name="Group 278"/>
          <p:cNvGraphicFramePr>
            <a:graphicFrameLocks noGrp="1"/>
          </p:cNvGraphicFramePr>
          <p:nvPr>
            <p:extLst/>
          </p:nvPr>
        </p:nvGraphicFramePr>
        <p:xfrm>
          <a:off x="8532440" y="1294937"/>
          <a:ext cx="327471" cy="5230413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</p:spTree>
    <p:extLst>
      <p:ext uri="{BB962C8B-B14F-4D97-AF65-F5344CB8AC3E}">
        <p14:creationId xmlns:p14="http://schemas.microsoft.com/office/powerpoint/2010/main" val="6484062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110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5871544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8278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57875395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8279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3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Vo vyspelých krajinách majú ľudia vyššiu životnú úroveň,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lebo </a:t>
            </a:r>
            <a:r>
              <a:rPr lang="pl-PL" altLang="sk-SK" b="1" i="1" dirty="0">
                <a:solidFill>
                  <a:srgbClr val="4D4D4D"/>
                </a:solidFill>
              </a:rPr>
              <a:t>v nich štát výraznejšie prerozdeľuje zdroje od bohatších smerom k chudobnejším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539580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111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6449554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300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89337530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301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Ľudia nie sú ochotní v dostatočnej miere dobrovoľne pomáhať ľuďom v núdzi,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preto </a:t>
            </a:r>
            <a:r>
              <a:rPr lang="pl-PL" altLang="sk-SK" b="1" i="1" dirty="0">
                <a:solidFill>
                  <a:srgbClr val="4D4D4D"/>
                </a:solidFill>
              </a:rPr>
              <a:t>sa o nich musí prostredníctvom sociálneho systému starať štát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63551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112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2840004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326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66701153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327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3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Ľudia nie sú ochotní v dostatočnej miere dobrovoľne pomáhať ľuďom v núdzi,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preto </a:t>
            </a:r>
            <a:r>
              <a:rPr lang="pl-PL" altLang="sk-SK" b="1" i="1" dirty="0">
                <a:solidFill>
                  <a:srgbClr val="4D4D4D"/>
                </a:solidFill>
              </a:rPr>
              <a:t>sa o nich musí prostredníctvom sociálneho systému starať štát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2736333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113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55599668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1346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2372079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1347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Minimálna mzda pomáha ľuďom s nízkou kvalifikáciou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095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114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66031659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372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01286928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373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3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>
                <a:solidFill>
                  <a:srgbClr val="4D4D4D"/>
                </a:solidFill>
              </a:rPr>
              <a:t>„Minimálna mzda pomáha ľuďom s nízkou kvalifikáciou</a:t>
            </a:r>
            <a:r>
              <a:rPr lang="sk-SK" altLang="sk-SK" b="1" i="1" dirty="0" smtClean="0">
                <a:solidFill>
                  <a:srgbClr val="4D4D4D"/>
                </a:solidFill>
              </a:rPr>
              <a:t>.</a:t>
            </a:r>
            <a:r>
              <a:rPr lang="pl-PL" altLang="sk-SK" b="1" i="1" dirty="0" smtClean="0">
                <a:solidFill>
                  <a:srgbClr val="4D4D4D"/>
                </a:solidFill>
              </a:rPr>
              <a:t>”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1807076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115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7214608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3390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9626195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3391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Súkromné a mimovládne organizácie nedokážu poskytovať rovnako kvalitné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sociálne </a:t>
            </a:r>
            <a:r>
              <a:rPr lang="pl-PL" altLang="sk-SK" b="1" i="1" dirty="0">
                <a:solidFill>
                  <a:srgbClr val="4D4D4D"/>
                </a:solidFill>
              </a:rPr>
              <a:t>služby ako štátne zariadenia, preto by mali fungovať len ako doplnok k sociálnym službám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poskytovaným </a:t>
            </a:r>
            <a:r>
              <a:rPr lang="pl-PL" altLang="sk-SK" b="1" i="1" dirty="0">
                <a:solidFill>
                  <a:srgbClr val="4D4D4D"/>
                </a:solidFill>
              </a:rPr>
              <a:t>štátom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5134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116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90606559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4416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907067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4417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3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Súkromné a mimovládne organizácie nedokážu poskytovať rovnako kvalitné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sociálne </a:t>
            </a:r>
            <a:r>
              <a:rPr lang="pl-PL" altLang="sk-SK" b="1" i="1" dirty="0">
                <a:solidFill>
                  <a:srgbClr val="4D4D4D"/>
                </a:solidFill>
              </a:rPr>
              <a:t>služby ako štátne zariadenia, preto by mali fungovať len ako doplnok k sociálnym službám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poskytovaným štátom.”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3397497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9474629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5432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3095381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5433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Štát dokáže svojim občanom dlhodobo garantovať dôchodky aspoň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na </a:t>
            </a:r>
            <a:r>
              <a:rPr lang="pl-PL" altLang="sk-SK" b="1" i="1" dirty="0">
                <a:solidFill>
                  <a:srgbClr val="4D4D4D"/>
                </a:solidFill>
              </a:rPr>
              <a:t>ich súčasnej úrovni, preto je štátny dôchodkový systém lepší ako súkromné dôchodkové systémy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5990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118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2065953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6458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71321553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6459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3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Štát dokáže svojim občanom dlhodobo garantovať dôchodky aspoň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na </a:t>
            </a:r>
            <a:r>
              <a:rPr lang="pl-PL" altLang="sk-SK" b="1" i="1" dirty="0">
                <a:solidFill>
                  <a:srgbClr val="4D4D4D"/>
                </a:solidFill>
              </a:rPr>
              <a:t>ich súčasnej úrovni, preto je štátny dôchodkový systém lepší ako súkromné dôchodkové systémy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391191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119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3761446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7478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8193838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7479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Štát by mal pomáhať ľuďom z iných krajín,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ktorí </a:t>
            </a:r>
            <a:r>
              <a:rPr lang="pl-PL" altLang="sk-SK" b="1" i="1" dirty="0">
                <a:solidFill>
                  <a:srgbClr val="4D4D4D"/>
                </a:solidFill>
              </a:rPr>
              <a:t>prídu na Slovensko ako utečenci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090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" name="Objekt 39"/>
          <p:cNvGraphicFramePr>
            <a:graphicFrameLocks/>
          </p:cNvGraphicFramePr>
          <p:nvPr>
            <p:extLst/>
          </p:nvPr>
        </p:nvGraphicFramePr>
        <p:xfrm>
          <a:off x="3759820" y="103621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5140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59820" y="103621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" name="Objekt 46"/>
          <p:cNvGraphicFramePr>
            <a:graphicFrameLocks/>
          </p:cNvGraphicFramePr>
          <p:nvPr>
            <p:extLst/>
          </p:nvPr>
        </p:nvGraphicFramePr>
        <p:xfrm>
          <a:off x="7829093" y="103621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5141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29093" y="103621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625448" y="102801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5142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25448" y="102801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12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77183" y="131344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Spontánne asociácie so socializmom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724421" y="983675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5143" name="Chart" r:id="rId9" imgW="3855770" imgH="7353288" progId="MSGraph.Chart.8">
                  <p:embed followColorScheme="full"/>
                </p:oleObj>
              </mc:Choice>
              <mc:Fallback>
                <p:oleObj name="Chart" r:id="rId9" imgW="3855770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421" y="983675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50062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Rovná spojnica 27"/>
          <p:cNvCxnSpPr/>
          <p:nvPr/>
        </p:nvCxnSpPr>
        <p:spPr bwMode="auto">
          <a:xfrm>
            <a:off x="179512" y="1824503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16084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2811129" y="1013958"/>
            <a:ext cx="60874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rovnosť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794566" y="1013958"/>
            <a:ext cx="68130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minulosť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6787973" y="993438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spomienky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4924326" y="985838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blahobyt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299095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5839240" y="1004763"/>
            <a:ext cx="732665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n</a:t>
            </a:r>
            <a:r>
              <a:rPr lang="sk-SK" sz="1000" b="1" dirty="0" smtClean="0">
                <a:solidFill>
                  <a:schemeClr val="bg2"/>
                </a:solidFill>
              </a:rPr>
              <a:t>ízke ceny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2" name="Rovná spojnica 81"/>
          <p:cNvCxnSpPr/>
          <p:nvPr/>
        </p:nvCxnSpPr>
        <p:spPr bwMode="auto">
          <a:xfrm>
            <a:off x="141060" y="3656297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Rovná spojnica 82"/>
          <p:cNvCxnSpPr/>
          <p:nvPr/>
        </p:nvCxnSpPr>
        <p:spPr bwMode="auto">
          <a:xfrm>
            <a:off x="194897" y="567317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9" name="Rectangle 5"/>
          <p:cNvSpPr>
            <a:spLocks noChangeArrowheads="1"/>
          </p:cNvSpPr>
          <p:nvPr/>
        </p:nvSpPr>
        <p:spPr bwMode="auto">
          <a:xfrm>
            <a:off x="127775" y="1518340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132671" y="1892240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127775" y="313315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127174" y="5085759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5" name="Rectangle 18"/>
          <p:cNvSpPr>
            <a:spLocks noChangeArrowheads="1"/>
          </p:cNvSpPr>
          <p:nvPr/>
        </p:nvSpPr>
        <p:spPr bwMode="auto">
          <a:xfrm>
            <a:off x="122952" y="3781226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6"/>
          <p:cNvSpPr>
            <a:spLocks noChangeArrowheads="1"/>
          </p:cNvSpPr>
          <p:nvPr/>
        </p:nvSpPr>
        <p:spPr bwMode="auto">
          <a:xfrm>
            <a:off x="124659" y="5859487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3718841" y="875384"/>
            <a:ext cx="969189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lepšie zdravotníctvo</a:t>
            </a:r>
            <a:endParaRPr lang="sk-SK" dirty="0"/>
          </a:p>
        </p:txBody>
      </p:sp>
      <p:graphicFrame>
        <p:nvGraphicFramePr>
          <p:cNvPr id="53" name="Group 278"/>
          <p:cNvGraphicFramePr>
            <a:graphicFrameLocks noGrp="1"/>
          </p:cNvGraphicFramePr>
          <p:nvPr>
            <p:extLst/>
          </p:nvPr>
        </p:nvGraphicFramePr>
        <p:xfrm>
          <a:off x="8630098" y="1294937"/>
          <a:ext cx="327471" cy="5230413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BlokTextu 38"/>
          <p:cNvSpPr txBox="1"/>
          <p:nvPr/>
        </p:nvSpPr>
        <p:spPr>
          <a:xfrm>
            <a:off x="7734891" y="986921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nedostatok</a:t>
            </a:r>
            <a:endParaRPr lang="sk-SK" sz="1000" b="1" dirty="0">
              <a:solidFill>
                <a:schemeClr val="bg2"/>
              </a:solidFill>
            </a:endParaRPr>
          </a:p>
        </p:txBody>
      </p:sp>
      <p:graphicFrame>
        <p:nvGraphicFramePr>
          <p:cNvPr id="43" name="Objekt 42"/>
          <p:cNvGraphicFramePr>
            <a:graphicFrameLocks/>
          </p:cNvGraphicFramePr>
          <p:nvPr>
            <p:extLst/>
          </p:nvPr>
        </p:nvGraphicFramePr>
        <p:xfrm>
          <a:off x="4833089" y="104441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5144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33089" y="104441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" name="Objekt 43"/>
          <p:cNvGraphicFramePr>
            <a:graphicFrameLocks/>
          </p:cNvGraphicFramePr>
          <p:nvPr>
            <p:extLst/>
          </p:nvPr>
        </p:nvGraphicFramePr>
        <p:xfrm>
          <a:off x="5855981" y="102801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5145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55981" y="102801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" name="Objekt 45"/>
          <p:cNvGraphicFramePr>
            <a:graphicFrameLocks/>
          </p:cNvGraphicFramePr>
          <p:nvPr>
            <p:extLst/>
          </p:nvPr>
        </p:nvGraphicFramePr>
        <p:xfrm>
          <a:off x="6882095" y="102801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5146" name="Chart" r:id="rId15" imgW="2453672" imgH="7261920" progId="MSGraph.Chart.8">
                  <p:embed followColorScheme="full"/>
                </p:oleObj>
              </mc:Choice>
              <mc:Fallback>
                <p:oleObj name="Chart" r:id="rId1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82095" y="102801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5010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120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0722133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8504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4562603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8505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3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Predstavy o úlohy štátu: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Štát by mal pomáhať ľuďom z iných krajín,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ktorí </a:t>
            </a:r>
            <a:r>
              <a:rPr lang="pl-PL" altLang="sk-SK" b="1" i="1" dirty="0">
                <a:solidFill>
                  <a:srgbClr val="4D4D4D"/>
                </a:solidFill>
              </a:rPr>
              <a:t>prídu na Slovensko ako utečenci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2747020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39"/>
          <p:cNvSpPr txBox="1">
            <a:spLocks noGrp="1" noChangeArrowheads="1"/>
          </p:cNvSpPr>
          <p:nvPr/>
        </p:nvSpPr>
        <p:spPr bwMode="auto">
          <a:xfrm>
            <a:off x="7513638" y="6525344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F2AFD55-D379-4C9C-A115-248C2BDE20CA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121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sp>
        <p:nvSpPr>
          <p:cNvPr id="12292" name="Rectangle 3"/>
          <p:cNvSpPr>
            <a:spLocks noChangeArrowheads="1"/>
          </p:cNvSpPr>
          <p:nvPr/>
        </p:nvSpPr>
        <p:spPr bwMode="auto">
          <a:xfrm>
            <a:off x="206375" y="458788"/>
            <a:ext cx="404813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en-US" altLang="sk-SK" sz="1200" i="1">
              <a:latin typeface="Arial Black" panose="020B0A04020102020204" pitchFamily="34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755204" y="2924944"/>
            <a:ext cx="7561212" cy="1152128"/>
          </a:xfrm>
          <a:prstGeom prst="rect">
            <a:avLst/>
          </a:prstGeom>
          <a:gradFill flip="none" rotWithShape="1">
            <a:gsLst>
              <a:gs pos="0">
                <a:srgbClr val="C00000">
                  <a:tint val="66000"/>
                  <a:satMod val="160000"/>
                </a:srgbClr>
              </a:gs>
              <a:gs pos="50000">
                <a:srgbClr val="C00000">
                  <a:tint val="44500"/>
                  <a:satMod val="160000"/>
                </a:srgbClr>
              </a:gs>
              <a:gs pos="100000">
                <a:srgbClr val="C00000">
                  <a:tint val="23500"/>
                  <a:satMod val="160000"/>
                </a:srgbClr>
              </a:gs>
            </a:gsLst>
            <a:lin ang="5400000" scaled="1"/>
            <a:tileRect/>
          </a:gra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  <a:extLst/>
        </p:spPr>
        <p:style>
          <a:lnRef idx="0">
            <a:scrgbClr r="0" g="0" b="0"/>
          </a:lnRef>
          <a:fillRef idx="1003">
            <a:schemeClr val="lt1"/>
          </a:fillRef>
          <a:effectRef idx="0">
            <a:scrgbClr r="0" g="0" b="0"/>
          </a:effectRef>
          <a:fontRef idx="major"/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9pPr>
          </a:lstStyle>
          <a:p>
            <a:pPr marL="457200" indent="-457200" algn="ctr"/>
            <a:r>
              <a:rPr lang="sk-SK" altLang="sk-SK" sz="3200" kern="0" cap="all" dirty="0" smtClean="0">
                <a:solidFill>
                  <a:schemeClr val="accent4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4. pravo-ľavé zaradenie </a:t>
            </a:r>
          </a:p>
          <a:p>
            <a:pPr marL="457200" indent="-457200" algn="ctr"/>
            <a:r>
              <a:rPr lang="sk-SK" altLang="sk-SK" sz="3200" kern="0" cap="all" dirty="0" smtClean="0">
                <a:solidFill>
                  <a:schemeClr val="accent4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 v ekonomických veciach  </a:t>
            </a:r>
            <a:endParaRPr lang="sk-SK" altLang="sk-SK" sz="2400" kern="0" cap="all" dirty="0">
              <a:solidFill>
                <a:schemeClr val="accent4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800945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122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196752"/>
            <a:ext cx="8064896" cy="542231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endParaRPr lang="sk-SK" i="1" kern="0" dirty="0" smtClean="0"/>
          </a:p>
          <a:p>
            <a:pPr algn="just"/>
            <a:endParaRPr lang="sk-SK" i="1" kern="0" dirty="0"/>
          </a:p>
          <a:p>
            <a:pPr algn="just"/>
            <a:r>
              <a:rPr lang="sk-SK" i="1" kern="0" dirty="0" smtClean="0"/>
              <a:t>Respondenti </a:t>
            </a:r>
            <a:r>
              <a:rPr lang="sk-SK" i="1" kern="0" dirty="0"/>
              <a:t>posudzovali 7 dvojíc </a:t>
            </a:r>
            <a:r>
              <a:rPr lang="sk-SK" i="1" kern="0" dirty="0" smtClean="0"/>
              <a:t>výrokov súvisiacich s mierou intervencie štátu v ekonomických otázkach. </a:t>
            </a:r>
            <a:r>
              <a:rPr lang="sk-SK" i="1" kern="0" dirty="0"/>
              <a:t>Tieto dvojice sme rozdelili na pravicové a ľavicové. Hodnotenie respondenta bolo na 5-bodovej škále (2 stupne pravicové, 2 stupne </a:t>
            </a:r>
            <a:r>
              <a:rPr lang="sk-SK" i="1" kern="0" dirty="0" smtClean="0"/>
              <a:t>ľavicové, ako aj možnosť odpovede „ani-ani“. Na základe kombinácie odpovedí boli respondenti zaradení do piatich možných kategórií ekonomickej orientácie: ľavicovo orientovaní; naľavo od stredu; ani-ani (stred); napravo od stredu a pravicovo orientovaní. (Pri druhostupňových triedeniach označenie Ekonomická orientácia I.)</a:t>
            </a:r>
          </a:p>
          <a:p>
            <a:pPr algn="just"/>
            <a:endParaRPr lang="sk-SK" kern="0" dirty="0" smtClean="0"/>
          </a:p>
          <a:p>
            <a:pPr algn="just"/>
            <a:r>
              <a:rPr lang="sk-SK" kern="0" dirty="0" smtClean="0"/>
              <a:t>Podiel jednotlivých kategórií v rámci celej vzorky je nasledovný: </a:t>
            </a:r>
            <a:r>
              <a:rPr lang="sk-SK" b="1" kern="0" dirty="0" smtClean="0"/>
              <a:t>za ľavicovo zmýšľajúcich možno považovať tretinu respondentov (32%), do kategórie naľavo od stredu patrí ďalšia takmer štvrtina respondentov (23%); za stredovo zmýšľajúcich (ani ľavicovo, ani pravicovo - stred) sa dá označiť tretina opýtaných (34%). </a:t>
            </a:r>
            <a:r>
              <a:rPr lang="sk-SK" kern="0" dirty="0" smtClean="0"/>
              <a:t>Na opačnom póle sa nachádza </a:t>
            </a:r>
            <a:r>
              <a:rPr lang="sk-SK" b="1" kern="0" dirty="0" smtClean="0"/>
              <a:t>7% respondentov v kategórii napravo od stredu a 4% pravicovo zmýšľajúcich respondentov</a:t>
            </a:r>
            <a:r>
              <a:rPr lang="sk-SK" kern="0" dirty="0" smtClean="0"/>
              <a:t>. </a:t>
            </a:r>
          </a:p>
          <a:p>
            <a:pPr algn="just"/>
            <a:endParaRPr lang="sk-SK" kern="0" dirty="0"/>
          </a:p>
          <a:p>
            <a:pPr algn="just"/>
            <a:r>
              <a:rPr lang="sk-SK" kern="0" dirty="0" smtClean="0"/>
              <a:t>Pre potreby analýzy boli tieto kategórie zlúčené ešte do </a:t>
            </a:r>
            <a:r>
              <a:rPr lang="sk-SK" b="1" kern="0" dirty="0" smtClean="0"/>
              <a:t>menších skupín </a:t>
            </a:r>
            <a:r>
              <a:rPr lang="sk-SK" kern="0" dirty="0" smtClean="0"/>
              <a:t>– v druhostupňových triedeniach označených ako Ekonomická orientácia II. V rámci tohto delenia sa viac ako polovica súboru ocitla v kategórii ľavicovo zmýšľajúcich (55%), ďalšia tretina v kategórii stredovej (34%) a približná desatina v kategórii pravicovo zmýšľajúcich opýtaných (11%).</a:t>
            </a:r>
          </a:p>
          <a:p>
            <a:pPr algn="just"/>
            <a:endParaRPr lang="sk-SK" kern="0" dirty="0"/>
          </a:p>
          <a:p>
            <a:pPr algn="just"/>
            <a:endParaRPr lang="sk-SK" kern="0" dirty="0"/>
          </a:p>
          <a:p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4.1. Zaradenie na základe výrokov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8685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8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34151180"/>
              </p:ext>
            </p:extLst>
          </p:nvPr>
        </p:nvGraphicFramePr>
        <p:xfrm>
          <a:off x="1758333" y="1625238"/>
          <a:ext cx="6008687" cy="4016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6874" name="Chart" r:id="rId3" imgW="8793584" imgH="5859864" progId="MSGraph.Chart.8">
                  <p:embed followColorScheme="full"/>
                </p:oleObj>
              </mc:Choice>
              <mc:Fallback>
                <p:oleObj name="Chart" r:id="rId3" imgW="8793584" imgH="5859864" progId="MSGraph.Chart.8">
                  <p:embed followColorScheme="full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58333" y="1625238"/>
                        <a:ext cx="6008687" cy="4016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123</a:t>
            </a:fld>
            <a:endParaRPr lang="cs-CZ" altLang="sk-SK"/>
          </a:p>
        </p:txBody>
      </p:sp>
      <p:grpSp>
        <p:nvGrpSpPr>
          <p:cNvPr id="4" name="Skupina 3"/>
          <p:cNvGrpSpPr/>
          <p:nvPr/>
        </p:nvGrpSpPr>
        <p:grpSpPr>
          <a:xfrm>
            <a:off x="7384027" y="1625238"/>
            <a:ext cx="1669855" cy="1131669"/>
            <a:chOff x="6607943" y="2204343"/>
            <a:chExt cx="1435023" cy="936625"/>
          </a:xfrm>
          <a:solidFill>
            <a:srgbClr val="0066FF"/>
          </a:solidFill>
        </p:grpSpPr>
        <p:sp>
          <p:nvSpPr>
            <p:cNvPr id="9" name="AutoShape 9"/>
            <p:cNvSpPr>
              <a:spLocks noChangeArrowheads="1"/>
            </p:cNvSpPr>
            <p:nvPr/>
          </p:nvSpPr>
          <p:spPr bwMode="auto">
            <a:xfrm>
              <a:off x="6607943" y="2204343"/>
              <a:ext cx="1435023" cy="936625"/>
            </a:xfrm>
            <a:prstGeom prst="rightArrow">
              <a:avLst>
                <a:gd name="adj1" fmla="val 50000"/>
                <a:gd name="adj2" fmla="val 46144"/>
              </a:avLst>
            </a:prstGeom>
            <a:solidFill>
              <a:srgbClr val="FF6600"/>
            </a:solidFill>
            <a:ln w="9525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52400" h="50800" prst="softRound"/>
            </a:sp3d>
            <a:extLst/>
          </p:spPr>
          <p:txBody>
            <a:bodyPr wrap="square" anchor="ctr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sk-SK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6846188" y="2458142"/>
              <a:ext cx="756563" cy="40757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sk-SK" altLang="sk-SK" sz="1300" b="1" kern="0" noProof="0" dirty="0" smtClean="0">
                  <a:solidFill>
                    <a:schemeClr val="bg1"/>
                  </a:solidFill>
                  <a:latin typeface="Calibri" panose="020F0502020204030204" pitchFamily="34" charset="0"/>
                </a:rPr>
                <a:t>ĽAVICOVÉ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sk-SK" altLang="sk-SK" sz="1300" b="1" i="0" u="none" strike="noStrike" kern="0" cap="none" spc="0" normalizeH="0" baseline="0" dirty="0" smtClean="0">
                  <a:ln>
                    <a:noFill/>
                  </a:ln>
                  <a:solidFill>
                    <a:schemeClr val="bg1"/>
                  </a:solidFill>
                  <a:uLnTx/>
                  <a:uFillTx/>
                  <a:latin typeface="Calibri" panose="020F0502020204030204" pitchFamily="34" charset="0"/>
                </a:rPr>
                <a:t>55%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</p:txBody>
        </p:sp>
      </p:grpSp>
      <p:grpSp>
        <p:nvGrpSpPr>
          <p:cNvPr id="5" name="Skupina 4"/>
          <p:cNvGrpSpPr/>
          <p:nvPr/>
        </p:nvGrpSpPr>
        <p:grpSpPr>
          <a:xfrm>
            <a:off x="90544" y="1687769"/>
            <a:ext cx="1647676" cy="1093159"/>
            <a:chOff x="1114424" y="4365104"/>
            <a:chExt cx="1719964" cy="1008112"/>
          </a:xfrm>
        </p:grpSpPr>
        <p:sp>
          <p:nvSpPr>
            <p:cNvPr id="10" name="AutoShape 9"/>
            <p:cNvSpPr>
              <a:spLocks noChangeArrowheads="1"/>
            </p:cNvSpPr>
            <p:nvPr/>
          </p:nvSpPr>
          <p:spPr bwMode="auto">
            <a:xfrm rot="10800000">
              <a:off x="1114424" y="4365104"/>
              <a:ext cx="1719964" cy="1008112"/>
            </a:xfrm>
            <a:prstGeom prst="rightArrow">
              <a:avLst>
                <a:gd name="adj1" fmla="val 50000"/>
                <a:gd name="adj2" fmla="val 46144"/>
              </a:avLst>
            </a:prstGeom>
            <a:solidFill>
              <a:srgbClr val="006600"/>
            </a:solidFill>
            <a:ln w="9525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52400" h="50800" prst="softRound"/>
            </a:sp3d>
            <a:extLst/>
          </p:spPr>
          <p:txBody>
            <a:bodyPr wrap="square" anchor="ctr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sk-SK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" name="Rectangle 6"/>
            <p:cNvSpPr>
              <a:spLocks noChangeArrowheads="1"/>
            </p:cNvSpPr>
            <p:nvPr/>
          </p:nvSpPr>
          <p:spPr bwMode="auto">
            <a:xfrm>
              <a:off x="1531535" y="4670382"/>
              <a:ext cx="1034454" cy="454131"/>
            </a:xfrm>
            <a:prstGeom prst="rect">
              <a:avLst/>
            </a:prstGeom>
            <a:noFill/>
            <a:ln>
              <a:noFill/>
            </a:ln>
            <a:effectLst/>
            <a:extLst/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sk-SK" altLang="sk-SK" sz="1300" b="1" kern="0" dirty="0" smtClean="0">
                  <a:solidFill>
                    <a:schemeClr val="bg1"/>
                  </a:solidFill>
                  <a:latin typeface="Calibri" panose="020F0502020204030204" pitchFamily="34" charset="0"/>
                </a:rPr>
                <a:t>PRAVICOVÉ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sk-SK" altLang="sk-SK" sz="13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uLnTx/>
                  <a:uFillTx/>
                  <a:latin typeface="Calibri" panose="020F0502020204030204" pitchFamily="34" charset="0"/>
                </a:rPr>
                <a:t>11%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</p:txBody>
        </p:sp>
      </p:grpSp>
      <p:sp>
        <p:nvSpPr>
          <p:cNvPr id="12" name="Rectangle 3"/>
          <p:cNvSpPr>
            <a:spLocks noChangeArrowheads="1"/>
          </p:cNvSpPr>
          <p:nvPr/>
        </p:nvSpPr>
        <p:spPr bwMode="auto">
          <a:xfrm>
            <a:off x="1042367" y="260350"/>
            <a:ext cx="7058025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l-PL" altLang="sk-SK" sz="1800" b="1" dirty="0" smtClean="0">
                <a:solidFill>
                  <a:srgbClr val="5F5F5F"/>
                </a:solidFill>
              </a:rPr>
              <a:t>Zaradenie respondentov na základe postojov k dvojiciam výrokov – ekonomická orientácia I.</a:t>
            </a:r>
            <a:endParaRPr lang="pl-PL" altLang="sk-SK" sz="1800" b="1" dirty="0">
              <a:solidFill>
                <a:srgbClr val="5F5F5F"/>
              </a:solidFill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4D4D4D"/>
                </a:solidFill>
              </a:rPr>
              <a:t> </a:t>
            </a:r>
            <a:r>
              <a:rPr lang="en-GB" altLang="sk-SK" sz="1600" dirty="0">
                <a:solidFill>
                  <a:srgbClr val="5F5F5F"/>
                </a:solidFill>
              </a:rPr>
              <a:t>% </a:t>
            </a:r>
            <a:r>
              <a:rPr lang="sk-SK" altLang="sk-SK" sz="1600" dirty="0">
                <a:solidFill>
                  <a:srgbClr val="5F5F5F"/>
                </a:solidFill>
              </a:rPr>
              <a:t>všetkých respondentov; apríl 2018; báza: </a:t>
            </a:r>
            <a:r>
              <a:rPr lang="sk-SK" altLang="sk-SK" sz="1600" dirty="0" smtClean="0">
                <a:solidFill>
                  <a:srgbClr val="5F5F5F"/>
                </a:solidFill>
              </a:rPr>
              <a:t>1 046 </a:t>
            </a:r>
            <a:r>
              <a:rPr lang="sk-SK" altLang="sk-SK" sz="1600" dirty="0">
                <a:solidFill>
                  <a:srgbClr val="5F5F5F"/>
                </a:solidFill>
              </a:rPr>
              <a:t>respondentov</a:t>
            </a:r>
          </a:p>
        </p:txBody>
      </p:sp>
      <p:sp>
        <p:nvSpPr>
          <p:cNvPr id="3" name="Obdĺžnik 2"/>
          <p:cNvSpPr/>
          <p:nvPr/>
        </p:nvSpPr>
        <p:spPr bwMode="auto">
          <a:xfrm>
            <a:off x="1723376" y="5131243"/>
            <a:ext cx="1584176" cy="494346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85000"/>
                  <a:shade val="30000"/>
                  <a:satMod val="115000"/>
                </a:schemeClr>
              </a:gs>
              <a:gs pos="50000">
                <a:schemeClr val="accent3">
                  <a:lumMod val="85000"/>
                  <a:shade val="67500"/>
                  <a:satMod val="115000"/>
                </a:schemeClr>
              </a:gs>
              <a:gs pos="100000">
                <a:schemeClr val="accent3">
                  <a:lumMod val="8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r>
              <a:rPr kumimoji="0" lang="sk-SK" sz="13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ANI-ANI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r>
              <a:rPr lang="sk-SK" sz="1300" b="1" dirty="0" smtClean="0">
                <a:latin typeface="Calibri" panose="020F0502020204030204" pitchFamily="34" charset="0"/>
              </a:rPr>
              <a:t>34%</a:t>
            </a:r>
            <a:endParaRPr kumimoji="0" lang="sk-SK" sz="13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7437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124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84814570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7918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8435493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7919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539552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sz="1600" b="1" dirty="0">
                <a:solidFill>
                  <a:srgbClr val="4D4D4D"/>
                </a:solidFill>
              </a:rPr>
              <a:t>Zaradenie respondentov na základe postojov k dvojiciam výrokov – </a:t>
            </a:r>
            <a:r>
              <a:rPr lang="sk-SK" altLang="sk-SK" sz="1600" b="1" dirty="0" smtClean="0">
                <a:solidFill>
                  <a:srgbClr val="4D4D4D"/>
                </a:solidFill>
              </a:rPr>
              <a:t>ekonomická orientácia I.</a:t>
            </a:r>
            <a:endParaRPr lang="sk-SK" altLang="sk-SK" sz="1600" b="1" dirty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600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sz="1600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9710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125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3600246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8944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9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2920742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8945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0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1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graphicFrame>
        <p:nvGraphicFramePr>
          <p:cNvPr id="52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35" name="Rectangle 3"/>
          <p:cNvSpPr>
            <a:spLocks noChangeArrowheads="1"/>
          </p:cNvSpPr>
          <p:nvPr/>
        </p:nvSpPr>
        <p:spPr bwMode="auto">
          <a:xfrm>
            <a:off x="539552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sz="1600" b="1" dirty="0">
                <a:solidFill>
                  <a:srgbClr val="4D4D4D"/>
                </a:solidFill>
              </a:rPr>
              <a:t>Zaradenie respondentov na základe postojov k dvojiciam výrokov – </a:t>
            </a:r>
            <a:r>
              <a:rPr lang="sk-SK" altLang="sk-SK" sz="1600" b="1" dirty="0" smtClean="0">
                <a:solidFill>
                  <a:srgbClr val="4D4D4D"/>
                </a:solidFill>
              </a:rPr>
              <a:t>ekonomická orientácia I.</a:t>
            </a:r>
            <a:endParaRPr lang="sk-SK" altLang="sk-SK" sz="1600" b="1" dirty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600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sz="1600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2061447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8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59252579"/>
              </p:ext>
            </p:extLst>
          </p:nvPr>
        </p:nvGraphicFramePr>
        <p:xfrm>
          <a:off x="1758333" y="1625238"/>
          <a:ext cx="6008687" cy="4016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9942" name="Chart" r:id="rId3" imgW="8785804" imgH="5852088" progId="MSGraph.Chart.8">
                  <p:embed followColorScheme="full"/>
                </p:oleObj>
              </mc:Choice>
              <mc:Fallback>
                <p:oleObj name="Chart" r:id="rId3" imgW="8785804" imgH="5852088" progId="MSGraph.Chart.8">
                  <p:embed followColorScheme="full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58333" y="1625238"/>
                        <a:ext cx="6008687" cy="4016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126</a:t>
            </a:fld>
            <a:endParaRPr lang="cs-CZ" altLang="sk-SK"/>
          </a:p>
        </p:txBody>
      </p:sp>
      <p:grpSp>
        <p:nvGrpSpPr>
          <p:cNvPr id="4" name="Skupina 3"/>
          <p:cNvGrpSpPr/>
          <p:nvPr/>
        </p:nvGrpSpPr>
        <p:grpSpPr>
          <a:xfrm>
            <a:off x="7384027" y="1625238"/>
            <a:ext cx="1669855" cy="1131669"/>
            <a:chOff x="6607943" y="2204343"/>
            <a:chExt cx="1435023" cy="936625"/>
          </a:xfrm>
          <a:solidFill>
            <a:srgbClr val="0066FF"/>
          </a:solidFill>
        </p:grpSpPr>
        <p:sp>
          <p:nvSpPr>
            <p:cNvPr id="9" name="AutoShape 9"/>
            <p:cNvSpPr>
              <a:spLocks noChangeArrowheads="1"/>
            </p:cNvSpPr>
            <p:nvPr/>
          </p:nvSpPr>
          <p:spPr bwMode="auto">
            <a:xfrm>
              <a:off x="6607943" y="2204343"/>
              <a:ext cx="1435023" cy="936625"/>
            </a:xfrm>
            <a:prstGeom prst="rightArrow">
              <a:avLst>
                <a:gd name="adj1" fmla="val 50000"/>
                <a:gd name="adj2" fmla="val 46144"/>
              </a:avLst>
            </a:prstGeom>
            <a:solidFill>
              <a:srgbClr val="FF6600"/>
            </a:solidFill>
            <a:ln w="9525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52400" h="50800" prst="softRound"/>
            </a:sp3d>
            <a:extLst/>
          </p:spPr>
          <p:txBody>
            <a:bodyPr wrap="square" anchor="ctr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sk-SK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6846188" y="2458142"/>
              <a:ext cx="756563" cy="40757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sk-SK" altLang="sk-SK" sz="1300" b="1" kern="0" noProof="0" dirty="0" smtClean="0">
                  <a:solidFill>
                    <a:schemeClr val="bg1"/>
                  </a:solidFill>
                  <a:latin typeface="Calibri" panose="020F0502020204030204" pitchFamily="34" charset="0"/>
                </a:rPr>
                <a:t>ĽAVICOVÉ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sk-SK" altLang="sk-SK" sz="1300" b="1" i="0" u="none" strike="noStrike" kern="0" cap="none" spc="0" normalizeH="0" baseline="0" dirty="0" smtClean="0">
                  <a:ln>
                    <a:noFill/>
                  </a:ln>
                  <a:solidFill>
                    <a:schemeClr val="bg1"/>
                  </a:solidFill>
                  <a:uLnTx/>
                  <a:uFillTx/>
                  <a:latin typeface="Calibri" panose="020F0502020204030204" pitchFamily="34" charset="0"/>
                </a:rPr>
                <a:t>55%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</p:txBody>
        </p:sp>
      </p:grpSp>
      <p:grpSp>
        <p:nvGrpSpPr>
          <p:cNvPr id="5" name="Skupina 4"/>
          <p:cNvGrpSpPr/>
          <p:nvPr/>
        </p:nvGrpSpPr>
        <p:grpSpPr>
          <a:xfrm>
            <a:off x="90544" y="1687769"/>
            <a:ext cx="1647676" cy="1093159"/>
            <a:chOff x="1114424" y="4365104"/>
            <a:chExt cx="1719964" cy="1008112"/>
          </a:xfrm>
        </p:grpSpPr>
        <p:sp>
          <p:nvSpPr>
            <p:cNvPr id="10" name="AutoShape 9"/>
            <p:cNvSpPr>
              <a:spLocks noChangeArrowheads="1"/>
            </p:cNvSpPr>
            <p:nvPr/>
          </p:nvSpPr>
          <p:spPr bwMode="auto">
            <a:xfrm rot="10800000">
              <a:off x="1114424" y="4365104"/>
              <a:ext cx="1719964" cy="1008112"/>
            </a:xfrm>
            <a:prstGeom prst="rightArrow">
              <a:avLst>
                <a:gd name="adj1" fmla="val 50000"/>
                <a:gd name="adj2" fmla="val 46144"/>
              </a:avLst>
            </a:prstGeom>
            <a:solidFill>
              <a:srgbClr val="006600"/>
            </a:solidFill>
            <a:ln w="9525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52400" h="50800" prst="softRound"/>
            </a:sp3d>
            <a:extLst/>
          </p:spPr>
          <p:txBody>
            <a:bodyPr wrap="square" anchor="ctr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sk-SK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" name="Rectangle 6"/>
            <p:cNvSpPr>
              <a:spLocks noChangeArrowheads="1"/>
            </p:cNvSpPr>
            <p:nvPr/>
          </p:nvSpPr>
          <p:spPr bwMode="auto">
            <a:xfrm>
              <a:off x="1531535" y="4670382"/>
              <a:ext cx="1034454" cy="454131"/>
            </a:xfrm>
            <a:prstGeom prst="rect">
              <a:avLst/>
            </a:prstGeom>
            <a:noFill/>
            <a:ln>
              <a:noFill/>
            </a:ln>
            <a:effectLst/>
            <a:extLst/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sk-SK" altLang="sk-SK" sz="1300" b="1" kern="0" dirty="0" smtClean="0">
                  <a:solidFill>
                    <a:schemeClr val="bg1"/>
                  </a:solidFill>
                  <a:latin typeface="Calibri" panose="020F0502020204030204" pitchFamily="34" charset="0"/>
                </a:rPr>
                <a:t>PRAVICOVÉ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sk-SK" altLang="sk-SK" sz="13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uLnTx/>
                  <a:uFillTx/>
                  <a:latin typeface="Calibri" panose="020F0502020204030204" pitchFamily="34" charset="0"/>
                </a:rPr>
                <a:t>11%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</p:txBody>
        </p:sp>
      </p:grpSp>
      <p:sp>
        <p:nvSpPr>
          <p:cNvPr id="12" name="Rectangle 3"/>
          <p:cNvSpPr>
            <a:spLocks noChangeArrowheads="1"/>
          </p:cNvSpPr>
          <p:nvPr/>
        </p:nvSpPr>
        <p:spPr bwMode="auto">
          <a:xfrm>
            <a:off x="1042367" y="260350"/>
            <a:ext cx="7058025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l-PL" altLang="sk-SK" sz="1800" b="1" dirty="0" smtClean="0">
                <a:solidFill>
                  <a:srgbClr val="5F5F5F"/>
                </a:solidFill>
              </a:rPr>
              <a:t>Zaradenie respondentov na základe postojov k dvojiciam výrokov – ekonomická orientácia II.</a:t>
            </a:r>
            <a:endParaRPr lang="pl-PL" altLang="sk-SK" sz="1800" b="1" dirty="0">
              <a:solidFill>
                <a:srgbClr val="5F5F5F"/>
              </a:solidFill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4D4D4D"/>
                </a:solidFill>
              </a:rPr>
              <a:t> </a:t>
            </a:r>
            <a:r>
              <a:rPr lang="en-GB" altLang="sk-SK" sz="1600" dirty="0">
                <a:solidFill>
                  <a:srgbClr val="5F5F5F"/>
                </a:solidFill>
              </a:rPr>
              <a:t>% </a:t>
            </a:r>
            <a:r>
              <a:rPr lang="sk-SK" altLang="sk-SK" sz="1600" dirty="0">
                <a:solidFill>
                  <a:srgbClr val="5F5F5F"/>
                </a:solidFill>
              </a:rPr>
              <a:t>všetkých respondentov; apríl 2018; báza: </a:t>
            </a:r>
            <a:r>
              <a:rPr lang="sk-SK" altLang="sk-SK" sz="1600" dirty="0" smtClean="0">
                <a:solidFill>
                  <a:srgbClr val="5F5F5F"/>
                </a:solidFill>
              </a:rPr>
              <a:t>1 046 </a:t>
            </a:r>
            <a:r>
              <a:rPr lang="sk-SK" altLang="sk-SK" sz="1600" dirty="0">
                <a:solidFill>
                  <a:srgbClr val="5F5F5F"/>
                </a:solidFill>
              </a:rPr>
              <a:t>respondentov</a:t>
            </a:r>
          </a:p>
        </p:txBody>
      </p:sp>
      <p:sp>
        <p:nvSpPr>
          <p:cNvPr id="3" name="Obdĺžnik 2"/>
          <p:cNvSpPr/>
          <p:nvPr/>
        </p:nvSpPr>
        <p:spPr bwMode="auto">
          <a:xfrm>
            <a:off x="1723376" y="5238910"/>
            <a:ext cx="1584176" cy="494346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85000"/>
                  <a:shade val="30000"/>
                  <a:satMod val="115000"/>
                </a:schemeClr>
              </a:gs>
              <a:gs pos="50000">
                <a:schemeClr val="accent3">
                  <a:lumMod val="85000"/>
                  <a:shade val="67500"/>
                  <a:satMod val="115000"/>
                </a:schemeClr>
              </a:gs>
              <a:gs pos="100000">
                <a:schemeClr val="accent3">
                  <a:lumMod val="8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r>
              <a:rPr kumimoji="0" lang="sk-SK" sz="13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ANI-ANI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r>
              <a:rPr lang="sk-SK" sz="1300" b="1" dirty="0" smtClean="0">
                <a:latin typeface="Calibri" panose="020F0502020204030204" pitchFamily="34" charset="0"/>
              </a:rPr>
              <a:t>34%</a:t>
            </a:r>
            <a:endParaRPr kumimoji="0" lang="sk-SK" sz="13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9796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4615530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0986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6268772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0987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40" name="Rectangle 3"/>
          <p:cNvSpPr>
            <a:spLocks noChangeArrowheads="1"/>
          </p:cNvSpPr>
          <p:nvPr/>
        </p:nvSpPr>
        <p:spPr bwMode="auto">
          <a:xfrm>
            <a:off x="539502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sz="1600" b="1" dirty="0">
                <a:solidFill>
                  <a:srgbClr val="4D4D4D"/>
                </a:solidFill>
              </a:rPr>
              <a:t>Zaradenie respondentov na základe postojov k dvojiciam výrokov – </a:t>
            </a:r>
            <a:r>
              <a:rPr lang="sk-SK" altLang="sk-SK" sz="1600" b="1" dirty="0" smtClean="0">
                <a:solidFill>
                  <a:srgbClr val="4D4D4D"/>
                </a:solidFill>
              </a:rPr>
              <a:t>ekonomická orientácia II.</a:t>
            </a:r>
            <a:endParaRPr lang="sk-SK" altLang="sk-SK" sz="1600" b="1" dirty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600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sz="1600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3289547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128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29724279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2012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9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0358882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2013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0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1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graphicFrame>
        <p:nvGraphicFramePr>
          <p:cNvPr id="52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33" name="Rectangle 3"/>
          <p:cNvSpPr>
            <a:spLocks noChangeArrowheads="1"/>
          </p:cNvSpPr>
          <p:nvPr/>
        </p:nvSpPr>
        <p:spPr bwMode="auto">
          <a:xfrm>
            <a:off x="467494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sz="1600" b="1" dirty="0">
                <a:solidFill>
                  <a:srgbClr val="4D4D4D"/>
                </a:solidFill>
              </a:rPr>
              <a:t>Zaradenie respondentov na základe postojov k dvojiciam výrokov – </a:t>
            </a:r>
            <a:r>
              <a:rPr lang="sk-SK" altLang="sk-SK" sz="1600" b="1" dirty="0" smtClean="0">
                <a:solidFill>
                  <a:srgbClr val="4D4D4D"/>
                </a:solidFill>
              </a:rPr>
              <a:t>ekonomická orientácia II.</a:t>
            </a:r>
            <a:endParaRPr lang="sk-SK" altLang="sk-SK" sz="1600" b="1" dirty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600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sz="1600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</p:spTree>
    <p:extLst>
      <p:ext uri="{BB962C8B-B14F-4D97-AF65-F5344CB8AC3E}">
        <p14:creationId xmlns:p14="http://schemas.microsoft.com/office/powerpoint/2010/main" val="2615050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129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268760"/>
            <a:ext cx="8064896" cy="5350302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r>
              <a:rPr lang="sk-SK" sz="1300" b="1" kern="0" dirty="0" smtClean="0"/>
              <a:t>Jednoznačne najvyššiu mieru podpory má výrok „</a:t>
            </a:r>
            <a:r>
              <a:rPr lang="sk-SK" sz="1300" dirty="0"/>
              <a:t>Štát by mal čo najviac chrániť zamestnancov a ich práva voči </a:t>
            </a:r>
            <a:r>
              <a:rPr lang="sk-SK" sz="1300" dirty="0" smtClean="0"/>
              <a:t>zamestnávateľom</a:t>
            </a:r>
            <a:r>
              <a:rPr lang="sk-SK" sz="1300" b="1" kern="0" dirty="0" smtClean="0"/>
              <a:t>“. S týmto výrokom súhlasia tri štvrtina opýtaných </a:t>
            </a:r>
            <a:r>
              <a:rPr lang="sk-SK" sz="1300" kern="0" dirty="0" smtClean="0"/>
              <a:t>(76%). Naopak, s </a:t>
            </a:r>
            <a:r>
              <a:rPr lang="sk-SK" sz="1300" kern="0" dirty="0"/>
              <a:t>jeho protipólom „Zamestnávatelia by mali mať čo najvoľnejšie ruky pri rozhodovaní o podmienkach práce a pri odmeňovaní </a:t>
            </a:r>
            <a:r>
              <a:rPr lang="sk-SK" sz="1300" kern="0" dirty="0" smtClean="0"/>
              <a:t>zamestnancov“, vyjadrilo súhlas „len“ 12% opýtaných. </a:t>
            </a:r>
          </a:p>
          <a:p>
            <a:pPr algn="just"/>
            <a:r>
              <a:rPr lang="sk-SK" sz="1300" b="1" kern="0" dirty="0" smtClean="0"/>
              <a:t>Druhým </a:t>
            </a:r>
            <a:r>
              <a:rPr lang="sk-SK" sz="1300" b="1" kern="0" dirty="0"/>
              <a:t>najsilnejšie podporovaným tvrdením je „Štát by mal zabezpečiť, aby mal každý prácu a slušnú životnú </a:t>
            </a:r>
            <a:r>
              <a:rPr lang="sk-SK" sz="1300" b="1" kern="0" dirty="0" smtClean="0"/>
              <a:t>úroveň“</a:t>
            </a:r>
            <a:r>
              <a:rPr lang="sk-SK" sz="1300" kern="0" dirty="0" smtClean="0"/>
              <a:t>. S týmto názorom súhlasia dve tretiny opýtaných (68</a:t>
            </a:r>
            <a:r>
              <a:rPr lang="sk-SK" sz="1300" kern="0" dirty="0"/>
              <a:t>%). Naopak, s jeho protipólom „O svoju prácu a životnú úroveň by sa mal postarať predovšetkým každý </a:t>
            </a:r>
            <a:r>
              <a:rPr lang="sk-SK" sz="1300" kern="0" dirty="0" smtClean="0"/>
              <a:t>sám“, </a:t>
            </a:r>
            <a:r>
              <a:rPr lang="sk-SK" sz="1300" kern="0" dirty="0"/>
              <a:t>vyjadrilo súhlas „len“ </a:t>
            </a:r>
            <a:r>
              <a:rPr lang="sk-SK" sz="1300" kern="0" dirty="0" smtClean="0"/>
              <a:t>16% </a:t>
            </a:r>
            <a:r>
              <a:rPr lang="sk-SK" sz="1300" kern="0" dirty="0"/>
              <a:t>opýtaných. </a:t>
            </a:r>
            <a:endParaRPr lang="sk-SK" sz="1300" kern="0" dirty="0" smtClean="0"/>
          </a:p>
          <a:p>
            <a:pPr algn="just"/>
            <a:r>
              <a:rPr lang="sk-SK" sz="1300" b="1" kern="0" dirty="0" smtClean="0"/>
              <a:t>Ešte v prípade štyroch výrokov nachádzame podporu približne polovice opýtaných</a:t>
            </a:r>
            <a:r>
              <a:rPr lang="sk-SK" sz="1300" kern="0" dirty="0" smtClean="0"/>
              <a:t>. Tri z nich pritom možno označiť za ľavicové a jeden pravicový. Ide o vyjadrenia: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sz="1300" kern="0" dirty="0" smtClean="0"/>
              <a:t>„V </a:t>
            </a:r>
            <a:r>
              <a:rPr lang="sk-SK" sz="1300" kern="0" dirty="0"/>
              <a:t>hospodárstve sú viaceré oblasti, ktoré by nemali patriť do súkromných rúk a mal by ich vlastniť a spravovať </a:t>
            </a:r>
            <a:r>
              <a:rPr lang="sk-SK" sz="1300" kern="0" dirty="0" smtClean="0"/>
              <a:t>štát“, s ktorým súhlasí 57% opýtaných. Naopak, s </a:t>
            </a:r>
            <a:r>
              <a:rPr lang="sk-SK" sz="1300" kern="0" dirty="0"/>
              <a:t>jeho protipólom </a:t>
            </a:r>
            <a:r>
              <a:rPr lang="sk-SK" sz="1300" kern="0" dirty="0" smtClean="0"/>
              <a:t>„Štát </a:t>
            </a:r>
            <a:r>
              <a:rPr lang="sk-SK" sz="1300" kern="0" dirty="0"/>
              <a:t>by nemal vôbec podnikať a vlastniť podniky a hospodárske </a:t>
            </a:r>
            <a:r>
              <a:rPr lang="sk-SK" sz="1300" kern="0" dirty="0" smtClean="0"/>
              <a:t>subjekty“ sympatizuje približná pätina opýtaných (22%).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sz="1300" kern="0" dirty="0" smtClean="0"/>
              <a:t>„Je </a:t>
            </a:r>
            <a:r>
              <a:rPr lang="sk-SK" sz="1300" kern="0" dirty="0"/>
              <a:t>spravodlivé, ak štát prerozdeľuje prostriedky bohatších ľudí v prospech chudobnejších, pretože tým znižuje sociálnu nerovnosť v </a:t>
            </a:r>
            <a:r>
              <a:rPr lang="sk-SK" sz="1300" kern="0" dirty="0" smtClean="0"/>
              <a:t>spoločnosti“ – s týmto vyjadrením súhlasí 55% respondentov. Naopak, s jeho protipólom „Je </a:t>
            </a:r>
            <a:r>
              <a:rPr lang="sk-SK" sz="1300" kern="0" dirty="0"/>
              <a:t>nesprávne, ak štát zaťažuje nadpriemerne zarábajúcich a majetnejších ľudí príliš vysokými daňami a odvodmi, pretože tým obmedzuje iniciatívu ľudí a hospodársky </a:t>
            </a:r>
            <a:r>
              <a:rPr lang="sk-SK" sz="1300" kern="0" dirty="0" smtClean="0"/>
              <a:t>rast“ sympatizuje štvrtina opýtaných (22).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sz="1300" kern="0" dirty="0" smtClean="0"/>
              <a:t>„Existuje </a:t>
            </a:r>
            <a:r>
              <a:rPr lang="sk-SK" sz="1300" kern="0" dirty="0"/>
              <a:t>mnoho oblastí, kde sú potrebné zásahy štátu do </a:t>
            </a:r>
            <a:r>
              <a:rPr lang="sk-SK" sz="1300" kern="0" dirty="0" smtClean="0"/>
              <a:t>ekonomiky“ - s týmto vyjadrením súhlasí polovica opýtaných (51%). Naopak, s jeho protipólom „Čím </a:t>
            </a:r>
            <a:r>
              <a:rPr lang="sk-SK" sz="1300" kern="0" dirty="0"/>
              <a:t>menej zásahov štátu do ekonomiky, tým </a:t>
            </a:r>
            <a:r>
              <a:rPr lang="sk-SK" sz="1300" kern="0" dirty="0" smtClean="0"/>
              <a:t>lepšie“ súhlasí štvrtina respondentov (25%).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sz="1300" kern="0" dirty="0" smtClean="0"/>
              <a:t>„Súkromné </a:t>
            </a:r>
            <a:r>
              <a:rPr lang="sk-SK" sz="1300" kern="0" dirty="0"/>
              <a:t>vlastníctvo je nedotknuteľné, zásahy doňho sú možné iba vo výnimočných </a:t>
            </a:r>
            <a:r>
              <a:rPr lang="sk-SK" sz="1300" kern="0" dirty="0" smtClean="0"/>
              <a:t>prípadoch“ – s vyjadrením súhlasí približne polovica opýtaných (46%). Naopak, s jeho protipólom „Vo </a:t>
            </a:r>
            <a:r>
              <a:rPr lang="sk-SK" sz="1300" kern="0" dirty="0"/>
              <a:t>verejnom záujme možno súkromné vlastníctvo obmedziť, verejný záujem musí mať prednosť pred </a:t>
            </a:r>
            <a:r>
              <a:rPr lang="sk-SK" sz="1300" kern="0" dirty="0" smtClean="0"/>
              <a:t>súkromným“ súhlasí viac ako štvrtina opýtaných (27%).</a:t>
            </a:r>
          </a:p>
          <a:p>
            <a:pPr algn="just"/>
            <a:r>
              <a:rPr lang="sk-SK" sz="1300" kern="0" dirty="0" smtClean="0"/>
              <a:t>V prípade poslednej testovanej dvojice výrokov sú respondenti nerozhodní. S vyjadrením „</a:t>
            </a:r>
            <a:r>
              <a:rPr lang="sk-SK" sz="1300" dirty="0" smtClean="0">
                <a:ea typeface="Times New Roman" panose="02020603050405020304" pitchFamily="18" charset="0"/>
                <a:cs typeface="Tahoma" panose="020B0604030504040204" pitchFamily="34" charset="0"/>
              </a:rPr>
              <a:t>Ak </a:t>
            </a:r>
            <a:r>
              <a:rPr lang="sk-SK" sz="1300" dirty="0">
                <a:ea typeface="Times New Roman" panose="02020603050405020304" pitchFamily="18" charset="0"/>
                <a:cs typeface="Tahoma" panose="020B0604030504040204" pitchFamily="34" charset="0"/>
              </a:rPr>
              <a:t>štát svoje výdavky používa a investuje rozumne, prispieva tým k hospodárskemu rastu, preto by sa štátne výdavky nemali za každú cenu </a:t>
            </a:r>
            <a:r>
              <a:rPr lang="sk-SK" sz="1300" dirty="0" smtClean="0">
                <a:ea typeface="Times New Roman" panose="02020603050405020304" pitchFamily="18" charset="0"/>
                <a:cs typeface="Tahoma" panose="020B0604030504040204" pitchFamily="34" charset="0"/>
              </a:rPr>
              <a:t>obmedzovať“ súhlasí 39% opýtaných. S jeho protipólom „Výdavky </a:t>
            </a:r>
            <a:r>
              <a:rPr lang="sk-SK" sz="1300" dirty="0">
                <a:ea typeface="Times New Roman" panose="02020603050405020304" pitchFamily="18" charset="0"/>
                <a:cs typeface="Tahoma" panose="020B0604030504040204" pitchFamily="34" charset="0"/>
              </a:rPr>
              <a:t>štátu by mali byť čo najnižšie, štát by mal ponechať čo najviac peňazí ľuďom a firmám, ktoré s nimi dokážu naložiť </a:t>
            </a:r>
            <a:r>
              <a:rPr lang="sk-SK" sz="1300" dirty="0" smtClean="0">
                <a:ea typeface="Times New Roman" panose="02020603050405020304" pitchFamily="18" charset="0"/>
                <a:cs typeface="Tahoma" panose="020B0604030504040204" pitchFamily="34" charset="0"/>
              </a:rPr>
              <a:t>lepšie“ však súhlasí rovnaký podiel opýtaných - 38%.</a:t>
            </a:r>
            <a:endParaRPr lang="sk-SK" sz="1300" kern="0" dirty="0" smtClean="0"/>
          </a:p>
          <a:p>
            <a:pPr algn="just"/>
            <a:endParaRPr lang="sk-SK" sz="1300" kern="0" dirty="0"/>
          </a:p>
          <a:p>
            <a:pPr algn="just"/>
            <a:endParaRPr lang="sk-SK" sz="1300" kern="0" dirty="0"/>
          </a:p>
          <a:p>
            <a:endParaRPr lang="sk-SK" altLang="ko-KR" sz="13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3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3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300" kern="0" dirty="0" smtClean="0"/>
          </a:p>
          <a:p>
            <a:pPr algn="just">
              <a:buFont typeface="Wingdings" panose="05000000000000000000" pitchFamily="2" charset="2"/>
              <a:buNone/>
            </a:pPr>
            <a:endParaRPr lang="sk-SK" altLang="sk-SK" sz="1300" kern="0" dirty="0" smtClean="0">
              <a:solidFill>
                <a:srgbClr val="FF3300"/>
              </a:solidFill>
            </a:endParaRP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Zaradenie na základe výrokov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1585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6" name="Objekt 55"/>
          <p:cNvGraphicFramePr>
            <a:graphicFrameLocks/>
          </p:cNvGraphicFramePr>
          <p:nvPr>
            <p:extLst/>
          </p:nvPr>
        </p:nvGraphicFramePr>
        <p:xfrm>
          <a:off x="7499237" y="104154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6150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99237" y="104154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823716" y="104130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6151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3716" y="104130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13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Spontánne asociácie so socializmom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084461" y="985838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6152" name="Chart" r:id="rId7" imgW="3848206" imgH="7338168" progId="MSGraph.Chart.8">
                  <p:embed followColorScheme="full"/>
                </p:oleObj>
              </mc:Choice>
              <mc:Fallback>
                <p:oleObj name="Chart" r:id="rId7" imgW="3848206" imgH="733816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4461" y="985838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482864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Rovná spojnica 27"/>
          <p:cNvCxnSpPr/>
          <p:nvPr/>
        </p:nvCxnSpPr>
        <p:spPr bwMode="auto">
          <a:xfrm>
            <a:off x="179512" y="208247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37398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115462" y="1041304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totalita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794566" y="1013958"/>
            <a:ext cx="68130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práca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7600639" y="1035133"/>
            <a:ext cx="85979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dobré časy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393981" y="1011791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komunisti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315872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6427776" y="1018693"/>
            <a:ext cx="880528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menej stresu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273590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180467" y="1033079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soc. istoty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Rectangle 29"/>
          <p:cNvSpPr>
            <a:spLocks noChangeArrowheads="1"/>
          </p:cNvSpPr>
          <p:nvPr/>
        </p:nvSpPr>
        <p:spPr bwMode="auto">
          <a:xfrm>
            <a:off x="210840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0" name="Rectangle 6"/>
          <p:cNvSpPr>
            <a:spLocks noChangeArrowheads="1"/>
          </p:cNvSpPr>
          <p:nvPr/>
        </p:nvSpPr>
        <p:spPr bwMode="auto">
          <a:xfrm>
            <a:off x="183853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3" name="Rectangle 6"/>
          <p:cNvSpPr>
            <a:spLocks noChangeArrowheads="1"/>
          </p:cNvSpPr>
          <p:nvPr/>
        </p:nvSpPr>
        <p:spPr bwMode="auto">
          <a:xfrm>
            <a:off x="183853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4" name="Rectangle 6"/>
          <p:cNvSpPr>
            <a:spLocks noChangeArrowheads="1"/>
          </p:cNvSpPr>
          <p:nvPr/>
        </p:nvSpPr>
        <p:spPr bwMode="auto">
          <a:xfrm>
            <a:off x="179512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6" name="Rectangle 19"/>
          <p:cNvSpPr>
            <a:spLocks noChangeArrowheads="1"/>
          </p:cNvSpPr>
          <p:nvPr/>
        </p:nvSpPr>
        <p:spPr bwMode="auto">
          <a:xfrm>
            <a:off x="179512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47" name="Group 277"/>
          <p:cNvGraphicFramePr>
            <a:graphicFrameLocks noGrp="1"/>
          </p:cNvGraphicFramePr>
          <p:nvPr>
            <p:extLst/>
          </p:nvPr>
        </p:nvGraphicFramePr>
        <p:xfrm>
          <a:off x="8433691" y="1349858"/>
          <a:ext cx="393700" cy="5171196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48" name="Objekt 47"/>
          <p:cNvGraphicFramePr>
            <a:graphicFrameLocks/>
          </p:cNvGraphicFramePr>
          <p:nvPr>
            <p:extLst/>
          </p:nvPr>
        </p:nvGraphicFramePr>
        <p:xfrm>
          <a:off x="3969839" y="104952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6153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69839" y="104952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4" name="Objekt 53"/>
          <p:cNvGraphicFramePr>
            <a:graphicFrameLocks/>
          </p:cNvGraphicFramePr>
          <p:nvPr>
            <p:extLst/>
          </p:nvPr>
        </p:nvGraphicFramePr>
        <p:xfrm>
          <a:off x="5211225" y="1050835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6154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1225" y="1050835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5" name="Objekt 54"/>
          <p:cNvGraphicFramePr>
            <a:graphicFrameLocks/>
          </p:cNvGraphicFramePr>
          <p:nvPr>
            <p:extLst/>
          </p:nvPr>
        </p:nvGraphicFramePr>
        <p:xfrm>
          <a:off x="6314034" y="1030843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6155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14034" y="1030843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7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852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9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/>
          <a:p>
            <a:fld id="{3BCD143E-E43F-4C7F-9CA5-EFF4346EA877}" type="slidenum">
              <a:rPr lang="cs-CZ" altLang="sk-SK"/>
              <a:pPr/>
              <a:t>130</a:t>
            </a:fld>
            <a:endParaRPr lang="cs-CZ" altLang="sk-SK" dirty="0"/>
          </a:p>
        </p:txBody>
      </p:sp>
      <p:sp>
        <p:nvSpPr>
          <p:cNvPr id="12" name="Rectangle 12"/>
          <p:cNvSpPr>
            <a:spLocks noChangeArrowheads="1"/>
          </p:cNvSpPr>
          <p:nvPr/>
        </p:nvSpPr>
        <p:spPr bwMode="auto">
          <a:xfrm>
            <a:off x="1403648" y="6423139"/>
            <a:ext cx="6696744" cy="246221"/>
          </a:xfrm>
          <a:prstGeom prst="rect">
            <a:avLst/>
          </a:prstGeom>
          <a:noFill/>
          <a:ln w="3175" cap="rnd" algn="ctr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Wingdings 2" panose="05020102010507070707" pitchFamily="18" charset="2"/>
              <a:defRPr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/>
            <a:r>
              <a:rPr lang="sk-SK" altLang="sk-SK" sz="1000" i="1" dirty="0">
                <a:solidFill>
                  <a:srgbClr val="5F5F5F"/>
                </a:solidFill>
              </a:rPr>
              <a:t>Otázka: </a:t>
            </a:r>
            <a:r>
              <a:rPr lang="sk-SK" altLang="sk-SK" sz="1000" i="1" dirty="0" smtClean="0">
                <a:solidFill>
                  <a:srgbClr val="5F5F5F"/>
                </a:solidFill>
              </a:rPr>
              <a:t>„</a:t>
            </a:r>
            <a:r>
              <a:rPr lang="pl-PL" sz="1000" i="1" dirty="0">
                <a:solidFill>
                  <a:srgbClr val="5F5F5F"/>
                </a:solidFill>
              </a:rPr>
              <a:t>Prečítam Vám postupne vždy dvojicu výrokov. Pri každej dvojici mi, prosím, povedzte, s ktorým z výrokov súhlasíte</a:t>
            </a:r>
            <a:r>
              <a:rPr lang="pl-PL" sz="1000" i="1" dirty="0" smtClean="0">
                <a:solidFill>
                  <a:srgbClr val="5F5F5F"/>
                </a:solidFill>
              </a:rPr>
              <a:t>?” </a:t>
            </a:r>
            <a:endParaRPr lang="sk-SK" altLang="sk-SK" sz="1000" i="1" dirty="0">
              <a:solidFill>
                <a:srgbClr val="5F5F5F"/>
              </a:solidFill>
            </a:endParaRPr>
          </a:p>
        </p:txBody>
      </p:sp>
      <p:graphicFrame>
        <p:nvGraphicFramePr>
          <p:cNvPr id="2" name="Objekt 1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1555172703"/>
              </p:ext>
            </p:extLst>
          </p:nvPr>
        </p:nvGraphicFramePr>
        <p:xfrm>
          <a:off x="38100" y="1576982"/>
          <a:ext cx="5973763" cy="4732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0951" name="Chart" r:id="rId4" imgW="6218028" imgH="4922424" progId="MSGraph.Chart.8">
                  <p:embed followColorScheme="full"/>
                </p:oleObj>
              </mc:Choice>
              <mc:Fallback>
                <p:oleObj name="Chart" r:id="rId4" imgW="6218028" imgH="4922424" progId="MSGraph.Chart.8">
                  <p:embed followColorScheme="full"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" y="1576982"/>
                        <a:ext cx="5973763" cy="47323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Rectangle 3"/>
          <p:cNvSpPr>
            <a:spLocks noChangeArrowheads="1"/>
          </p:cNvSpPr>
          <p:nvPr/>
        </p:nvSpPr>
        <p:spPr bwMode="auto">
          <a:xfrm>
            <a:off x="1114425" y="260351"/>
            <a:ext cx="7058025" cy="795834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5F5F5F"/>
                </a:solidFill>
              </a:rPr>
              <a:t>Postoje k miere intervencie štátu v rôznych </a:t>
            </a:r>
            <a:r>
              <a:rPr lang="sk-SK" altLang="sk-SK" sz="1800" b="1" dirty="0" smtClean="0">
                <a:solidFill>
                  <a:srgbClr val="5F5F5F"/>
                </a:solidFill>
              </a:rPr>
              <a:t>ekonomických otázkach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600" b="1" dirty="0" smtClean="0">
                <a:solidFill>
                  <a:srgbClr val="4D4D4D"/>
                </a:solidFill>
              </a:rPr>
              <a:t> </a:t>
            </a:r>
            <a:r>
              <a:rPr lang="en-GB" altLang="sk-SK" sz="1600" dirty="0" smtClean="0">
                <a:solidFill>
                  <a:srgbClr val="4D4D4D"/>
                </a:solidFill>
              </a:rPr>
              <a:t>%</a:t>
            </a:r>
            <a:r>
              <a:rPr lang="sk-SK" altLang="sk-SK" sz="1600" dirty="0" smtClean="0">
                <a:solidFill>
                  <a:srgbClr val="4D4D4D"/>
                </a:solidFill>
              </a:rPr>
              <a:t> všetkých </a:t>
            </a:r>
            <a:r>
              <a:rPr lang="sk-SK" altLang="sk-SK" sz="1600" dirty="0">
                <a:solidFill>
                  <a:srgbClr val="4D4D4D"/>
                </a:solidFill>
              </a:rPr>
              <a:t>respondentov; </a:t>
            </a:r>
            <a:r>
              <a:rPr lang="sk-SK" altLang="sk-SK" sz="1600" dirty="0" smtClean="0">
                <a:solidFill>
                  <a:srgbClr val="4D4D4D"/>
                </a:solidFill>
              </a:rPr>
              <a:t>apríl 2018; </a:t>
            </a:r>
            <a:r>
              <a:rPr lang="sk-SK" altLang="sk-SK" sz="1600" dirty="0">
                <a:solidFill>
                  <a:srgbClr val="4D4D4D"/>
                </a:solidFill>
              </a:rPr>
              <a:t>báza: </a:t>
            </a:r>
            <a:r>
              <a:rPr lang="sk-SK" altLang="sk-SK" sz="1600" dirty="0" smtClean="0">
                <a:solidFill>
                  <a:srgbClr val="4D4D4D"/>
                </a:solidFill>
              </a:rPr>
              <a:t>1 046 respondentov</a:t>
            </a:r>
            <a:endParaRPr lang="sk-SK" altLang="sk-SK" sz="1600" dirty="0">
              <a:solidFill>
                <a:srgbClr val="4D4D4D"/>
              </a:solidFill>
            </a:endParaRPr>
          </a:p>
        </p:txBody>
      </p:sp>
      <p:graphicFrame>
        <p:nvGraphicFramePr>
          <p:cNvPr id="4" name="Tabuľk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9442895"/>
              </p:ext>
            </p:extLst>
          </p:nvPr>
        </p:nvGraphicFramePr>
        <p:xfrm>
          <a:off x="6011863" y="1786397"/>
          <a:ext cx="2972652" cy="4387166"/>
        </p:xfrm>
        <a:graphic>
          <a:graphicData uri="http://schemas.openxmlformats.org/drawingml/2006/table">
            <a:tbl>
              <a:tblPr firstRow="1" firstCol="1" bandRow="1"/>
              <a:tblGrid>
                <a:gridCol w="29726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2280"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Zamestnávatelia </a:t>
                      </a:r>
                      <a:r>
                        <a:rPr lang="sk-SK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by mali mať čo najvoľnejšie ruky pri rozhodovaní o podmienkach práce a pri odmeňovaní zamestnancov.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70310"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O </a:t>
                      </a:r>
                      <a:r>
                        <a:rPr lang="sk-SK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svoju prácu a životnú úroveň by sa mal postarať predovšetkým každý sám.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9650"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Štát </a:t>
                      </a:r>
                      <a:r>
                        <a:rPr lang="sk-SK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by nemal vôbec podnikať a vlastniť podniky a hospodárske subjekty. 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4474"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Je </a:t>
                      </a:r>
                      <a:r>
                        <a:rPr lang="sk-SK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nesprávne, ak štát zaťažuje nadpriemerne zarábajúcich a majetnejších ľudí príliš vysokými daňami </a:t>
                      </a:r>
                      <a:endParaRPr lang="sk-SK" sz="1100" b="0" i="0" u="none" strike="noStrike" dirty="0" smtClean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  <a:p>
                      <a:pPr algn="ctr" fontAlgn="b"/>
                      <a:r>
                        <a:rPr lang="sk-SK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a </a:t>
                      </a:r>
                      <a:r>
                        <a:rPr lang="sk-SK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odvodmi, pretože tým obmedzuje iniciatívu ľudí </a:t>
                      </a:r>
                      <a:endParaRPr lang="sk-SK" sz="1100" b="0" i="0" u="none" strike="noStrike" dirty="0" smtClean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  <a:p>
                      <a:pPr algn="ctr" fontAlgn="b"/>
                      <a:r>
                        <a:rPr lang="sk-SK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a </a:t>
                      </a:r>
                      <a:r>
                        <a:rPr lang="sk-SK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hospodársky rast.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3859"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Čím </a:t>
                      </a:r>
                      <a:r>
                        <a:rPr lang="sk-SK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menej zásahov štátu do ekonomiky, tým lepšie. 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4474"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Výdavky </a:t>
                      </a:r>
                      <a:r>
                        <a:rPr lang="sk-SK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štátu by mali byť čo najnižšie, štát by mal ponechať čo najviac peňazí ľuďom a firmám, ktoré s nimi dokážu naložiť lepšie.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3859"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Súkromné </a:t>
                      </a:r>
                      <a:r>
                        <a:rPr lang="sk-SK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vlastníctvo je nedotknuteľné, zásahy doňho sú možné iba vo výnimočných prípadoch. 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cxnSp>
        <p:nvCxnSpPr>
          <p:cNvPr id="11" name="Rovná spojnica 10"/>
          <p:cNvCxnSpPr/>
          <p:nvPr/>
        </p:nvCxnSpPr>
        <p:spPr bwMode="auto">
          <a:xfrm>
            <a:off x="179512" y="2269900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Rovná spojnica 12"/>
          <p:cNvCxnSpPr/>
          <p:nvPr/>
        </p:nvCxnSpPr>
        <p:spPr bwMode="auto">
          <a:xfrm>
            <a:off x="179512" y="2934750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4" name="Rovná spojnica 13"/>
          <p:cNvCxnSpPr/>
          <p:nvPr/>
        </p:nvCxnSpPr>
        <p:spPr bwMode="auto">
          <a:xfrm>
            <a:off x="179512" y="3604496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Rovná spojnica 14"/>
          <p:cNvCxnSpPr/>
          <p:nvPr/>
        </p:nvCxnSpPr>
        <p:spPr bwMode="auto">
          <a:xfrm>
            <a:off x="179512" y="425256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79512" y="491741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8" name="Rovná spojnica 17"/>
          <p:cNvCxnSpPr/>
          <p:nvPr/>
        </p:nvCxnSpPr>
        <p:spPr bwMode="auto">
          <a:xfrm>
            <a:off x="179512" y="5590657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BlokTextu 18"/>
          <p:cNvSpPr txBox="1"/>
          <p:nvPr/>
        </p:nvSpPr>
        <p:spPr>
          <a:xfrm>
            <a:off x="1114425" y="1279793"/>
            <a:ext cx="7562031" cy="276999"/>
          </a:xfrm>
          <a:prstGeom prst="rect">
            <a:avLst/>
          </a:prstGeom>
          <a:noFill/>
          <a:ln w="3175">
            <a:solidFill>
              <a:srgbClr val="3366FF"/>
            </a:solidFill>
            <a:prstDash val="sysDot"/>
          </a:ln>
        </p:spPr>
        <p:txBody>
          <a:bodyPr wrap="square" rtlCol="0">
            <a:spAutoFit/>
          </a:bodyPr>
          <a:lstStyle/>
          <a:p>
            <a:r>
              <a:rPr lang="sk-SK" sz="1200" dirty="0" smtClean="0">
                <a:latin typeface="+mn-lt"/>
              </a:rPr>
              <a:t>        </a:t>
            </a:r>
            <a:r>
              <a:rPr lang="sk-SK" sz="1200" dirty="0">
                <a:latin typeface="+mn-lt"/>
              </a:rPr>
              <a:t>jednoznačne s výrokom A  </a:t>
            </a:r>
            <a:r>
              <a:rPr lang="sk-SK" sz="1200" dirty="0" smtClean="0">
                <a:latin typeface="+mn-lt"/>
              </a:rPr>
              <a:t>         </a:t>
            </a:r>
            <a:r>
              <a:rPr lang="sk-SK" sz="1200" dirty="0">
                <a:latin typeface="+mn-lt"/>
              </a:rPr>
              <a:t>skôr s výrokom A  </a:t>
            </a:r>
            <a:r>
              <a:rPr lang="sk-SK" sz="1200" dirty="0" smtClean="0">
                <a:latin typeface="+mn-lt"/>
              </a:rPr>
              <a:t>             ani</a:t>
            </a:r>
            <a:r>
              <a:rPr lang="sk-SK" sz="1200" dirty="0">
                <a:latin typeface="+mn-lt"/>
              </a:rPr>
              <a:t>, ani </a:t>
            </a:r>
            <a:r>
              <a:rPr lang="sk-SK" sz="1200" dirty="0" smtClean="0">
                <a:latin typeface="+mn-lt"/>
              </a:rPr>
              <a:t>               skôr </a:t>
            </a:r>
            <a:r>
              <a:rPr lang="sk-SK" sz="1200" dirty="0">
                <a:latin typeface="+mn-lt"/>
              </a:rPr>
              <a:t>s výrokom </a:t>
            </a:r>
            <a:r>
              <a:rPr lang="sk-SK" sz="1200" dirty="0" smtClean="0">
                <a:latin typeface="+mn-lt"/>
              </a:rPr>
              <a:t>B             jednoznačne </a:t>
            </a:r>
            <a:r>
              <a:rPr lang="sk-SK" sz="1200" dirty="0">
                <a:latin typeface="+mn-lt"/>
              </a:rPr>
              <a:t>s výrokom </a:t>
            </a:r>
            <a:r>
              <a:rPr lang="sk-SK" sz="1200" dirty="0" smtClean="0">
                <a:latin typeface="+mn-lt"/>
              </a:rPr>
              <a:t>B</a:t>
            </a:r>
            <a:endParaRPr lang="sk-SK" sz="1200" dirty="0">
              <a:latin typeface="+mn-lt"/>
            </a:endParaRPr>
          </a:p>
        </p:txBody>
      </p:sp>
      <p:sp>
        <p:nvSpPr>
          <p:cNvPr id="9" name="Zaoblený obdĺžnik 8"/>
          <p:cNvSpPr/>
          <p:nvPr/>
        </p:nvSpPr>
        <p:spPr bwMode="auto">
          <a:xfrm>
            <a:off x="1170846" y="1354053"/>
            <a:ext cx="288032" cy="144016"/>
          </a:xfrm>
          <a:prstGeom prst="roundRect">
            <a:avLst/>
          </a:prstGeom>
          <a:solidFill>
            <a:srgbClr val="00206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20" name="Zaoblený obdĺžnik 19"/>
          <p:cNvSpPr/>
          <p:nvPr/>
        </p:nvSpPr>
        <p:spPr bwMode="auto">
          <a:xfrm>
            <a:off x="2987824" y="1357546"/>
            <a:ext cx="288032" cy="144016"/>
          </a:xfrm>
          <a:prstGeom prst="roundRect">
            <a:avLst/>
          </a:prstGeom>
          <a:solidFill>
            <a:srgbClr val="00B0F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21" name="Zaoblený obdĺžnik 20"/>
          <p:cNvSpPr/>
          <p:nvPr/>
        </p:nvSpPr>
        <p:spPr bwMode="auto">
          <a:xfrm>
            <a:off x="4427984" y="1349157"/>
            <a:ext cx="288032" cy="144016"/>
          </a:xfrm>
          <a:prstGeom prst="roundRect">
            <a:avLst/>
          </a:prstGeom>
          <a:solidFill>
            <a:schemeClr val="accent3">
              <a:lumMod val="7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22" name="Zaoblený obdĺžnik 21"/>
          <p:cNvSpPr/>
          <p:nvPr/>
        </p:nvSpPr>
        <p:spPr bwMode="auto">
          <a:xfrm>
            <a:off x="5406033" y="1357546"/>
            <a:ext cx="288032" cy="144016"/>
          </a:xfrm>
          <a:prstGeom prst="roundRect">
            <a:avLst/>
          </a:prstGeom>
          <a:solidFill>
            <a:srgbClr val="00604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23" name="Zaoblený obdĺžnik 22"/>
          <p:cNvSpPr/>
          <p:nvPr/>
        </p:nvSpPr>
        <p:spPr bwMode="auto">
          <a:xfrm>
            <a:off x="6804248" y="1340768"/>
            <a:ext cx="288032" cy="144016"/>
          </a:xfrm>
          <a:prstGeom prst="roundRect">
            <a:avLst/>
          </a:prstGeom>
          <a:solidFill>
            <a:srgbClr val="00330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24" name="Obdĺžnik 23"/>
          <p:cNvSpPr/>
          <p:nvPr/>
        </p:nvSpPr>
        <p:spPr bwMode="auto">
          <a:xfrm>
            <a:off x="27705" y="6190471"/>
            <a:ext cx="1663976" cy="232668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85000"/>
                  <a:shade val="30000"/>
                  <a:satMod val="115000"/>
                </a:schemeClr>
              </a:gs>
              <a:gs pos="50000">
                <a:schemeClr val="accent3">
                  <a:lumMod val="85000"/>
                  <a:shade val="67500"/>
                  <a:satMod val="115000"/>
                </a:schemeClr>
              </a:gs>
              <a:gs pos="100000">
                <a:schemeClr val="accent3">
                  <a:lumMod val="8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r>
              <a:rPr kumimoji="0" lang="sk-SK" sz="1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výroky ľavicovej</a:t>
            </a:r>
            <a:r>
              <a:rPr kumimoji="0" lang="sk-SK" sz="10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 orientácie</a:t>
            </a:r>
            <a:endParaRPr kumimoji="0" lang="sk-SK" sz="1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</a:endParaRPr>
          </a:p>
        </p:txBody>
      </p:sp>
      <p:sp>
        <p:nvSpPr>
          <p:cNvPr id="25" name="Obdĺžnik 24"/>
          <p:cNvSpPr/>
          <p:nvPr/>
        </p:nvSpPr>
        <p:spPr bwMode="auto">
          <a:xfrm>
            <a:off x="7308304" y="6161811"/>
            <a:ext cx="1825367" cy="227772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85000"/>
                  <a:shade val="30000"/>
                  <a:satMod val="115000"/>
                </a:schemeClr>
              </a:gs>
              <a:gs pos="50000">
                <a:schemeClr val="accent3">
                  <a:lumMod val="85000"/>
                  <a:shade val="67500"/>
                  <a:satMod val="115000"/>
                </a:schemeClr>
              </a:gs>
              <a:gs pos="100000">
                <a:schemeClr val="accent3">
                  <a:lumMod val="8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r>
              <a:rPr kumimoji="0" lang="sk-SK" sz="1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výroky pravicovej </a:t>
            </a:r>
            <a:r>
              <a:rPr kumimoji="0" lang="sk-SK" sz="10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orientácie</a:t>
            </a:r>
            <a:endParaRPr kumimoji="0" lang="sk-SK" sz="10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0755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131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26356471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28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00721277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29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2" name="Obdĺžnik 1"/>
          <p:cNvSpPr/>
          <p:nvPr/>
        </p:nvSpPr>
        <p:spPr>
          <a:xfrm>
            <a:off x="899592" y="506735"/>
            <a:ext cx="2982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Štát by mal čo najviac chrániť zamestnancov a ich práva voči </a:t>
            </a:r>
            <a:r>
              <a:rPr lang="sk-SK" sz="1000" dirty="0" smtClean="0">
                <a:solidFill>
                  <a:srgbClr val="FF6600"/>
                </a:solidFill>
                <a:latin typeface="+mn-lt"/>
              </a:rPr>
              <a:t>zamestnávateľom.</a:t>
            </a:r>
            <a:endParaRPr lang="sk-SK" sz="1000" dirty="0">
              <a:solidFill>
                <a:srgbClr val="FF6600"/>
              </a:solidFill>
              <a:latin typeface="+mn-lt"/>
            </a:endParaRPr>
          </a:p>
        </p:txBody>
      </p:sp>
      <p:sp>
        <p:nvSpPr>
          <p:cNvPr id="39" name="Obdĺžnik 38"/>
          <p:cNvSpPr/>
          <p:nvPr/>
        </p:nvSpPr>
        <p:spPr>
          <a:xfrm>
            <a:off x="5724128" y="476672"/>
            <a:ext cx="341485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Zamestnávatelia by mali mať čo najvoľnejšie ruky pri rozhodovaní o podmienkach práce a pri odmeňovaní zamestnancov.</a:t>
            </a:r>
          </a:p>
        </p:txBody>
      </p:sp>
    </p:spTree>
    <p:extLst>
      <p:ext uri="{BB962C8B-B14F-4D97-AF65-F5344CB8AC3E}">
        <p14:creationId xmlns:p14="http://schemas.microsoft.com/office/powerpoint/2010/main" val="2595367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132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55294191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0552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41343235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0553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5" name="Obdĺžnik 34"/>
          <p:cNvSpPr/>
          <p:nvPr/>
        </p:nvSpPr>
        <p:spPr>
          <a:xfrm>
            <a:off x="899592" y="506735"/>
            <a:ext cx="2982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Štát by mal čo najviac chrániť zamestnancov a ich práva voči </a:t>
            </a:r>
            <a:r>
              <a:rPr lang="sk-SK" sz="1000" dirty="0" smtClean="0">
                <a:solidFill>
                  <a:srgbClr val="FF6600"/>
                </a:solidFill>
                <a:latin typeface="+mn-lt"/>
              </a:rPr>
              <a:t>zamestnávateľom.</a:t>
            </a:r>
            <a:endParaRPr lang="sk-SK" sz="1000" dirty="0">
              <a:solidFill>
                <a:srgbClr val="FF6600"/>
              </a:solidFill>
              <a:latin typeface="+mn-lt"/>
            </a:endParaRPr>
          </a:p>
        </p:txBody>
      </p:sp>
      <p:sp>
        <p:nvSpPr>
          <p:cNvPr id="39" name="Obdĺžnik 38"/>
          <p:cNvSpPr/>
          <p:nvPr/>
        </p:nvSpPr>
        <p:spPr>
          <a:xfrm>
            <a:off x="5724128" y="476672"/>
            <a:ext cx="341485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Zamestnávatelia by mali mať čo najvoľnejšie ruky pri rozhodovaní o podmienkach práce a pri odmeňovaní zamestnancov.</a:t>
            </a:r>
          </a:p>
        </p:txBody>
      </p:sp>
      <p:sp>
        <p:nvSpPr>
          <p:cNvPr id="40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9821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133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40176364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1566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207439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1567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2" name="Obdĺžnik 1"/>
          <p:cNvSpPr/>
          <p:nvPr/>
        </p:nvSpPr>
        <p:spPr>
          <a:xfrm>
            <a:off x="899592" y="506735"/>
            <a:ext cx="2982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Štát by mal zabezpečiť, aby mal každý prácu a slušnú životnú úroveň. </a:t>
            </a:r>
          </a:p>
        </p:txBody>
      </p:sp>
      <p:sp>
        <p:nvSpPr>
          <p:cNvPr id="39" name="Obdĺžnik 38"/>
          <p:cNvSpPr/>
          <p:nvPr/>
        </p:nvSpPr>
        <p:spPr>
          <a:xfrm>
            <a:off x="5724128" y="476672"/>
            <a:ext cx="341485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O svoju prácu a životnú úroveň by sa mal postarať </a:t>
            </a:r>
            <a:endParaRPr lang="sk-SK" sz="1000" dirty="0" smtClean="0">
              <a:solidFill>
                <a:srgbClr val="FF6600"/>
              </a:solidFill>
              <a:latin typeface="+mn-lt"/>
            </a:endParaRPr>
          </a:p>
          <a:p>
            <a:pPr algn="ctr"/>
            <a:r>
              <a:rPr lang="sk-SK" sz="1000" dirty="0" smtClean="0">
                <a:solidFill>
                  <a:srgbClr val="FF6600"/>
                </a:solidFill>
                <a:latin typeface="+mn-lt"/>
              </a:rPr>
              <a:t>predovšetkým </a:t>
            </a:r>
            <a:r>
              <a:rPr lang="sk-SK" sz="1000" dirty="0">
                <a:solidFill>
                  <a:srgbClr val="FF6600"/>
                </a:solidFill>
                <a:latin typeface="+mn-lt"/>
              </a:rPr>
              <a:t>každý sám.</a:t>
            </a:r>
          </a:p>
        </p:txBody>
      </p:sp>
    </p:spTree>
    <p:extLst>
      <p:ext uri="{BB962C8B-B14F-4D97-AF65-F5344CB8AC3E}">
        <p14:creationId xmlns:p14="http://schemas.microsoft.com/office/powerpoint/2010/main" val="736404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134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19297815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2592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82377027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2593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0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53" name="Obdĺžnik 52"/>
          <p:cNvSpPr/>
          <p:nvPr/>
        </p:nvSpPr>
        <p:spPr>
          <a:xfrm>
            <a:off x="899592" y="506735"/>
            <a:ext cx="2982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Štát by mal zabezpečiť, aby mal každý prácu a slušnú životnú úroveň. </a:t>
            </a:r>
          </a:p>
        </p:txBody>
      </p:sp>
      <p:sp>
        <p:nvSpPr>
          <p:cNvPr id="54" name="Obdĺžnik 53"/>
          <p:cNvSpPr/>
          <p:nvPr/>
        </p:nvSpPr>
        <p:spPr>
          <a:xfrm>
            <a:off x="5724128" y="476672"/>
            <a:ext cx="341485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O svoju prácu a životnú úroveň by sa mal postarať </a:t>
            </a:r>
            <a:endParaRPr lang="sk-SK" sz="1000" dirty="0" smtClean="0">
              <a:solidFill>
                <a:srgbClr val="FF6600"/>
              </a:solidFill>
              <a:latin typeface="+mn-lt"/>
            </a:endParaRPr>
          </a:p>
          <a:p>
            <a:pPr algn="ctr"/>
            <a:r>
              <a:rPr lang="sk-SK" sz="1000" dirty="0" smtClean="0">
                <a:solidFill>
                  <a:srgbClr val="FF6600"/>
                </a:solidFill>
                <a:latin typeface="+mn-lt"/>
              </a:rPr>
              <a:t>predovšetkým </a:t>
            </a:r>
            <a:r>
              <a:rPr lang="sk-SK" sz="1000" dirty="0">
                <a:solidFill>
                  <a:srgbClr val="FF6600"/>
                </a:solidFill>
                <a:latin typeface="+mn-lt"/>
              </a:rPr>
              <a:t>každý sám.</a:t>
            </a:r>
          </a:p>
        </p:txBody>
      </p:sp>
    </p:spTree>
    <p:extLst>
      <p:ext uri="{BB962C8B-B14F-4D97-AF65-F5344CB8AC3E}">
        <p14:creationId xmlns:p14="http://schemas.microsoft.com/office/powerpoint/2010/main" val="3775487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135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40855256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3612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90016230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3613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2" name="Obdĺžnik 1"/>
          <p:cNvSpPr/>
          <p:nvPr/>
        </p:nvSpPr>
        <p:spPr>
          <a:xfrm>
            <a:off x="899592" y="506735"/>
            <a:ext cx="2982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V hospodárstve sú viaceré oblasti, ktoré by nemali patriť do súkromných rúk a mal by ich vlastniť a spravovať štát.</a:t>
            </a:r>
          </a:p>
        </p:txBody>
      </p:sp>
      <p:sp>
        <p:nvSpPr>
          <p:cNvPr id="39" name="Obdĺžnik 38"/>
          <p:cNvSpPr/>
          <p:nvPr/>
        </p:nvSpPr>
        <p:spPr>
          <a:xfrm>
            <a:off x="5724128" y="476672"/>
            <a:ext cx="341485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Štát by nemal vôbec podnikať a vlastniť </a:t>
            </a:r>
            <a:r>
              <a:rPr lang="sk-SK" sz="1000" dirty="0" smtClean="0">
                <a:solidFill>
                  <a:srgbClr val="FF6600"/>
                </a:solidFill>
                <a:latin typeface="+mn-lt"/>
              </a:rPr>
              <a:t>podniky</a:t>
            </a:r>
          </a:p>
          <a:p>
            <a:pPr algn="ctr"/>
            <a:r>
              <a:rPr lang="sk-SK" sz="1000" dirty="0" smtClean="0">
                <a:solidFill>
                  <a:srgbClr val="FF6600"/>
                </a:solidFill>
                <a:latin typeface="+mn-lt"/>
              </a:rPr>
              <a:t> </a:t>
            </a:r>
            <a:r>
              <a:rPr lang="sk-SK" sz="1000" dirty="0">
                <a:solidFill>
                  <a:srgbClr val="FF6600"/>
                </a:solidFill>
                <a:latin typeface="+mn-lt"/>
              </a:rPr>
              <a:t>a hospodárske subjekty. </a:t>
            </a:r>
          </a:p>
        </p:txBody>
      </p:sp>
    </p:spTree>
    <p:extLst>
      <p:ext uri="{BB962C8B-B14F-4D97-AF65-F5344CB8AC3E}">
        <p14:creationId xmlns:p14="http://schemas.microsoft.com/office/powerpoint/2010/main" val="2151387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136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3301603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4638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8910817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4639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0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35" name="Obdĺžnik 34"/>
          <p:cNvSpPr/>
          <p:nvPr/>
        </p:nvSpPr>
        <p:spPr>
          <a:xfrm>
            <a:off x="899592" y="506735"/>
            <a:ext cx="2982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V hospodárstve sú viaceré oblasti, ktoré by nemali patriť do súkromných rúk a mal by ich vlastniť a spravovať štát.</a:t>
            </a:r>
          </a:p>
        </p:txBody>
      </p:sp>
      <p:sp>
        <p:nvSpPr>
          <p:cNvPr id="39" name="Obdĺžnik 38"/>
          <p:cNvSpPr/>
          <p:nvPr/>
        </p:nvSpPr>
        <p:spPr>
          <a:xfrm>
            <a:off x="5724128" y="476672"/>
            <a:ext cx="341485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Štát by nemal vôbec podnikať a vlastniť </a:t>
            </a:r>
            <a:r>
              <a:rPr lang="sk-SK" sz="1000" dirty="0" smtClean="0">
                <a:solidFill>
                  <a:srgbClr val="FF6600"/>
                </a:solidFill>
                <a:latin typeface="+mn-lt"/>
              </a:rPr>
              <a:t>podniky</a:t>
            </a:r>
          </a:p>
          <a:p>
            <a:pPr algn="ctr"/>
            <a:r>
              <a:rPr lang="sk-SK" sz="1000" dirty="0" smtClean="0">
                <a:solidFill>
                  <a:srgbClr val="FF6600"/>
                </a:solidFill>
                <a:latin typeface="+mn-lt"/>
              </a:rPr>
              <a:t> </a:t>
            </a:r>
            <a:r>
              <a:rPr lang="sk-SK" sz="1000" dirty="0">
                <a:solidFill>
                  <a:srgbClr val="FF6600"/>
                </a:solidFill>
                <a:latin typeface="+mn-lt"/>
              </a:rPr>
              <a:t>a hospodárske subjekty. </a:t>
            </a:r>
          </a:p>
        </p:txBody>
      </p:sp>
    </p:spTree>
    <p:extLst>
      <p:ext uri="{BB962C8B-B14F-4D97-AF65-F5344CB8AC3E}">
        <p14:creationId xmlns:p14="http://schemas.microsoft.com/office/powerpoint/2010/main" val="471892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7475055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5658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4640443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5659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2" name="Obdĺžnik 1"/>
          <p:cNvSpPr/>
          <p:nvPr/>
        </p:nvSpPr>
        <p:spPr>
          <a:xfrm>
            <a:off x="899592" y="506735"/>
            <a:ext cx="371569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Je spravodlivé, ak štát prerozdeľuje prostriedky bohatších ľudí v prospech chudobnejších, pretože tým znižuje sociálnu nerovnosť v spoločnosti. </a:t>
            </a:r>
          </a:p>
        </p:txBody>
      </p:sp>
      <p:sp>
        <p:nvSpPr>
          <p:cNvPr id="39" name="Obdĺžnik 38"/>
          <p:cNvSpPr/>
          <p:nvPr/>
        </p:nvSpPr>
        <p:spPr>
          <a:xfrm>
            <a:off x="4890195" y="476672"/>
            <a:ext cx="424878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Je nesprávne, ak štát zaťažuje nadpriemerne zarábajúcich a majetnejších ľudí príliš vysokými daňami a odvodmi, pretože tým obmedzuje iniciatívu ľudí a hospodársky rast.</a:t>
            </a:r>
          </a:p>
        </p:txBody>
      </p:sp>
    </p:spTree>
    <p:extLst>
      <p:ext uri="{BB962C8B-B14F-4D97-AF65-F5344CB8AC3E}">
        <p14:creationId xmlns:p14="http://schemas.microsoft.com/office/powerpoint/2010/main" val="1764817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138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4644470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6684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6238114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6685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0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53" name="Obdĺžnik 52"/>
          <p:cNvSpPr/>
          <p:nvPr/>
        </p:nvSpPr>
        <p:spPr>
          <a:xfrm>
            <a:off x="899592" y="580618"/>
            <a:ext cx="371569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Je spravodlivé, ak štát prerozdeľuje prostriedky bohatších ľudí v prospech chudobnejších, pretože tým znižuje sociálnu nerovnosť v spoločnosti. </a:t>
            </a:r>
          </a:p>
        </p:txBody>
      </p:sp>
      <p:sp>
        <p:nvSpPr>
          <p:cNvPr id="54" name="Obdĺžnik 53"/>
          <p:cNvSpPr/>
          <p:nvPr/>
        </p:nvSpPr>
        <p:spPr>
          <a:xfrm>
            <a:off x="4890195" y="550555"/>
            <a:ext cx="424878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Je nesprávne, ak štát zaťažuje nadpriemerne zarábajúcich a majetnejších ľudí príliš vysokými daňami a odvodmi, pretože tým obmedzuje iniciatívu ľudí a hospodársky rast.</a:t>
            </a:r>
          </a:p>
        </p:txBody>
      </p:sp>
    </p:spTree>
    <p:extLst>
      <p:ext uri="{BB962C8B-B14F-4D97-AF65-F5344CB8AC3E}">
        <p14:creationId xmlns:p14="http://schemas.microsoft.com/office/powerpoint/2010/main" val="2739481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139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9669626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7706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4596564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7707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2" name="Obdĺžnik 1"/>
          <p:cNvSpPr/>
          <p:nvPr/>
        </p:nvSpPr>
        <p:spPr>
          <a:xfrm>
            <a:off x="899592" y="506735"/>
            <a:ext cx="371569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Existuje mnoho oblastí, kde sú potrebné zásahy štátu do ekonomiky.</a:t>
            </a:r>
          </a:p>
        </p:txBody>
      </p:sp>
      <p:sp>
        <p:nvSpPr>
          <p:cNvPr id="39" name="Obdĺžnik 38"/>
          <p:cNvSpPr/>
          <p:nvPr/>
        </p:nvSpPr>
        <p:spPr>
          <a:xfrm>
            <a:off x="4881389" y="518483"/>
            <a:ext cx="4248789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Čím menej zásahov štátu do ekonomiky, tým lepšie. </a:t>
            </a:r>
          </a:p>
        </p:txBody>
      </p:sp>
    </p:spTree>
    <p:extLst>
      <p:ext uri="{BB962C8B-B14F-4D97-AF65-F5344CB8AC3E}">
        <p14:creationId xmlns:p14="http://schemas.microsoft.com/office/powerpoint/2010/main" val="2444476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228477" y="977204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7188" name="Chart" r:id="rId3" imgW="3848206" imgH="7338168" progId="MSGraph.Chart.8">
                  <p:embed followColorScheme="full"/>
                </p:oleObj>
              </mc:Choice>
              <mc:Fallback>
                <p:oleObj name="Chart" r:id="rId3" imgW="3848206" imgH="733816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8477" y="977204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679700" y="104130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7189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9700" y="104130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14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09313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Spontánne asociácie so socializmom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482864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Rovná spojnica 27"/>
          <p:cNvCxnSpPr/>
          <p:nvPr/>
        </p:nvCxnSpPr>
        <p:spPr bwMode="auto">
          <a:xfrm>
            <a:off x="179512" y="208247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37398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Rovná spojnica 36"/>
          <p:cNvCxnSpPr/>
          <p:nvPr/>
        </p:nvCxnSpPr>
        <p:spPr bwMode="auto">
          <a:xfrm>
            <a:off x="156881" y="315872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Rovná spojnica 82"/>
          <p:cNvCxnSpPr/>
          <p:nvPr/>
        </p:nvCxnSpPr>
        <p:spPr bwMode="auto">
          <a:xfrm>
            <a:off x="194897" y="5273590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Rectangle 29"/>
          <p:cNvSpPr>
            <a:spLocks noChangeArrowheads="1"/>
          </p:cNvSpPr>
          <p:nvPr/>
        </p:nvSpPr>
        <p:spPr bwMode="auto">
          <a:xfrm>
            <a:off x="210840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0" name="Rectangle 6"/>
          <p:cNvSpPr>
            <a:spLocks noChangeArrowheads="1"/>
          </p:cNvSpPr>
          <p:nvPr/>
        </p:nvSpPr>
        <p:spPr bwMode="auto">
          <a:xfrm>
            <a:off x="183853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3" name="Rectangle 6"/>
          <p:cNvSpPr>
            <a:spLocks noChangeArrowheads="1"/>
          </p:cNvSpPr>
          <p:nvPr/>
        </p:nvSpPr>
        <p:spPr bwMode="auto">
          <a:xfrm>
            <a:off x="183853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4" name="Rectangle 6"/>
          <p:cNvSpPr>
            <a:spLocks noChangeArrowheads="1"/>
          </p:cNvSpPr>
          <p:nvPr/>
        </p:nvSpPr>
        <p:spPr bwMode="auto">
          <a:xfrm>
            <a:off x="179512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6" name="Rectangle 19"/>
          <p:cNvSpPr>
            <a:spLocks noChangeArrowheads="1"/>
          </p:cNvSpPr>
          <p:nvPr/>
        </p:nvSpPr>
        <p:spPr bwMode="auto">
          <a:xfrm>
            <a:off x="179512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47" name="Group 277"/>
          <p:cNvGraphicFramePr>
            <a:graphicFrameLocks noGrp="1"/>
          </p:cNvGraphicFramePr>
          <p:nvPr>
            <p:extLst/>
          </p:nvPr>
        </p:nvGraphicFramePr>
        <p:xfrm>
          <a:off x="8433691" y="1349858"/>
          <a:ext cx="393700" cy="5171196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30" name="BlokTextu 29"/>
          <p:cNvSpPr txBox="1"/>
          <p:nvPr/>
        </p:nvSpPr>
        <p:spPr>
          <a:xfrm>
            <a:off x="2811129" y="1013958"/>
            <a:ext cx="60874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rovnosť</a:t>
            </a:r>
            <a:endParaRPr lang="sk-SK" dirty="0"/>
          </a:p>
        </p:txBody>
      </p:sp>
      <p:sp>
        <p:nvSpPr>
          <p:cNvPr id="31" name="BlokTextu 30"/>
          <p:cNvSpPr txBox="1"/>
          <p:nvPr/>
        </p:nvSpPr>
        <p:spPr>
          <a:xfrm>
            <a:off x="1794566" y="1013958"/>
            <a:ext cx="68130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minulosť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33" name="BlokTextu 32"/>
          <p:cNvSpPr txBox="1"/>
          <p:nvPr/>
        </p:nvSpPr>
        <p:spPr>
          <a:xfrm>
            <a:off x="6787973" y="993438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spomienky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35" name="BlokTextu 34"/>
          <p:cNvSpPr txBox="1"/>
          <p:nvPr/>
        </p:nvSpPr>
        <p:spPr>
          <a:xfrm>
            <a:off x="4924326" y="985838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blahobyt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36" name="BlokTextu 35"/>
          <p:cNvSpPr txBox="1"/>
          <p:nvPr/>
        </p:nvSpPr>
        <p:spPr>
          <a:xfrm>
            <a:off x="5839240" y="1004763"/>
            <a:ext cx="732665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n</a:t>
            </a:r>
            <a:r>
              <a:rPr lang="sk-SK" sz="1000" b="1" dirty="0" smtClean="0">
                <a:solidFill>
                  <a:schemeClr val="bg2"/>
                </a:solidFill>
              </a:rPr>
              <a:t>ízke ceny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9" name="BlokTextu 48"/>
          <p:cNvSpPr txBox="1"/>
          <p:nvPr/>
        </p:nvSpPr>
        <p:spPr>
          <a:xfrm>
            <a:off x="3718841" y="875384"/>
            <a:ext cx="969189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lepšie zdravotníctvo</a:t>
            </a:r>
            <a:endParaRPr lang="sk-SK" dirty="0"/>
          </a:p>
        </p:txBody>
      </p:sp>
      <p:sp>
        <p:nvSpPr>
          <p:cNvPr id="50" name="BlokTextu 49"/>
          <p:cNvSpPr txBox="1"/>
          <p:nvPr/>
        </p:nvSpPr>
        <p:spPr>
          <a:xfrm>
            <a:off x="7734891" y="986921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nedostatok</a:t>
            </a:r>
            <a:endParaRPr lang="sk-SK" sz="1000" b="1" dirty="0">
              <a:solidFill>
                <a:schemeClr val="bg2"/>
              </a:solidFill>
            </a:endParaRPr>
          </a:p>
        </p:txBody>
      </p:sp>
      <p:graphicFrame>
        <p:nvGraphicFramePr>
          <p:cNvPr id="51" name="Objekt 50"/>
          <p:cNvGraphicFramePr>
            <a:graphicFrameLocks/>
          </p:cNvGraphicFramePr>
          <p:nvPr>
            <p:extLst/>
          </p:nvPr>
        </p:nvGraphicFramePr>
        <p:xfrm>
          <a:off x="3751002" y="104130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7190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51002" y="104130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" name="Objekt 51"/>
          <p:cNvGraphicFramePr>
            <a:graphicFrameLocks/>
          </p:cNvGraphicFramePr>
          <p:nvPr>
            <p:extLst/>
          </p:nvPr>
        </p:nvGraphicFramePr>
        <p:xfrm>
          <a:off x="4792601" y="1020597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7191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92601" y="1020597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" name="Objekt 52"/>
          <p:cNvGraphicFramePr>
            <a:graphicFrameLocks/>
          </p:cNvGraphicFramePr>
          <p:nvPr>
            <p:extLst/>
          </p:nvPr>
        </p:nvGraphicFramePr>
        <p:xfrm>
          <a:off x="5742803" y="1050467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7192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42803" y="1050467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" name="Objekt 56"/>
          <p:cNvGraphicFramePr>
            <a:graphicFrameLocks/>
          </p:cNvGraphicFramePr>
          <p:nvPr>
            <p:extLst/>
          </p:nvPr>
        </p:nvGraphicFramePr>
        <p:xfrm>
          <a:off x="6729370" y="105263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7193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29370" y="105263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8" name="Objekt 57"/>
          <p:cNvGraphicFramePr>
            <a:graphicFrameLocks/>
          </p:cNvGraphicFramePr>
          <p:nvPr>
            <p:extLst/>
          </p:nvPr>
        </p:nvGraphicFramePr>
        <p:xfrm>
          <a:off x="7645952" y="104130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7194" name="Chart" r:id="rId15" imgW="2453672" imgH="7261920" progId="MSGraph.Chart.8">
                  <p:embed followColorScheme="full"/>
                </p:oleObj>
              </mc:Choice>
              <mc:Fallback>
                <p:oleObj name="Chart" r:id="rId1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45952" y="104130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9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514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140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16991973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8734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3387357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8735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0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35" name="Obdĺžnik 34"/>
          <p:cNvSpPr/>
          <p:nvPr/>
        </p:nvSpPr>
        <p:spPr>
          <a:xfrm>
            <a:off x="899592" y="620688"/>
            <a:ext cx="371569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Existuje mnoho oblastí, kde sú potrebné zásahy štátu do ekonomiky.</a:t>
            </a:r>
          </a:p>
        </p:txBody>
      </p:sp>
      <p:sp>
        <p:nvSpPr>
          <p:cNvPr id="39" name="Obdĺžnik 38"/>
          <p:cNvSpPr/>
          <p:nvPr/>
        </p:nvSpPr>
        <p:spPr>
          <a:xfrm>
            <a:off x="4881389" y="632436"/>
            <a:ext cx="4248789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Čím menej zásahov štátu do ekonomiky, tým lepšie. </a:t>
            </a:r>
          </a:p>
        </p:txBody>
      </p:sp>
    </p:spTree>
    <p:extLst>
      <p:ext uri="{BB962C8B-B14F-4D97-AF65-F5344CB8AC3E}">
        <p14:creationId xmlns:p14="http://schemas.microsoft.com/office/powerpoint/2010/main" val="3580540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141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3948479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54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1607385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55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2" name="Obdĺžnik 1"/>
          <p:cNvSpPr/>
          <p:nvPr/>
        </p:nvSpPr>
        <p:spPr>
          <a:xfrm>
            <a:off x="611560" y="506735"/>
            <a:ext cx="416796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Ak štát svoje výdavky používa a investuje rozumne, prispieva tým k hospodárskemu rastu, preto by sa štátne výdavky nemali za každú cenu obmedzovať</a:t>
            </a:r>
            <a:r>
              <a:rPr lang="sk-SK" sz="1000" dirty="0" smtClean="0">
                <a:solidFill>
                  <a:srgbClr val="FF6600"/>
                </a:solidFill>
                <a:latin typeface="+mn-lt"/>
              </a:rPr>
              <a:t>.</a:t>
            </a:r>
            <a:endParaRPr lang="sk-SK" sz="1000" dirty="0">
              <a:solidFill>
                <a:srgbClr val="FF6600"/>
              </a:solidFill>
              <a:latin typeface="+mn-lt"/>
            </a:endParaRPr>
          </a:p>
        </p:txBody>
      </p:sp>
      <p:sp>
        <p:nvSpPr>
          <p:cNvPr id="39" name="Obdĺžnik 38"/>
          <p:cNvSpPr/>
          <p:nvPr/>
        </p:nvSpPr>
        <p:spPr>
          <a:xfrm>
            <a:off x="5652120" y="518483"/>
            <a:ext cx="347805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Výdavky štátu by mali byť čo najnižšie, štát by mal ponechať čo najviac peňazí ľuďom a firmám, ktoré s nimi dokážu naložiť lepšie.</a:t>
            </a:r>
          </a:p>
        </p:txBody>
      </p:sp>
    </p:spTree>
    <p:extLst>
      <p:ext uri="{BB962C8B-B14F-4D97-AF65-F5344CB8AC3E}">
        <p14:creationId xmlns:p14="http://schemas.microsoft.com/office/powerpoint/2010/main" val="2026045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142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36072913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0780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89086904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0781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0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53" name="Obdĺžnik 52"/>
          <p:cNvSpPr/>
          <p:nvPr/>
        </p:nvSpPr>
        <p:spPr>
          <a:xfrm>
            <a:off x="611560" y="506735"/>
            <a:ext cx="4167961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Ak štát svoje výdavky používa a investuje rozumne, prispieva tým k hospodárskemu rastu, preto by sa štátne výdavky nemali za každú cenu obmedzovať</a:t>
            </a:r>
            <a:r>
              <a:rPr lang="sk-SK" sz="1000" dirty="0" smtClean="0">
                <a:solidFill>
                  <a:srgbClr val="FF6600"/>
                </a:solidFill>
                <a:latin typeface="+mn-lt"/>
              </a:rPr>
              <a:t>.</a:t>
            </a:r>
            <a:endParaRPr lang="sk-SK" sz="1000" dirty="0">
              <a:solidFill>
                <a:srgbClr val="FF6600"/>
              </a:solidFill>
              <a:latin typeface="+mn-lt"/>
            </a:endParaRPr>
          </a:p>
        </p:txBody>
      </p:sp>
      <p:sp>
        <p:nvSpPr>
          <p:cNvPr id="54" name="Obdĺžnik 53"/>
          <p:cNvSpPr/>
          <p:nvPr/>
        </p:nvSpPr>
        <p:spPr>
          <a:xfrm>
            <a:off x="5652120" y="518483"/>
            <a:ext cx="347805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Výdavky štátu by mali byť čo najnižšie, štát by mal ponechať čo najviac peňazí ľuďom a firmám, ktoré s nimi dokážu naložiť lepšie.</a:t>
            </a:r>
          </a:p>
        </p:txBody>
      </p:sp>
    </p:spTree>
    <p:extLst>
      <p:ext uri="{BB962C8B-B14F-4D97-AF65-F5344CB8AC3E}">
        <p14:creationId xmlns:p14="http://schemas.microsoft.com/office/powerpoint/2010/main" val="8102204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143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5808128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1798" name="Chart" r:id="rId4" imgW="11300417" imgH="7673400" progId="MSGraph.Chart.8">
                  <p:embed followColorScheme="full"/>
                </p:oleObj>
              </mc:Choice>
              <mc:Fallback>
                <p:oleObj name="Chart" r:id="rId4" imgW="11300417" imgH="767340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00212418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1799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2" name="Obdĺžnik 1"/>
          <p:cNvSpPr/>
          <p:nvPr/>
        </p:nvSpPr>
        <p:spPr>
          <a:xfrm>
            <a:off x="1115616" y="506735"/>
            <a:ext cx="33123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Vo verejnom záujme možno súkromné vlastníctvo obmedziť, verejný záujem musí mať prednosť pred súkromným.</a:t>
            </a:r>
          </a:p>
        </p:txBody>
      </p:sp>
      <p:sp>
        <p:nvSpPr>
          <p:cNvPr id="39" name="Obdĺžnik 38"/>
          <p:cNvSpPr/>
          <p:nvPr/>
        </p:nvSpPr>
        <p:spPr>
          <a:xfrm>
            <a:off x="5868144" y="518483"/>
            <a:ext cx="281351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Súkromné vlastníctvo je nedotknuteľné, zásahy doňho sú možné iba vo výnimočných prípadoch. </a:t>
            </a:r>
          </a:p>
        </p:txBody>
      </p:sp>
    </p:spTree>
    <p:extLst>
      <p:ext uri="{BB962C8B-B14F-4D97-AF65-F5344CB8AC3E}">
        <p14:creationId xmlns:p14="http://schemas.microsoft.com/office/powerpoint/2010/main" val="2020198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144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7745457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2824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4594996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2825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0" name="Rectangle 3"/>
          <p:cNvSpPr>
            <a:spLocks noChangeArrowheads="1"/>
          </p:cNvSpPr>
          <p:nvPr/>
        </p:nvSpPr>
        <p:spPr bwMode="auto">
          <a:xfrm>
            <a:off x="624681" y="11068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Miera súhlasu s dvojicou výrokov podľa sociálno-demografických charakteristík respondentov</a:t>
            </a:r>
            <a:endParaRPr lang="sk-SK" altLang="sk-SK" b="1" dirty="0">
              <a:solidFill>
                <a:srgbClr val="4D4D4D"/>
              </a:solidFill>
            </a:endParaRPr>
          </a:p>
        </p:txBody>
      </p:sp>
      <p:sp>
        <p:nvSpPr>
          <p:cNvPr id="35" name="Obdĺžnik 34"/>
          <p:cNvSpPr/>
          <p:nvPr/>
        </p:nvSpPr>
        <p:spPr>
          <a:xfrm>
            <a:off x="1115616" y="506735"/>
            <a:ext cx="33123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A. Vo verejnom záujme možno súkromné vlastníctvo obmedziť, verejný záujem musí mať prednosť pred súkromným.</a:t>
            </a:r>
          </a:p>
        </p:txBody>
      </p:sp>
      <p:sp>
        <p:nvSpPr>
          <p:cNvPr id="39" name="Obdĺžnik 38"/>
          <p:cNvSpPr/>
          <p:nvPr/>
        </p:nvSpPr>
        <p:spPr>
          <a:xfrm>
            <a:off x="5868144" y="518483"/>
            <a:ext cx="281351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k-SK" sz="1000" dirty="0">
                <a:solidFill>
                  <a:srgbClr val="FF6600"/>
                </a:solidFill>
                <a:latin typeface="+mn-lt"/>
              </a:rPr>
              <a:t>B. Súkromné vlastníctvo je nedotknuteľné, zásahy doňho sú možné iba vo výnimočných prípadoch. </a:t>
            </a:r>
          </a:p>
        </p:txBody>
      </p:sp>
    </p:spTree>
    <p:extLst>
      <p:ext uri="{BB962C8B-B14F-4D97-AF65-F5344CB8AC3E}">
        <p14:creationId xmlns:p14="http://schemas.microsoft.com/office/powerpoint/2010/main" val="2871656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145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340768"/>
            <a:ext cx="8064896" cy="5278294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endParaRPr lang="sk-SK" kern="0" dirty="0" smtClean="0"/>
          </a:p>
          <a:p>
            <a:pPr algn="just"/>
            <a:endParaRPr lang="sk-SK" kern="0" dirty="0"/>
          </a:p>
          <a:p>
            <a:pPr algn="just"/>
            <a:r>
              <a:rPr lang="sk-SK" kern="0" dirty="0" smtClean="0"/>
              <a:t>Respondenti sa </a:t>
            </a:r>
            <a:r>
              <a:rPr lang="sk-SK" kern="0" dirty="0"/>
              <a:t>mali v rámci prieskumu možnosť zaradiť do </a:t>
            </a:r>
            <a:r>
              <a:rPr lang="sk-SK" kern="0" dirty="0" smtClean="0"/>
              <a:t>niektorej z ponúknutých piatich kategórií čo sa týka ich zmýšľania v ekonomických veciach. </a:t>
            </a:r>
          </a:p>
          <a:p>
            <a:pPr algn="just"/>
            <a:endParaRPr lang="sk-SK" kern="0" dirty="0" smtClean="0"/>
          </a:p>
          <a:p>
            <a:pPr algn="just"/>
            <a:r>
              <a:rPr lang="sk-SK" b="1" kern="0" dirty="0" smtClean="0"/>
              <a:t>Najviac opýtaných sa zaradilo do kategórie „ani ľavicovo, ani pravicovo (stred)“</a:t>
            </a:r>
            <a:r>
              <a:rPr lang="sk-SK" kern="0" dirty="0" smtClean="0"/>
              <a:t>. Za takýchto sa považuje 39% opýtaných. </a:t>
            </a:r>
          </a:p>
          <a:p>
            <a:pPr algn="just"/>
            <a:endParaRPr lang="sk-SK" kern="0" dirty="0" smtClean="0"/>
          </a:p>
          <a:p>
            <a:pPr algn="just"/>
            <a:r>
              <a:rPr lang="sk-SK" kern="0" dirty="0" smtClean="0"/>
              <a:t>Druhú najpočetnejšiu skupinu tvoria </a:t>
            </a:r>
            <a:r>
              <a:rPr lang="sk-SK" b="1" kern="0" dirty="0" smtClean="0"/>
              <a:t>pravicovo zmýšľajúci respondenti. Celkovo sa do tejto kategórie zaradilo 26% opýtaných </a:t>
            </a:r>
            <a:r>
              <a:rPr lang="sk-SK" kern="0" dirty="0" smtClean="0"/>
              <a:t>– pričom zástancom „napravo od stredu“ je 15% a „pravicovo“ ďalších 10% opýtaných.</a:t>
            </a:r>
          </a:p>
          <a:p>
            <a:pPr algn="just"/>
            <a:endParaRPr lang="sk-SK" kern="0" dirty="0" smtClean="0"/>
          </a:p>
          <a:p>
            <a:pPr algn="just"/>
            <a:r>
              <a:rPr lang="sk-SK" kern="0" dirty="0" smtClean="0"/>
              <a:t>Naproti tomu </a:t>
            </a:r>
            <a:r>
              <a:rPr lang="sk-SK" b="1" kern="0" dirty="0" smtClean="0"/>
              <a:t>k ľavici v ekonomických veciach sa hlási 22% respondentov</a:t>
            </a:r>
            <a:r>
              <a:rPr lang="sk-SK" kern="0" dirty="0" smtClean="0"/>
              <a:t>. Pričom do skupiny „naľavo od stredu“ sa zaradilo 15% opýtaných a ďalších 7% opýtaných do „ľavicovo“ zmýšľajúcich. </a:t>
            </a:r>
          </a:p>
          <a:p>
            <a:pPr algn="just"/>
            <a:endParaRPr lang="sk-SK" kern="0" dirty="0"/>
          </a:p>
          <a:p>
            <a:pPr algn="just"/>
            <a:r>
              <a:rPr lang="sk-SK" kern="0" dirty="0" smtClean="0"/>
              <a:t>K otázke sa nevedelo vyjadriť 14% respondentov. </a:t>
            </a:r>
          </a:p>
          <a:p>
            <a:pPr algn="just"/>
            <a:endParaRPr lang="sk-SK" kern="0" dirty="0"/>
          </a:p>
          <a:p>
            <a:pPr algn="just"/>
            <a:endParaRPr lang="sk-SK" kern="0" dirty="0"/>
          </a:p>
          <a:p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4.2. </a:t>
            </a:r>
            <a:r>
              <a:rPr lang="sk-SK" sz="1800" b="1" dirty="0" err="1" smtClean="0">
                <a:solidFill>
                  <a:srgbClr val="5F5F5F"/>
                </a:solidFill>
              </a:rPr>
              <a:t>Sebazaradenie</a:t>
            </a:r>
            <a:r>
              <a:rPr lang="sk-SK" sz="1800" b="1" dirty="0" smtClean="0">
                <a:solidFill>
                  <a:srgbClr val="5F5F5F"/>
                </a:solidFill>
              </a:rPr>
              <a:t> v ekonomických veciach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4346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8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30828859"/>
              </p:ext>
            </p:extLst>
          </p:nvPr>
        </p:nvGraphicFramePr>
        <p:xfrm>
          <a:off x="1592263" y="1628800"/>
          <a:ext cx="6008687" cy="4016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3813" name="Chart" r:id="rId3" imgW="8793584" imgH="5852088" progId="MSGraph.Chart.8">
                  <p:embed followColorScheme="full"/>
                </p:oleObj>
              </mc:Choice>
              <mc:Fallback>
                <p:oleObj name="Chart" r:id="rId3" imgW="8793584" imgH="5852088" progId="MSGraph.Chart.8">
                  <p:embed followColorScheme="full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2263" y="1628800"/>
                        <a:ext cx="6008687" cy="4016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146</a:t>
            </a:fld>
            <a:endParaRPr lang="cs-CZ" altLang="sk-SK"/>
          </a:p>
        </p:txBody>
      </p:sp>
      <p:grpSp>
        <p:nvGrpSpPr>
          <p:cNvPr id="4" name="Skupina 3"/>
          <p:cNvGrpSpPr/>
          <p:nvPr/>
        </p:nvGrpSpPr>
        <p:grpSpPr>
          <a:xfrm>
            <a:off x="7384027" y="1625238"/>
            <a:ext cx="1669855" cy="1131669"/>
            <a:chOff x="6607943" y="2204343"/>
            <a:chExt cx="1435023" cy="936625"/>
          </a:xfrm>
          <a:solidFill>
            <a:srgbClr val="0066FF"/>
          </a:solidFill>
        </p:grpSpPr>
        <p:sp>
          <p:nvSpPr>
            <p:cNvPr id="9" name="AutoShape 9"/>
            <p:cNvSpPr>
              <a:spLocks noChangeArrowheads="1"/>
            </p:cNvSpPr>
            <p:nvPr/>
          </p:nvSpPr>
          <p:spPr bwMode="auto">
            <a:xfrm>
              <a:off x="6607943" y="2204343"/>
              <a:ext cx="1435023" cy="936625"/>
            </a:xfrm>
            <a:prstGeom prst="rightArrow">
              <a:avLst>
                <a:gd name="adj1" fmla="val 50000"/>
                <a:gd name="adj2" fmla="val 46144"/>
              </a:avLst>
            </a:prstGeom>
            <a:solidFill>
              <a:srgbClr val="FF6600"/>
            </a:solidFill>
            <a:ln w="9525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52400" h="50800" prst="softRound"/>
            </a:sp3d>
            <a:extLst/>
          </p:spPr>
          <p:txBody>
            <a:bodyPr wrap="square" anchor="ctr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sk-SK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6846188" y="2458142"/>
              <a:ext cx="756563" cy="40757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sk-SK" altLang="sk-SK" sz="1300" b="1" kern="0" noProof="0" dirty="0" smtClean="0">
                  <a:solidFill>
                    <a:schemeClr val="bg1"/>
                  </a:solidFill>
                  <a:latin typeface="Calibri" panose="020F0502020204030204" pitchFamily="34" charset="0"/>
                </a:rPr>
                <a:t>ĽAVICOVÉ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sk-SK" altLang="sk-SK" sz="1300" b="1" i="0" u="none" strike="noStrike" kern="0" cap="none" spc="0" normalizeH="0" baseline="0" dirty="0" smtClean="0">
                  <a:ln>
                    <a:noFill/>
                  </a:ln>
                  <a:solidFill>
                    <a:schemeClr val="bg1"/>
                  </a:solidFill>
                  <a:uLnTx/>
                  <a:uFillTx/>
                  <a:latin typeface="Calibri" panose="020F0502020204030204" pitchFamily="34" charset="0"/>
                </a:rPr>
                <a:t>22%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</p:txBody>
        </p:sp>
      </p:grpSp>
      <p:grpSp>
        <p:nvGrpSpPr>
          <p:cNvPr id="5" name="Skupina 4"/>
          <p:cNvGrpSpPr/>
          <p:nvPr/>
        </p:nvGrpSpPr>
        <p:grpSpPr>
          <a:xfrm>
            <a:off x="90544" y="1687769"/>
            <a:ext cx="1647676" cy="1093159"/>
            <a:chOff x="1114424" y="4365104"/>
            <a:chExt cx="1719964" cy="1008112"/>
          </a:xfrm>
        </p:grpSpPr>
        <p:sp>
          <p:nvSpPr>
            <p:cNvPr id="10" name="AutoShape 9"/>
            <p:cNvSpPr>
              <a:spLocks noChangeArrowheads="1"/>
            </p:cNvSpPr>
            <p:nvPr/>
          </p:nvSpPr>
          <p:spPr bwMode="auto">
            <a:xfrm rot="10800000">
              <a:off x="1114424" y="4365104"/>
              <a:ext cx="1719964" cy="1008112"/>
            </a:xfrm>
            <a:prstGeom prst="rightArrow">
              <a:avLst>
                <a:gd name="adj1" fmla="val 50000"/>
                <a:gd name="adj2" fmla="val 46144"/>
              </a:avLst>
            </a:prstGeom>
            <a:solidFill>
              <a:srgbClr val="006600"/>
            </a:solidFill>
            <a:ln w="9525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52400" h="50800" prst="softRound"/>
            </a:sp3d>
            <a:extLst/>
          </p:spPr>
          <p:txBody>
            <a:bodyPr wrap="square" anchor="ctr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sk-SK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" name="Rectangle 6"/>
            <p:cNvSpPr>
              <a:spLocks noChangeArrowheads="1"/>
            </p:cNvSpPr>
            <p:nvPr/>
          </p:nvSpPr>
          <p:spPr bwMode="auto">
            <a:xfrm>
              <a:off x="1531535" y="4670382"/>
              <a:ext cx="1034454" cy="454131"/>
            </a:xfrm>
            <a:prstGeom prst="rect">
              <a:avLst/>
            </a:prstGeom>
            <a:noFill/>
            <a:ln>
              <a:noFill/>
            </a:ln>
            <a:effectLst/>
            <a:extLst/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sk-SK" altLang="sk-SK" sz="1300" b="1" kern="0" dirty="0" smtClean="0">
                  <a:solidFill>
                    <a:schemeClr val="bg1"/>
                  </a:solidFill>
                  <a:latin typeface="Calibri" panose="020F0502020204030204" pitchFamily="34" charset="0"/>
                </a:rPr>
                <a:t>PRAVICOVÉ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sk-SK" altLang="sk-SK" sz="13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uLnTx/>
                  <a:uFillTx/>
                  <a:latin typeface="Calibri" panose="020F0502020204030204" pitchFamily="34" charset="0"/>
                </a:rPr>
                <a:t>26%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</p:txBody>
        </p:sp>
      </p:grpSp>
      <p:sp>
        <p:nvSpPr>
          <p:cNvPr id="12" name="Rectangle 3"/>
          <p:cNvSpPr>
            <a:spLocks noChangeArrowheads="1"/>
          </p:cNvSpPr>
          <p:nvPr/>
        </p:nvSpPr>
        <p:spPr bwMode="auto">
          <a:xfrm>
            <a:off x="1042367" y="260350"/>
            <a:ext cx="7058025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l-PL" altLang="sk-SK" sz="1800" b="1" dirty="0" smtClean="0">
                <a:solidFill>
                  <a:srgbClr val="5F5F5F"/>
                </a:solidFill>
              </a:rPr>
              <a:t>Sebazaradenie v ekonomických veciach</a:t>
            </a:r>
            <a:endParaRPr lang="pl-PL" altLang="sk-SK" sz="1800" b="1" dirty="0">
              <a:solidFill>
                <a:srgbClr val="5F5F5F"/>
              </a:solidFill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4D4D4D"/>
                </a:solidFill>
              </a:rPr>
              <a:t> </a:t>
            </a:r>
            <a:r>
              <a:rPr lang="en-GB" altLang="sk-SK" sz="1600" dirty="0">
                <a:solidFill>
                  <a:srgbClr val="5F5F5F"/>
                </a:solidFill>
              </a:rPr>
              <a:t>% </a:t>
            </a:r>
            <a:r>
              <a:rPr lang="sk-SK" altLang="sk-SK" sz="1600" dirty="0">
                <a:solidFill>
                  <a:srgbClr val="5F5F5F"/>
                </a:solidFill>
              </a:rPr>
              <a:t>všetkých respondentov; apríl 2018; báza: </a:t>
            </a:r>
            <a:r>
              <a:rPr lang="sk-SK" altLang="sk-SK" sz="1600" dirty="0" smtClean="0">
                <a:solidFill>
                  <a:srgbClr val="5F5F5F"/>
                </a:solidFill>
              </a:rPr>
              <a:t>1 046 </a:t>
            </a:r>
            <a:r>
              <a:rPr lang="sk-SK" altLang="sk-SK" sz="1600" dirty="0">
                <a:solidFill>
                  <a:srgbClr val="5F5F5F"/>
                </a:solidFill>
              </a:rPr>
              <a:t>respondentov</a:t>
            </a:r>
          </a:p>
        </p:txBody>
      </p:sp>
      <p:sp>
        <p:nvSpPr>
          <p:cNvPr id="15" name="Rectangle 12"/>
          <p:cNvSpPr>
            <a:spLocks noChangeArrowheads="1"/>
          </p:cNvSpPr>
          <p:nvPr/>
        </p:nvSpPr>
        <p:spPr bwMode="auto">
          <a:xfrm>
            <a:off x="1475656" y="6309320"/>
            <a:ext cx="6408712" cy="246221"/>
          </a:xfrm>
          <a:prstGeom prst="rect">
            <a:avLst/>
          </a:prstGeom>
          <a:noFill/>
          <a:ln w="3175" cap="rnd" algn="ctr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4D4D4D"/>
                </a:solidFill>
              </a:rPr>
              <a:t>Otázka: </a:t>
            </a:r>
            <a:r>
              <a:rPr lang="sk-SK" altLang="sk-SK" sz="1000" i="1" dirty="0" smtClean="0">
                <a:solidFill>
                  <a:srgbClr val="4D4D4D"/>
                </a:solidFill>
              </a:rPr>
              <a:t>„</a:t>
            </a:r>
            <a:r>
              <a:rPr lang="pt-BR" sz="1000" i="1" dirty="0">
                <a:solidFill>
                  <a:srgbClr val="4D4D4D"/>
                </a:solidFill>
              </a:rPr>
              <a:t>V ekonomických veciach sa považujete skôr za pravicovo zmýšľajúceho alebo skôr za ľavicovo zmýšľajúceho človeka</a:t>
            </a:r>
            <a:r>
              <a:rPr lang="sk-SK" sz="1000" i="1" dirty="0" smtClean="0">
                <a:solidFill>
                  <a:srgbClr val="4D4D4D"/>
                </a:solidFill>
              </a:rPr>
              <a:t>?“</a:t>
            </a:r>
            <a:endParaRPr lang="sk-SK" altLang="sk-SK" sz="1000" i="1" dirty="0">
              <a:solidFill>
                <a:srgbClr val="4D4D4D"/>
              </a:solidFill>
            </a:endParaRPr>
          </a:p>
        </p:txBody>
      </p:sp>
      <p:sp>
        <p:nvSpPr>
          <p:cNvPr id="3" name="Obdĺžnik 2"/>
          <p:cNvSpPr/>
          <p:nvPr/>
        </p:nvSpPr>
        <p:spPr bwMode="auto">
          <a:xfrm>
            <a:off x="5508104" y="5301208"/>
            <a:ext cx="1584176" cy="494346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85000"/>
                  <a:shade val="30000"/>
                  <a:satMod val="115000"/>
                </a:schemeClr>
              </a:gs>
              <a:gs pos="50000">
                <a:schemeClr val="accent3">
                  <a:lumMod val="85000"/>
                  <a:shade val="67500"/>
                  <a:satMod val="115000"/>
                </a:schemeClr>
              </a:gs>
              <a:gs pos="100000">
                <a:schemeClr val="accent3">
                  <a:lumMod val="8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r>
              <a:rPr kumimoji="0" lang="sk-SK" sz="13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ANI-ANI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r>
              <a:rPr lang="sk-SK" sz="1300" b="1" dirty="0" smtClean="0">
                <a:latin typeface="Calibri" panose="020F0502020204030204" pitchFamily="34" charset="0"/>
              </a:rPr>
              <a:t>39%</a:t>
            </a:r>
            <a:endParaRPr kumimoji="0" lang="sk-SK" sz="13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0512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8371034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4872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82412850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4873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sz="1800" b="1" dirty="0" err="1" smtClean="0">
                <a:solidFill>
                  <a:srgbClr val="4D4D4D"/>
                </a:solidFill>
              </a:rPr>
              <a:t>Sebazaradenie</a:t>
            </a:r>
            <a:r>
              <a:rPr lang="sk-SK" altLang="sk-SK" sz="1800" b="1" dirty="0" smtClean="0">
                <a:solidFill>
                  <a:srgbClr val="4D4D4D"/>
                </a:solidFill>
              </a:rPr>
              <a:t> v ekonomických veciach</a:t>
            </a:r>
            <a:endParaRPr lang="sk-SK" altLang="sk-SK" sz="1800" b="1" dirty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4D4D4D"/>
                </a:solidFill>
              </a:rPr>
              <a:t>podľa 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7521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148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69226359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5898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7" name="Rectangle 3"/>
          <p:cNvSpPr>
            <a:spLocks noChangeArrowheads="1"/>
          </p:cNvSpPr>
          <p:nvPr/>
        </p:nvSpPr>
        <p:spPr bwMode="auto">
          <a:xfrm>
            <a:off x="684213" y="260350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sz="1800" b="1" dirty="0" err="1" smtClean="0">
                <a:solidFill>
                  <a:srgbClr val="4D4D4D"/>
                </a:solidFill>
              </a:rPr>
              <a:t>Sebazaradenie</a:t>
            </a:r>
            <a:r>
              <a:rPr lang="sk-SK" altLang="sk-SK" sz="1800" b="1" dirty="0" smtClean="0">
                <a:solidFill>
                  <a:srgbClr val="4D4D4D"/>
                </a:solidFill>
              </a:rPr>
              <a:t> v ekonomických veciach</a:t>
            </a:r>
            <a:endParaRPr lang="sk-SK" altLang="sk-SK" sz="1800" b="1" dirty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4D4D4D"/>
                </a:solidFill>
              </a:rPr>
              <a:t>podľa sociálno-demografických charakteristík respondentov</a:t>
            </a: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9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71569332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5899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0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1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graphicFrame>
        <p:nvGraphicFramePr>
          <p:cNvPr id="52" name="Group 278"/>
          <p:cNvGraphicFramePr>
            <a:graphicFrameLocks noGrp="1"/>
          </p:cNvGraphicFramePr>
          <p:nvPr>
            <p:extLst/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1528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149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052736"/>
            <a:ext cx="8064896" cy="5616624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algn="just">
              <a:buNone/>
            </a:pPr>
            <a:r>
              <a:rPr lang="sk-SK" sz="1200" b="1" kern="0" dirty="0" smtClean="0"/>
              <a:t>Z prvej tabuľky na nasledujúcej strane vyplýva, že:</a:t>
            </a:r>
          </a:p>
          <a:p>
            <a:pPr algn="just"/>
            <a:r>
              <a:rPr lang="sk-SK" sz="1200" kern="0" dirty="0" smtClean="0"/>
              <a:t>respondenti, ktorí sa sami považujú v ekonomických veciach za ľavicovo orientovaných (v celom súbore 22% opýtaných), sa na základe svojich postojov k rôznym výrokom prerozdelili na nasledujúce typy: </a:t>
            </a:r>
            <a:r>
              <a:rPr lang="sk-SK" sz="1200" u="sng" kern="0" dirty="0" smtClean="0"/>
              <a:t>64% z nich je ľavicovej orientácie</a:t>
            </a:r>
            <a:r>
              <a:rPr lang="sk-SK" sz="1200" kern="0" dirty="0" smtClean="0"/>
              <a:t>; 27% je stredovej orientácie a 9% pravicovej orientácie</a:t>
            </a:r>
            <a:r>
              <a:rPr lang="sk-SK" sz="1200" i="1" kern="0" dirty="0" smtClean="0"/>
              <a:t>; (pomerne vysoký podiel zhody)</a:t>
            </a:r>
          </a:p>
          <a:p>
            <a:pPr algn="just"/>
            <a:r>
              <a:rPr lang="sk-SK" sz="1200" kern="0" dirty="0" smtClean="0"/>
              <a:t>respondenti</a:t>
            </a:r>
            <a:r>
              <a:rPr lang="sk-SK" sz="1200" kern="0" dirty="0"/>
              <a:t>, ktorí sa sami považujú v ekonomických veciach za </a:t>
            </a:r>
            <a:r>
              <a:rPr lang="sk-SK" sz="1200" kern="0" dirty="0" smtClean="0"/>
              <a:t>stredovo orientovaných (neprikláňajú sa ani k ľavicovo, ani k pravicovo zmýšľajúcim) </a:t>
            </a:r>
            <a:r>
              <a:rPr lang="sk-SK" sz="1200" kern="0" dirty="0"/>
              <a:t>(v celom súbore </a:t>
            </a:r>
            <a:r>
              <a:rPr lang="sk-SK" sz="1200" kern="0" dirty="0" smtClean="0"/>
              <a:t>39%), </a:t>
            </a:r>
            <a:r>
              <a:rPr lang="sk-SK" sz="1200" kern="0" dirty="0"/>
              <a:t>sa na základe svojich postojov prerozdelili na nasledujúce typy: </a:t>
            </a:r>
            <a:r>
              <a:rPr lang="sk-SK" sz="1200" kern="0" dirty="0" smtClean="0"/>
              <a:t>54</a:t>
            </a:r>
            <a:r>
              <a:rPr lang="sk-SK" sz="1200" kern="0" dirty="0"/>
              <a:t>% z nich je ľavicovej orientácie; </a:t>
            </a:r>
            <a:r>
              <a:rPr lang="sk-SK" sz="1200" u="sng" kern="0" dirty="0" smtClean="0"/>
              <a:t>37</a:t>
            </a:r>
            <a:r>
              <a:rPr lang="sk-SK" sz="1200" u="sng" kern="0" dirty="0"/>
              <a:t>% je stredovej orientácie </a:t>
            </a:r>
            <a:r>
              <a:rPr lang="sk-SK" sz="1200" kern="0" dirty="0"/>
              <a:t>a 9% pravicovej </a:t>
            </a:r>
            <a:r>
              <a:rPr lang="sk-SK" sz="1200" kern="0" dirty="0" smtClean="0"/>
              <a:t>orientácie</a:t>
            </a:r>
            <a:r>
              <a:rPr lang="sk-SK" sz="1200" i="1" kern="0" dirty="0" smtClean="0"/>
              <a:t>; (relatívne malý podiel zhody)</a:t>
            </a:r>
            <a:endParaRPr lang="sk-SK" sz="1200" i="1" kern="0" dirty="0"/>
          </a:p>
          <a:p>
            <a:pPr algn="just"/>
            <a:r>
              <a:rPr lang="sk-SK" sz="1200" kern="0" dirty="0"/>
              <a:t>respondenti, ktorí sa sami považujú v ekonomických veciach za </a:t>
            </a:r>
            <a:r>
              <a:rPr lang="sk-SK" sz="1200" kern="0" dirty="0" smtClean="0"/>
              <a:t>pravicovo orientovaných </a:t>
            </a:r>
            <a:r>
              <a:rPr lang="sk-SK" sz="1200" kern="0" dirty="0"/>
              <a:t>(v celom súbore </a:t>
            </a:r>
            <a:r>
              <a:rPr lang="sk-SK" sz="1200" kern="0" dirty="0" smtClean="0"/>
              <a:t>26%), </a:t>
            </a:r>
            <a:r>
              <a:rPr lang="sk-SK" sz="1200" kern="0" dirty="0"/>
              <a:t>sa na základe svojich postojov prerozdelili na nasledujúce typy: </a:t>
            </a:r>
            <a:r>
              <a:rPr lang="sk-SK" sz="1200" kern="0" dirty="0" smtClean="0"/>
              <a:t>44% </a:t>
            </a:r>
            <a:r>
              <a:rPr lang="sk-SK" sz="1200" kern="0" dirty="0"/>
              <a:t>z nich je ľavicovej orientácie; </a:t>
            </a:r>
            <a:r>
              <a:rPr lang="sk-SK" sz="1200" kern="0" dirty="0" smtClean="0"/>
              <a:t>37</a:t>
            </a:r>
            <a:r>
              <a:rPr lang="sk-SK" sz="1200" kern="0" dirty="0"/>
              <a:t>% je stredovej orientácie a </a:t>
            </a:r>
            <a:r>
              <a:rPr lang="sk-SK" sz="1200" u="sng" kern="0" dirty="0" smtClean="0"/>
              <a:t>19</a:t>
            </a:r>
            <a:r>
              <a:rPr lang="sk-SK" sz="1200" u="sng" kern="0" dirty="0"/>
              <a:t>% pravicovej </a:t>
            </a:r>
            <a:r>
              <a:rPr lang="sk-SK" sz="1200" u="sng" kern="0" dirty="0" smtClean="0"/>
              <a:t>orientácie </a:t>
            </a:r>
            <a:r>
              <a:rPr lang="sk-SK" sz="1200" i="1" u="sng" kern="0" dirty="0" smtClean="0"/>
              <a:t>(nízky podiel zhody - teda tu </a:t>
            </a:r>
            <a:r>
              <a:rPr lang="sk-SK" sz="1200" i="1" u="sng" kern="0" dirty="0" err="1" smtClean="0"/>
              <a:t>sebazaradenie</a:t>
            </a:r>
            <a:r>
              <a:rPr lang="sk-SK" sz="1200" i="1" u="sng" kern="0" dirty="0" smtClean="0"/>
              <a:t> najmenej korešponduje s odpoveďami na výroky);</a:t>
            </a:r>
          </a:p>
          <a:p>
            <a:pPr algn="just"/>
            <a:r>
              <a:rPr lang="sk-SK" sz="1200" kern="0" dirty="0"/>
              <a:t>respondenti, ktorí sa </a:t>
            </a:r>
            <a:r>
              <a:rPr lang="sk-SK" sz="1200" kern="0" dirty="0" smtClean="0"/>
              <a:t>nevedeli zaradiť do žiadnej z kategórií v rámci otázky o orientácii v ekonomických </a:t>
            </a:r>
            <a:r>
              <a:rPr lang="sk-SK" sz="1200" kern="0" dirty="0"/>
              <a:t>veciach </a:t>
            </a:r>
            <a:r>
              <a:rPr lang="sk-SK" sz="1200" kern="0" dirty="0" smtClean="0"/>
              <a:t>(</a:t>
            </a:r>
            <a:r>
              <a:rPr lang="sk-SK" sz="1200" kern="0" dirty="0"/>
              <a:t>v celom súbore </a:t>
            </a:r>
            <a:r>
              <a:rPr lang="sk-SK" sz="1200" kern="0" dirty="0" smtClean="0"/>
              <a:t>14%), </a:t>
            </a:r>
            <a:r>
              <a:rPr lang="sk-SK" sz="1200" kern="0" dirty="0"/>
              <a:t>sa na základe svojich postojov prerozdelili na nasledujúce typy: </a:t>
            </a:r>
            <a:r>
              <a:rPr lang="sk-SK" sz="1200" kern="0" dirty="0" smtClean="0"/>
              <a:t>62% </a:t>
            </a:r>
            <a:r>
              <a:rPr lang="sk-SK" sz="1200" kern="0" dirty="0"/>
              <a:t>z nich je ľavicovej orientácie; </a:t>
            </a:r>
            <a:r>
              <a:rPr lang="sk-SK" sz="1200" kern="0" dirty="0" smtClean="0"/>
              <a:t>31% </a:t>
            </a:r>
            <a:r>
              <a:rPr lang="sk-SK" sz="1200" kern="0" dirty="0"/>
              <a:t>je stredovej orientácie a </a:t>
            </a:r>
            <a:r>
              <a:rPr lang="sk-SK" sz="1200" kern="0" dirty="0" smtClean="0"/>
              <a:t>8% </a:t>
            </a:r>
            <a:r>
              <a:rPr lang="sk-SK" sz="1200" kern="0" dirty="0"/>
              <a:t>pravicovej </a:t>
            </a:r>
            <a:r>
              <a:rPr lang="sk-SK" sz="1200" kern="0" dirty="0" smtClean="0"/>
              <a:t>orientácie.</a:t>
            </a:r>
            <a:endParaRPr lang="sk-SK" sz="1200" kern="0" dirty="0"/>
          </a:p>
          <a:p>
            <a:pPr algn="just"/>
            <a:endParaRPr lang="sk-SK" sz="1200" kern="0" dirty="0"/>
          </a:p>
          <a:p>
            <a:pPr marL="0" indent="0" algn="just">
              <a:buNone/>
            </a:pPr>
            <a:r>
              <a:rPr lang="sk-SK" sz="1200" b="1" kern="0" dirty="0"/>
              <a:t>Z </a:t>
            </a:r>
            <a:r>
              <a:rPr lang="sk-SK" sz="1200" b="1" kern="0" dirty="0" smtClean="0"/>
              <a:t>druhej tabuľky </a:t>
            </a:r>
            <a:r>
              <a:rPr lang="sk-SK" sz="1200" b="1" kern="0" dirty="0"/>
              <a:t>na nasledujúcej strane vyplýva, že:</a:t>
            </a:r>
          </a:p>
          <a:p>
            <a:pPr algn="just"/>
            <a:r>
              <a:rPr lang="sk-SK" sz="1200" kern="0" dirty="0"/>
              <a:t>respondenti, </a:t>
            </a:r>
            <a:r>
              <a:rPr lang="sk-SK" sz="1200" kern="0" dirty="0" smtClean="0"/>
              <a:t>ktorých sme na základe ich postojov k rôznym výrokom zaradili do skupiny ľavicovo orientovaných (v </a:t>
            </a:r>
            <a:r>
              <a:rPr lang="sk-SK" sz="1200" kern="0" dirty="0"/>
              <a:t>celom súbore </a:t>
            </a:r>
            <a:r>
              <a:rPr lang="sk-SK" sz="1200" kern="0" dirty="0" smtClean="0"/>
              <a:t>55% opýtaných), </a:t>
            </a:r>
            <a:r>
              <a:rPr lang="sk-SK" sz="1200" kern="0" dirty="0"/>
              <a:t>sa </a:t>
            </a:r>
            <a:r>
              <a:rPr lang="sk-SK" sz="1200" kern="0" dirty="0" smtClean="0"/>
              <a:t>v rámci </a:t>
            </a:r>
            <a:r>
              <a:rPr lang="sk-SK" sz="1200" kern="0" dirty="0" err="1" smtClean="0"/>
              <a:t>sebazaradenia</a:t>
            </a:r>
            <a:r>
              <a:rPr lang="sk-SK" sz="1200" kern="0" dirty="0" smtClean="0"/>
              <a:t> v ekonomických otázkach považujú</a:t>
            </a:r>
            <a:r>
              <a:rPr lang="sk-SK" sz="1200" u="sng" kern="0" dirty="0" smtClean="0"/>
              <a:t>: 26% si o sebe myslí, že je </a:t>
            </a:r>
            <a:r>
              <a:rPr lang="sk-SK" sz="1200" u="sng" kern="0" dirty="0"/>
              <a:t>ľavicovej orientácie</a:t>
            </a:r>
            <a:r>
              <a:rPr lang="sk-SK" sz="1200" kern="0" dirty="0"/>
              <a:t>; </a:t>
            </a:r>
            <a:r>
              <a:rPr lang="sk-SK" sz="1200" kern="0" dirty="0" smtClean="0"/>
              <a:t>38% </a:t>
            </a:r>
            <a:r>
              <a:rPr lang="sk-SK" sz="1200" kern="0" dirty="0"/>
              <a:t>je stredovej </a:t>
            </a:r>
            <a:r>
              <a:rPr lang="sk-SK" sz="1200" kern="0" dirty="0" smtClean="0"/>
              <a:t>orientácie, 21% </a:t>
            </a:r>
            <a:r>
              <a:rPr lang="sk-SK" sz="1200" kern="0" dirty="0"/>
              <a:t>pravicovej </a:t>
            </a:r>
            <a:r>
              <a:rPr lang="sk-SK" sz="1200" kern="0" dirty="0" smtClean="0"/>
              <a:t>orientácie a 15% sa nevedelo nikam zaradiť </a:t>
            </a:r>
            <a:r>
              <a:rPr lang="pl-PL" sz="1200" i="1" u="sng" kern="0" dirty="0" smtClean="0"/>
              <a:t>(nízky podiel zhody - teda </a:t>
            </a:r>
            <a:r>
              <a:rPr lang="pl-PL" sz="1200" i="1" u="sng" kern="0" dirty="0"/>
              <a:t>tu </a:t>
            </a:r>
            <a:r>
              <a:rPr lang="pl-PL" sz="1200" i="1" u="sng" kern="0" dirty="0" smtClean="0"/>
              <a:t>postoje k výrokom najmenej korešpondujú so sebazaradením);</a:t>
            </a:r>
            <a:endParaRPr lang="sk-SK" sz="1200" i="1" u="sng" kern="0" dirty="0"/>
          </a:p>
          <a:p>
            <a:pPr algn="just"/>
            <a:r>
              <a:rPr lang="sk-SK" sz="1200" kern="0" dirty="0"/>
              <a:t>respondenti, ktorých sme na základe ich postojov k rôznym výrokom zaradili </a:t>
            </a:r>
            <a:r>
              <a:rPr lang="sk-SK" sz="1200" kern="0" dirty="0" smtClean="0"/>
              <a:t>do skupiny stredovo orientovaných </a:t>
            </a:r>
            <a:r>
              <a:rPr lang="sk-SK" sz="1200" kern="0" dirty="0"/>
              <a:t>(v celom súbore </a:t>
            </a:r>
            <a:r>
              <a:rPr lang="sk-SK" sz="1200" kern="0" dirty="0" smtClean="0"/>
              <a:t>34% </a:t>
            </a:r>
            <a:r>
              <a:rPr lang="sk-SK" sz="1200" kern="0" dirty="0"/>
              <a:t>opýtaných), sa v rámci </a:t>
            </a:r>
            <a:r>
              <a:rPr lang="sk-SK" sz="1200" kern="0" dirty="0" err="1"/>
              <a:t>sebazaradenia</a:t>
            </a:r>
            <a:r>
              <a:rPr lang="sk-SK" sz="1200" kern="0" dirty="0"/>
              <a:t> v ekonomických otázkach považujú: </a:t>
            </a:r>
            <a:r>
              <a:rPr lang="sk-SK" sz="1200" kern="0" dirty="0" smtClean="0"/>
              <a:t>18% </a:t>
            </a:r>
            <a:r>
              <a:rPr lang="sk-SK" sz="1200" kern="0" dirty="0"/>
              <a:t>si o sebe myslí, že je ľavicovej orientácie; </a:t>
            </a:r>
            <a:r>
              <a:rPr lang="sk-SK" sz="1200" u="sng" kern="0" dirty="0" smtClean="0"/>
              <a:t>42% </a:t>
            </a:r>
            <a:r>
              <a:rPr lang="sk-SK" sz="1200" u="sng" kern="0" dirty="0"/>
              <a:t>je stredovej orientácie</a:t>
            </a:r>
            <a:r>
              <a:rPr lang="sk-SK" sz="1200" kern="0" dirty="0"/>
              <a:t>, </a:t>
            </a:r>
            <a:r>
              <a:rPr lang="sk-SK" sz="1200" kern="0" dirty="0" smtClean="0"/>
              <a:t>28% </a:t>
            </a:r>
            <a:r>
              <a:rPr lang="sk-SK" sz="1200" kern="0" dirty="0"/>
              <a:t>pravicovej orientácie a </a:t>
            </a:r>
            <a:r>
              <a:rPr lang="sk-SK" sz="1200" u="sng" kern="0" dirty="0" smtClean="0"/>
              <a:t>12% </a:t>
            </a:r>
            <a:r>
              <a:rPr lang="sk-SK" sz="1200" u="sng" kern="0" dirty="0"/>
              <a:t>sa nevedelo nikam zaradiť</a:t>
            </a:r>
            <a:r>
              <a:rPr lang="sk-SK" sz="1200" kern="0" dirty="0"/>
              <a:t>; </a:t>
            </a:r>
            <a:r>
              <a:rPr lang="sk-SK" sz="1200" i="1" kern="0" dirty="0" smtClean="0"/>
              <a:t>(o čosi vyššia miera zhody , ale stále nie významne väčšinová)</a:t>
            </a:r>
            <a:endParaRPr lang="sk-SK" sz="1200" i="1" kern="0" dirty="0"/>
          </a:p>
          <a:p>
            <a:pPr algn="just"/>
            <a:r>
              <a:rPr lang="sk-SK" sz="1200" kern="0" dirty="0"/>
              <a:t>respondenti, ktorých sme na základe ich postojov k rôznym výrokom zaradili </a:t>
            </a:r>
            <a:r>
              <a:rPr lang="sk-SK" sz="1200" kern="0" dirty="0" smtClean="0"/>
              <a:t>do skupiny pravicovo orientovaných </a:t>
            </a:r>
            <a:r>
              <a:rPr lang="sk-SK" sz="1200" kern="0" dirty="0"/>
              <a:t>(v celom súbore </a:t>
            </a:r>
            <a:r>
              <a:rPr lang="sk-SK" sz="1200" kern="0" dirty="0" smtClean="0"/>
              <a:t>11% </a:t>
            </a:r>
            <a:r>
              <a:rPr lang="sk-SK" sz="1200" kern="0" dirty="0"/>
              <a:t>opýtaných), sa v rámci </a:t>
            </a:r>
            <a:r>
              <a:rPr lang="sk-SK" sz="1200" kern="0" dirty="0" err="1"/>
              <a:t>sebazaradenia</a:t>
            </a:r>
            <a:r>
              <a:rPr lang="sk-SK" sz="1200" kern="0" dirty="0"/>
              <a:t> v ekonomických otázkach považujú: </a:t>
            </a:r>
            <a:r>
              <a:rPr lang="sk-SK" sz="1200" kern="0" dirty="0" smtClean="0"/>
              <a:t>18% </a:t>
            </a:r>
            <a:r>
              <a:rPr lang="sk-SK" sz="1200" kern="0" dirty="0"/>
              <a:t>si o sebe myslí, že je ľavicovej orientácie; </a:t>
            </a:r>
            <a:r>
              <a:rPr lang="sk-SK" sz="1200" kern="0" dirty="0" smtClean="0"/>
              <a:t>30% </a:t>
            </a:r>
            <a:r>
              <a:rPr lang="sk-SK" sz="1200" kern="0" dirty="0"/>
              <a:t>je stredovej orientácie</a:t>
            </a:r>
            <a:r>
              <a:rPr lang="sk-SK" sz="1200" u="sng" kern="0" dirty="0"/>
              <a:t>, </a:t>
            </a:r>
            <a:r>
              <a:rPr lang="sk-SK" sz="1200" u="sng" kern="0" dirty="0" smtClean="0"/>
              <a:t>43% </a:t>
            </a:r>
            <a:r>
              <a:rPr lang="sk-SK" sz="1200" u="sng" kern="0" dirty="0"/>
              <a:t>pravicovej orientácie </a:t>
            </a:r>
            <a:r>
              <a:rPr lang="sk-SK" sz="1200" kern="0" dirty="0"/>
              <a:t>a </a:t>
            </a:r>
            <a:r>
              <a:rPr lang="sk-SK" sz="1200" kern="0" dirty="0" smtClean="0"/>
              <a:t>9% </a:t>
            </a:r>
            <a:r>
              <a:rPr lang="sk-SK" sz="1200" kern="0" dirty="0"/>
              <a:t>sa nevedelo nikam zaradiť; </a:t>
            </a:r>
            <a:r>
              <a:rPr lang="sk-SK" sz="1200" i="1" kern="0" dirty="0"/>
              <a:t>(o čosi vyššia miera zhody , ale stále nie významne väčšinová</a:t>
            </a:r>
            <a:r>
              <a:rPr lang="sk-SK" sz="1200" i="1" kern="0" dirty="0" smtClean="0"/>
              <a:t>).</a:t>
            </a:r>
            <a:endParaRPr lang="sk-SK" sz="1200" kern="0" dirty="0" smtClean="0"/>
          </a:p>
          <a:p>
            <a:pPr algn="just"/>
            <a:endParaRPr lang="sk-SK" sz="1200" kern="0" dirty="0"/>
          </a:p>
          <a:p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4.3. Zaradenie na základe výrokov verzus </a:t>
            </a:r>
            <a:r>
              <a:rPr lang="sk-SK" sz="1800" b="1" dirty="0" err="1" smtClean="0">
                <a:solidFill>
                  <a:srgbClr val="5F5F5F"/>
                </a:solidFill>
              </a:rPr>
              <a:t>sebazaradenie</a:t>
            </a:r>
            <a:r>
              <a:rPr lang="sk-SK" sz="1800" b="1" dirty="0" smtClean="0">
                <a:solidFill>
                  <a:srgbClr val="5F5F5F"/>
                </a:solidFill>
              </a:rPr>
              <a:t> v ekonomických veciach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404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" name="Objekt 42"/>
          <p:cNvGraphicFramePr>
            <a:graphicFrameLocks/>
          </p:cNvGraphicFramePr>
          <p:nvPr>
            <p:extLst/>
          </p:nvPr>
        </p:nvGraphicFramePr>
        <p:xfrm>
          <a:off x="7432629" y="103563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8198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32629" y="103563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" name="Objekt 48"/>
          <p:cNvGraphicFramePr>
            <a:graphicFrameLocks/>
          </p:cNvGraphicFramePr>
          <p:nvPr>
            <p:extLst/>
          </p:nvPr>
        </p:nvGraphicFramePr>
        <p:xfrm>
          <a:off x="3926387" y="103307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8199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6387" y="103307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823716" y="102354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8200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3716" y="102354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15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Spontánne asociácie so socializmom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724421" y="985838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8201" name="Chart" r:id="rId9" imgW="3848206" imgH="7338168" progId="MSGraph.Chart.8">
                  <p:embed followColorScheme="full"/>
                </p:oleObj>
              </mc:Choice>
              <mc:Fallback>
                <p:oleObj name="Chart" r:id="rId9" imgW="3848206" imgH="733816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421" y="985838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54501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03169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115462" y="1041304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totalita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794566" y="1013958"/>
            <a:ext cx="68130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práca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7600639" y="1035133"/>
            <a:ext cx="85979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dobré časy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393981" y="1011791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komunisti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34" name="BlokTextu 33"/>
          <p:cNvSpPr txBox="1"/>
          <p:nvPr/>
        </p:nvSpPr>
        <p:spPr>
          <a:xfrm>
            <a:off x="6427776" y="1018693"/>
            <a:ext cx="880528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menej stresu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4688648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180467" y="1033079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soc. istoty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graphicFrame>
        <p:nvGraphicFramePr>
          <p:cNvPr id="39" name="Objekt 38"/>
          <p:cNvGraphicFramePr>
            <a:graphicFrameLocks/>
          </p:cNvGraphicFramePr>
          <p:nvPr>
            <p:extLst/>
          </p:nvPr>
        </p:nvGraphicFramePr>
        <p:xfrm>
          <a:off x="5143463" y="1025913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8202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43463" y="1025913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Objekt 39"/>
          <p:cNvGraphicFramePr>
            <a:graphicFrameLocks/>
          </p:cNvGraphicFramePr>
          <p:nvPr>
            <p:extLst/>
          </p:nvPr>
        </p:nvGraphicFramePr>
        <p:xfrm>
          <a:off x="6242786" y="1027406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8203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42786" y="1027406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44" name="Rovná spojnica 43"/>
          <p:cNvCxnSpPr/>
          <p:nvPr/>
        </p:nvCxnSpPr>
        <p:spPr bwMode="auto">
          <a:xfrm>
            <a:off x="233764" y="558439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aphicFrame>
        <p:nvGraphicFramePr>
          <p:cNvPr id="46" name="Group 277"/>
          <p:cNvGraphicFramePr>
            <a:graphicFrameLocks noGrp="1"/>
          </p:cNvGraphicFramePr>
          <p:nvPr>
            <p:extLst/>
          </p:nvPr>
        </p:nvGraphicFramePr>
        <p:xfrm>
          <a:off x="8415263" y="1291074"/>
          <a:ext cx="484669" cy="5251291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47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8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5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6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4047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150</a:t>
            </a:fld>
            <a:endParaRPr lang="cs-CZ" altLang="sk-SK"/>
          </a:p>
        </p:txBody>
      </p:sp>
      <p:graphicFrame>
        <p:nvGraphicFramePr>
          <p:cNvPr id="3" name="Tabuľk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6936825"/>
              </p:ext>
            </p:extLst>
          </p:nvPr>
        </p:nvGraphicFramePr>
        <p:xfrm>
          <a:off x="827584" y="1196752"/>
          <a:ext cx="7440490" cy="2443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62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41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2413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2413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9181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Stĺpcové</a:t>
                      </a:r>
                      <a:r>
                        <a:rPr lang="sk-SK" sz="1400" baseline="0" dirty="0" smtClean="0">
                          <a:solidFill>
                            <a:srgbClr val="002060"/>
                          </a:solidFill>
                        </a:rPr>
                        <a:t> %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err="1" smtClean="0">
                          <a:solidFill>
                            <a:srgbClr val="002060"/>
                          </a:solidFill>
                        </a:rPr>
                        <a:t>Sebazaradenie</a:t>
                      </a:r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 - ľavicové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err="1" smtClean="0">
                          <a:solidFill>
                            <a:srgbClr val="002060"/>
                          </a:solidFill>
                        </a:rPr>
                        <a:t>Sebazaradenie</a:t>
                      </a:r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 - stred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err="1" smtClean="0">
                          <a:solidFill>
                            <a:srgbClr val="002060"/>
                          </a:solidFill>
                        </a:rPr>
                        <a:t>Sebazaradenie</a:t>
                      </a:r>
                      <a:r>
                        <a:rPr lang="sk-SK" sz="1400" baseline="0" dirty="0" smtClean="0">
                          <a:solidFill>
                            <a:srgbClr val="002060"/>
                          </a:solidFill>
                        </a:rPr>
                        <a:t> - pravicové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err="1" smtClean="0">
                          <a:solidFill>
                            <a:srgbClr val="002060"/>
                          </a:solidFill>
                        </a:rPr>
                        <a:t>Sebazaradenie</a:t>
                      </a:r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 - nevie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r"/>
                      <a:r>
                        <a:rPr lang="sk-SK" sz="1400" b="1" dirty="0" smtClean="0">
                          <a:solidFill>
                            <a:srgbClr val="002060"/>
                          </a:solidFill>
                        </a:rPr>
                        <a:t>Zaradenie na základe výrokov – ľavicové</a:t>
                      </a:r>
                      <a:endParaRPr lang="sk-SK" sz="1400" b="1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63,8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54,2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44,0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61,7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r"/>
                      <a:r>
                        <a:rPr lang="sk-SK" sz="1400" b="1" dirty="0" smtClean="0">
                          <a:solidFill>
                            <a:srgbClr val="002060"/>
                          </a:solidFill>
                        </a:rPr>
                        <a:t>Zaradenie na základe výrokov – ani-ani (stred)</a:t>
                      </a:r>
                      <a:endParaRPr lang="sk-SK" sz="1400" b="1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27,2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36,9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36,9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30,5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r"/>
                      <a:r>
                        <a:rPr lang="sk-SK" sz="1400" b="1" dirty="0" smtClean="0">
                          <a:solidFill>
                            <a:srgbClr val="002060"/>
                          </a:solidFill>
                        </a:rPr>
                        <a:t>Zaradenie</a:t>
                      </a:r>
                      <a:r>
                        <a:rPr lang="sk-SK" sz="1400" b="1" baseline="0" dirty="0" smtClean="0">
                          <a:solidFill>
                            <a:srgbClr val="002060"/>
                          </a:solidFill>
                        </a:rPr>
                        <a:t> na základe výrokov – pravicové</a:t>
                      </a:r>
                      <a:endParaRPr lang="sk-SK" sz="1400" b="1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9,1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8,9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19,0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7,8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sk-SK" sz="140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100%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100%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100%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100%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uľk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4977753"/>
              </p:ext>
            </p:extLst>
          </p:nvPr>
        </p:nvGraphicFramePr>
        <p:xfrm>
          <a:off x="395536" y="3933056"/>
          <a:ext cx="8568952" cy="2072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054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49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61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61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961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80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Riadkové %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err="1" smtClean="0">
                          <a:solidFill>
                            <a:srgbClr val="002060"/>
                          </a:solidFill>
                        </a:rPr>
                        <a:t>Sebazaradenie</a:t>
                      </a:r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 - ľavicové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err="1" smtClean="0">
                          <a:solidFill>
                            <a:srgbClr val="002060"/>
                          </a:solidFill>
                        </a:rPr>
                        <a:t>Sebazaradenie</a:t>
                      </a:r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 - stred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err="1" smtClean="0">
                          <a:solidFill>
                            <a:srgbClr val="002060"/>
                          </a:solidFill>
                        </a:rPr>
                        <a:t>Sebazaradenie</a:t>
                      </a:r>
                      <a:r>
                        <a:rPr lang="sk-SK" sz="1400" baseline="0" dirty="0" smtClean="0">
                          <a:solidFill>
                            <a:srgbClr val="002060"/>
                          </a:solidFill>
                        </a:rPr>
                        <a:t> - pravicové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err="1" smtClean="0">
                          <a:solidFill>
                            <a:srgbClr val="002060"/>
                          </a:solidFill>
                        </a:rPr>
                        <a:t>Sebazaradenie</a:t>
                      </a:r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 - nevie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r"/>
                      <a:r>
                        <a:rPr lang="sk-SK" sz="1400" b="1" dirty="0" smtClean="0">
                          <a:solidFill>
                            <a:srgbClr val="002060"/>
                          </a:solidFill>
                        </a:rPr>
                        <a:t>Zaradenie na základe výrokov – ľavicové</a:t>
                      </a:r>
                      <a:endParaRPr lang="sk-SK" sz="1400" b="1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25,9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38,3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20,6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15,2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100%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r"/>
                      <a:r>
                        <a:rPr lang="sk-SK" sz="1400" b="1" dirty="0" smtClean="0">
                          <a:solidFill>
                            <a:srgbClr val="002060"/>
                          </a:solidFill>
                        </a:rPr>
                        <a:t>Zaradenie na základe výrokov – ani-ani (stred)</a:t>
                      </a:r>
                      <a:endParaRPr lang="sk-SK" sz="1400" b="1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17,8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42,1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28,0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12,1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100%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r"/>
                      <a:r>
                        <a:rPr lang="sk-SK" sz="1400" b="1" dirty="0" smtClean="0">
                          <a:solidFill>
                            <a:srgbClr val="002060"/>
                          </a:solidFill>
                        </a:rPr>
                        <a:t>Zaradenie</a:t>
                      </a:r>
                      <a:r>
                        <a:rPr lang="sk-SK" sz="1400" b="1" baseline="0" dirty="0" smtClean="0">
                          <a:solidFill>
                            <a:srgbClr val="002060"/>
                          </a:solidFill>
                        </a:rPr>
                        <a:t> na základe výrokov – pravicové</a:t>
                      </a:r>
                      <a:endParaRPr lang="sk-SK" sz="1400" b="1" dirty="0">
                        <a:solidFill>
                          <a:srgbClr val="00206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17,6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30,3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42,9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9,2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1400" dirty="0" smtClean="0">
                          <a:solidFill>
                            <a:srgbClr val="002060"/>
                          </a:solidFill>
                        </a:rPr>
                        <a:t>100%</a:t>
                      </a:r>
                      <a:endParaRPr lang="sk-SK" sz="1400" dirty="0">
                        <a:solidFill>
                          <a:srgbClr val="002060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754385" y="324267"/>
            <a:ext cx="7922071" cy="579661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l-PL" altLang="sk-SK" sz="1600" b="1" dirty="0">
                <a:solidFill>
                  <a:srgbClr val="5F5F5F"/>
                </a:solidFill>
              </a:rPr>
              <a:t>Zaradenie na základe výrokov verzus sebazaradenie v ekonomických </a:t>
            </a:r>
            <a:r>
              <a:rPr lang="pl-PL" altLang="sk-SK" sz="1600" b="1" dirty="0" smtClean="0">
                <a:solidFill>
                  <a:srgbClr val="5F5F5F"/>
                </a:solidFill>
              </a:rPr>
              <a:t>veciach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GB" altLang="sk-SK" sz="1600" dirty="0" smtClean="0">
                <a:solidFill>
                  <a:srgbClr val="4D4D4D"/>
                </a:solidFill>
              </a:rPr>
              <a:t>% </a:t>
            </a:r>
            <a:r>
              <a:rPr lang="sk-SK" altLang="sk-SK" sz="1600" dirty="0" smtClean="0">
                <a:solidFill>
                  <a:srgbClr val="4D4D4D"/>
                </a:solidFill>
              </a:rPr>
              <a:t>všetkých </a:t>
            </a:r>
            <a:r>
              <a:rPr lang="sk-SK" altLang="sk-SK" sz="1600" dirty="0">
                <a:solidFill>
                  <a:srgbClr val="4D4D4D"/>
                </a:solidFill>
              </a:rPr>
              <a:t>respondentov; </a:t>
            </a:r>
            <a:r>
              <a:rPr lang="sk-SK" altLang="sk-SK" sz="1600" dirty="0" smtClean="0">
                <a:solidFill>
                  <a:srgbClr val="4D4D4D"/>
                </a:solidFill>
              </a:rPr>
              <a:t>apríl 2018; </a:t>
            </a:r>
            <a:r>
              <a:rPr lang="sk-SK" altLang="sk-SK" sz="1600" dirty="0">
                <a:solidFill>
                  <a:srgbClr val="4D4D4D"/>
                </a:solidFill>
              </a:rPr>
              <a:t>báza: </a:t>
            </a:r>
            <a:r>
              <a:rPr lang="sk-SK" altLang="sk-SK" sz="1600" dirty="0" smtClean="0">
                <a:solidFill>
                  <a:srgbClr val="4D4D4D"/>
                </a:solidFill>
              </a:rPr>
              <a:t>1 046 respondentov</a:t>
            </a:r>
            <a:endParaRPr lang="sk-SK" altLang="sk-SK" sz="1600" dirty="0">
              <a:solidFill>
                <a:srgbClr val="4D4D4D"/>
              </a:solidFill>
            </a:endParaRPr>
          </a:p>
        </p:txBody>
      </p:sp>
      <p:graphicFrame>
        <p:nvGraphicFramePr>
          <p:cNvPr id="8" name="Tabuľk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3270"/>
              </p:ext>
            </p:extLst>
          </p:nvPr>
        </p:nvGraphicFramePr>
        <p:xfrm>
          <a:off x="374162" y="3942826"/>
          <a:ext cx="8590326" cy="2080469"/>
        </p:xfrm>
        <a:graphic>
          <a:graphicData uri="http://schemas.openxmlformats.org/drawingml/2006/table">
            <a:tbl>
              <a:tblPr/>
              <a:tblGrid>
                <a:gridCol w="85903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80469">
                <a:tc>
                  <a:txBody>
                    <a:bodyPr/>
                    <a:lstStyle/>
                    <a:p>
                      <a:endParaRPr lang="sk-SK" dirty="0"/>
                    </a:p>
                  </a:txBody>
                  <a:tcPr>
                    <a:lnL w="12700" cmpd="sng">
                      <a:solidFill>
                        <a:srgbClr val="002060"/>
                      </a:solidFill>
                      <a:prstDash val="solid"/>
                    </a:lnL>
                    <a:lnR w="12700" cmpd="sng">
                      <a:solidFill>
                        <a:srgbClr val="002060"/>
                      </a:solidFill>
                      <a:prstDash val="solid"/>
                    </a:lnR>
                    <a:lnT w="12700" cmpd="sng">
                      <a:solidFill>
                        <a:srgbClr val="002060"/>
                      </a:solidFill>
                      <a:prstDash val="solid"/>
                    </a:lnT>
                    <a:lnB w="12700" cmpd="sng">
                      <a:solidFill>
                        <a:srgbClr val="00206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9" name="Tabuľk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2367120"/>
              </p:ext>
            </p:extLst>
          </p:nvPr>
        </p:nvGraphicFramePr>
        <p:xfrm>
          <a:off x="830510" y="1182848"/>
          <a:ext cx="7457813" cy="2474752"/>
        </p:xfrm>
        <a:graphic>
          <a:graphicData uri="http://schemas.openxmlformats.org/drawingml/2006/table">
            <a:tbl>
              <a:tblPr/>
              <a:tblGrid>
                <a:gridCol w="74578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74752">
                <a:tc>
                  <a:txBody>
                    <a:bodyPr/>
                    <a:lstStyle/>
                    <a:p>
                      <a:endParaRPr lang="sk-SK" dirty="0"/>
                    </a:p>
                  </a:txBody>
                  <a:tcPr>
                    <a:lnL w="12700" cmpd="sng">
                      <a:solidFill>
                        <a:srgbClr val="002060"/>
                      </a:solidFill>
                      <a:prstDash val="solid"/>
                    </a:lnL>
                    <a:lnR w="12700" cmpd="sng">
                      <a:solidFill>
                        <a:srgbClr val="002060"/>
                      </a:solidFill>
                      <a:prstDash val="solid"/>
                    </a:lnR>
                    <a:lnT w="12700" cmpd="sng">
                      <a:solidFill>
                        <a:srgbClr val="002060"/>
                      </a:solidFill>
                      <a:prstDash val="solid"/>
                    </a:lnT>
                    <a:lnB w="12700" cmpd="sng">
                      <a:solidFill>
                        <a:srgbClr val="00206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" name="Ovál 9"/>
          <p:cNvSpPr/>
          <p:nvPr/>
        </p:nvSpPr>
        <p:spPr bwMode="auto">
          <a:xfrm>
            <a:off x="3547110" y="1802879"/>
            <a:ext cx="576064" cy="360040"/>
          </a:xfrm>
          <a:prstGeom prst="ellipse">
            <a:avLst/>
          </a:prstGeom>
          <a:noFill/>
          <a:ln w="19050" cap="flat" cmpd="sng" algn="ctr">
            <a:solidFill>
              <a:srgbClr val="008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11" name="Ovál 10"/>
          <p:cNvSpPr/>
          <p:nvPr/>
        </p:nvSpPr>
        <p:spPr bwMode="auto">
          <a:xfrm>
            <a:off x="4741183" y="2335595"/>
            <a:ext cx="576064" cy="360040"/>
          </a:xfrm>
          <a:prstGeom prst="ellipse">
            <a:avLst/>
          </a:prstGeom>
          <a:noFill/>
          <a:ln w="19050" cap="flat" cmpd="sng" algn="ctr">
            <a:solidFill>
              <a:srgbClr val="008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12" name="Ovál 11"/>
          <p:cNvSpPr/>
          <p:nvPr/>
        </p:nvSpPr>
        <p:spPr bwMode="auto">
          <a:xfrm>
            <a:off x="6012160" y="2836158"/>
            <a:ext cx="576064" cy="360040"/>
          </a:xfrm>
          <a:prstGeom prst="ellipse">
            <a:avLst/>
          </a:prstGeom>
          <a:noFill/>
          <a:ln w="19050" cap="flat" cmpd="sng" algn="ctr">
            <a:solidFill>
              <a:srgbClr val="008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13" name="Ovál 12"/>
          <p:cNvSpPr/>
          <p:nvPr/>
        </p:nvSpPr>
        <p:spPr bwMode="auto">
          <a:xfrm>
            <a:off x="3059832" y="4539183"/>
            <a:ext cx="576064" cy="360040"/>
          </a:xfrm>
          <a:prstGeom prst="ellipse">
            <a:avLst/>
          </a:prstGeom>
          <a:noFill/>
          <a:ln w="19050" cap="flat" cmpd="sng" algn="ctr">
            <a:solidFill>
              <a:srgbClr val="008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14" name="Ovál 13"/>
          <p:cNvSpPr/>
          <p:nvPr/>
        </p:nvSpPr>
        <p:spPr bwMode="auto">
          <a:xfrm>
            <a:off x="4355976" y="5085184"/>
            <a:ext cx="576064" cy="360040"/>
          </a:xfrm>
          <a:prstGeom prst="ellipse">
            <a:avLst/>
          </a:prstGeom>
          <a:noFill/>
          <a:ln w="19050" cap="flat" cmpd="sng" algn="ctr">
            <a:solidFill>
              <a:srgbClr val="008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15" name="Ovál 14"/>
          <p:cNvSpPr/>
          <p:nvPr/>
        </p:nvSpPr>
        <p:spPr bwMode="auto">
          <a:xfrm>
            <a:off x="5643731" y="5559177"/>
            <a:ext cx="576064" cy="360040"/>
          </a:xfrm>
          <a:prstGeom prst="ellipse">
            <a:avLst/>
          </a:prstGeom>
          <a:noFill/>
          <a:ln w="19050" cap="flat" cmpd="sng" algn="ctr">
            <a:solidFill>
              <a:srgbClr val="008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0301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39"/>
          <p:cNvSpPr txBox="1">
            <a:spLocks noGrp="1" noChangeArrowheads="1"/>
          </p:cNvSpPr>
          <p:nvPr/>
        </p:nvSpPr>
        <p:spPr bwMode="auto">
          <a:xfrm>
            <a:off x="7513638" y="6551613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0"/>
              </a:spcBef>
              <a:buClrTx/>
              <a:buFontTx/>
              <a:buNone/>
            </a:pPr>
            <a:fld id="{A828974F-2FFF-403B-8356-1310CDEA35D5}" type="slidenum">
              <a:rPr lang="cs-CZ" altLang="sk-SK" sz="1200">
                <a:solidFill>
                  <a:schemeClr val="bg2"/>
                </a:solidFill>
              </a:rPr>
              <a:pPr algn="r">
                <a:spcBef>
                  <a:spcPct val="0"/>
                </a:spcBef>
                <a:buClrTx/>
                <a:buFontTx/>
                <a:buNone/>
              </a:pPr>
              <a:t>151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sp>
        <p:nvSpPr>
          <p:cNvPr id="236547" name="Zástupný symbol dátumu 3"/>
          <p:cNvSpPr txBox="1">
            <a:spLocks noGrp="1"/>
          </p:cNvSpPr>
          <p:nvPr/>
        </p:nvSpPr>
        <p:spPr bwMode="auto">
          <a:xfrm>
            <a:off x="0" y="6597650"/>
            <a:ext cx="3035300" cy="260350"/>
          </a:xfrm>
          <a:prstGeom prst="rect">
            <a:avLst/>
          </a:prstGeom>
          <a:solidFill>
            <a:srgbClr val="FFFF99">
              <a:alpha val="6705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r>
              <a:rPr lang="cs-CZ" altLang="sk-SK" sz="1200" b="1">
                <a:solidFill>
                  <a:schemeClr val="bg2"/>
                </a:solidFill>
                <a:latin typeface="Arial" panose="020B0604020202020204" pitchFamily="34" charset="0"/>
              </a:rPr>
              <a:t>FOCUS, Marketing </a:t>
            </a:r>
            <a:r>
              <a:rPr lang="en-US" altLang="sk-SK" sz="1200" b="1">
                <a:solidFill>
                  <a:schemeClr val="bg2"/>
                </a:solidFill>
                <a:latin typeface="Arial" panose="020B0604020202020204" pitchFamily="34" charset="0"/>
              </a:rPr>
              <a:t>&amp; Social Research</a:t>
            </a:r>
            <a:endParaRPr lang="cs-CZ" altLang="sk-SK" sz="1200" b="1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236548" name="Zástupný symbol čísla snímky 4"/>
          <p:cNvSpPr txBox="1">
            <a:spLocks noGrp="1"/>
          </p:cNvSpPr>
          <p:nvPr/>
        </p:nvSpPr>
        <p:spPr bwMode="auto">
          <a:xfrm>
            <a:off x="6877050" y="6524625"/>
            <a:ext cx="21336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>
              <a:spcBef>
                <a:spcPct val="0"/>
              </a:spcBef>
              <a:buClrTx/>
              <a:buFontTx/>
              <a:buNone/>
            </a:pPr>
            <a:fld id="{AB00560D-B1A9-444A-872B-487C466E9702}" type="slidenum">
              <a:rPr lang="cs-CZ" altLang="sk-SK" sz="1800">
                <a:solidFill>
                  <a:schemeClr val="bg2"/>
                </a:solidFill>
              </a:rPr>
              <a:pPr algn="r">
                <a:spcBef>
                  <a:spcPct val="0"/>
                </a:spcBef>
                <a:buClrTx/>
                <a:buFontTx/>
                <a:buNone/>
              </a:pPr>
              <a:t>151</a:t>
            </a:fld>
            <a:endParaRPr lang="cs-CZ" altLang="sk-SK" sz="1800">
              <a:solidFill>
                <a:schemeClr val="bg2"/>
              </a:solidFill>
            </a:endParaRPr>
          </a:p>
        </p:txBody>
      </p:sp>
      <p:sp>
        <p:nvSpPr>
          <p:cNvPr id="23654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endParaRPr lang="sk-SK" altLang="sk-SK"/>
          </a:p>
        </p:txBody>
      </p:sp>
      <p:grpSp>
        <p:nvGrpSpPr>
          <p:cNvPr id="236550" name="Group 6"/>
          <p:cNvGrpSpPr>
            <a:grpSpLocks/>
          </p:cNvGrpSpPr>
          <p:nvPr/>
        </p:nvGrpSpPr>
        <p:grpSpPr bwMode="auto">
          <a:xfrm>
            <a:off x="12700" y="-9525"/>
            <a:ext cx="9142413" cy="6958013"/>
            <a:chOff x="25" y="0"/>
            <a:chExt cx="5759" cy="4383"/>
          </a:xfrm>
        </p:grpSpPr>
        <p:pic>
          <p:nvPicPr>
            <p:cNvPr id="236551" name="Picture 3" descr="0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" y="0"/>
              <a:ext cx="5759" cy="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704" name="Text Box 8"/>
            <p:cNvSpPr txBox="1">
              <a:spLocks noChangeArrowheads="1"/>
            </p:cNvSpPr>
            <p:nvPr/>
          </p:nvSpPr>
          <p:spPr bwMode="auto">
            <a:xfrm>
              <a:off x="2108" y="2692"/>
              <a:ext cx="3674" cy="16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prstShdw prst="shdw17" dist="17961" dir="2700000">
                <a:schemeClr val="bg1">
                  <a:gamma/>
                  <a:shade val="60000"/>
                  <a:invGamma/>
                </a:schemeClr>
              </a:prstShdw>
            </a:effectLst>
            <a:extLst>
              <a:ext uri="{91240B29-F687-4F45-9708-019B960494DF}">
                <a14:hiddenLine xmlns:a14="http://schemas.microsoft.com/office/drawing/2010/main" w="19050" algn="ctr">
                  <a:solidFill>
                    <a:srgbClr val="008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20000"/>
                </a:spcBef>
                <a:buFont typeface="Wingdings 2" panose="05020102010507070707" pitchFamily="18" charset="2"/>
                <a:buNone/>
                <a:defRPr/>
              </a:pPr>
              <a:endParaRPr lang="sk-SK" altLang="sk-SK" sz="1400" b="1" dirty="0">
                <a:solidFill>
                  <a:schemeClr val="bg2"/>
                </a:solidFill>
              </a:endParaRPr>
            </a:p>
            <a:p>
              <a:pPr>
                <a:spcBef>
                  <a:spcPct val="20000"/>
                </a:spcBef>
                <a:buFont typeface="Wingdings 2" panose="05020102010507070707" pitchFamily="18" charset="2"/>
                <a:buNone/>
                <a:defRPr/>
              </a:pPr>
              <a:r>
                <a:rPr lang="sk-SK" altLang="sk-SK" sz="1400" b="1" dirty="0">
                  <a:solidFill>
                    <a:schemeClr val="bg2"/>
                  </a:solidFill>
                </a:rPr>
                <a:t>			FOCUS, Marketing and </a:t>
              </a:r>
              <a:r>
                <a:rPr lang="sk-SK" altLang="sk-SK" sz="1400" b="1" dirty="0" err="1">
                  <a:solidFill>
                    <a:schemeClr val="bg2"/>
                  </a:solidFill>
                </a:rPr>
                <a:t>Social</a:t>
              </a:r>
              <a:r>
                <a:rPr lang="sk-SK" altLang="sk-SK" sz="1400" b="1" dirty="0">
                  <a:solidFill>
                    <a:schemeClr val="bg2"/>
                  </a:solidFill>
                </a:rPr>
                <a:t> </a:t>
              </a:r>
              <a:r>
                <a:rPr lang="sk-SK" altLang="sk-SK" sz="1400" b="1" dirty="0" err="1">
                  <a:solidFill>
                    <a:schemeClr val="bg2"/>
                  </a:solidFill>
                </a:rPr>
                <a:t>Research</a:t>
              </a:r>
              <a:endParaRPr lang="sk-SK" altLang="sk-SK" sz="1400" b="1" dirty="0">
                <a:solidFill>
                  <a:schemeClr val="bg2"/>
                </a:solidFill>
              </a:endParaRPr>
            </a:p>
            <a:p>
              <a:pPr>
                <a:spcBef>
                  <a:spcPct val="20000"/>
                </a:spcBef>
                <a:buFont typeface="Wingdings 2" panose="05020102010507070707" pitchFamily="18" charset="2"/>
                <a:buNone/>
                <a:defRPr/>
              </a:pPr>
              <a:r>
                <a:rPr lang="sk-SK" altLang="sk-SK" sz="1400" b="1" dirty="0">
                  <a:solidFill>
                    <a:schemeClr val="bg2"/>
                  </a:solidFill>
                </a:rPr>
                <a:t>			Sládkovičova 4, P.O. Box 293</a:t>
              </a:r>
            </a:p>
            <a:p>
              <a:pPr>
                <a:spcBef>
                  <a:spcPct val="20000"/>
                </a:spcBef>
                <a:buFont typeface="Wingdings 2" panose="05020102010507070707" pitchFamily="18" charset="2"/>
                <a:buNone/>
                <a:defRPr/>
              </a:pPr>
              <a:r>
                <a:rPr lang="sk-SK" altLang="sk-SK" sz="1400" b="1" dirty="0">
                  <a:solidFill>
                    <a:schemeClr val="bg2"/>
                  </a:solidFill>
                </a:rPr>
                <a:t>		</a:t>
              </a:r>
              <a:r>
                <a:rPr lang="sk-SK" altLang="sk-SK" sz="1400" b="1">
                  <a:solidFill>
                    <a:schemeClr val="bg2"/>
                  </a:solidFill>
                </a:rPr>
                <a:t>	810 00 </a:t>
              </a:r>
              <a:r>
                <a:rPr lang="sk-SK" altLang="sk-SK" sz="1400" b="1" dirty="0">
                  <a:solidFill>
                    <a:schemeClr val="bg2"/>
                  </a:solidFill>
                </a:rPr>
                <a:t>Bratislava 1</a:t>
              </a:r>
            </a:p>
            <a:p>
              <a:pPr>
                <a:spcBef>
                  <a:spcPct val="20000"/>
                </a:spcBef>
                <a:buFont typeface="Wingdings 2" panose="05020102010507070707" pitchFamily="18" charset="2"/>
                <a:buNone/>
                <a:defRPr/>
              </a:pPr>
              <a:r>
                <a:rPr lang="sk-SK" altLang="sk-SK" sz="1400" b="1" dirty="0">
                  <a:solidFill>
                    <a:schemeClr val="bg2"/>
                  </a:solidFill>
                </a:rPr>
                <a:t>			Slovenská republika</a:t>
              </a:r>
            </a:p>
            <a:p>
              <a:pPr>
                <a:spcBef>
                  <a:spcPct val="20000"/>
                </a:spcBef>
                <a:buFont typeface="Wingdings 2" panose="05020102010507070707" pitchFamily="18" charset="2"/>
                <a:buNone/>
                <a:defRPr/>
              </a:pPr>
              <a:r>
                <a:rPr lang="sk-SK" altLang="sk-SK" sz="1400" b="1" dirty="0">
                  <a:solidFill>
                    <a:schemeClr val="bg2"/>
                  </a:solidFill>
                </a:rPr>
                <a:t>			Tel.: +421 2 529 31 366 </a:t>
              </a:r>
            </a:p>
            <a:p>
              <a:pPr>
                <a:spcBef>
                  <a:spcPct val="20000"/>
                </a:spcBef>
                <a:buFont typeface="Wingdings 2" panose="05020102010507070707" pitchFamily="18" charset="2"/>
                <a:buNone/>
                <a:defRPr/>
              </a:pPr>
              <a:r>
                <a:rPr lang="sk-SK" altLang="sk-SK" sz="1400" b="1" dirty="0">
                  <a:solidFill>
                    <a:schemeClr val="bg2"/>
                  </a:solidFill>
                </a:rPr>
                <a:t>			Fax: +421 2 529 31 378 </a:t>
              </a:r>
            </a:p>
            <a:p>
              <a:pPr>
                <a:spcBef>
                  <a:spcPct val="20000"/>
                </a:spcBef>
                <a:buFont typeface="Wingdings 2" panose="05020102010507070707" pitchFamily="18" charset="2"/>
                <a:buNone/>
                <a:defRPr/>
              </a:pPr>
              <a:r>
                <a:rPr lang="sk-SK" altLang="sk-SK" sz="1400" b="1" dirty="0">
                  <a:solidFill>
                    <a:schemeClr val="bg2"/>
                  </a:solidFill>
                </a:rPr>
                <a:t>			E-mail: info@focus-research.sk</a:t>
              </a:r>
            </a:p>
            <a:p>
              <a:pPr>
                <a:spcBef>
                  <a:spcPct val="20000"/>
                </a:spcBef>
                <a:buFont typeface="Wingdings 2" panose="05020102010507070707" pitchFamily="18" charset="2"/>
                <a:buNone/>
                <a:defRPr/>
              </a:pPr>
              <a:r>
                <a:rPr lang="sk-SK" altLang="sk-SK" sz="1400" b="1" dirty="0">
                  <a:solidFill>
                    <a:schemeClr val="bg2"/>
                  </a:solidFill>
                </a:rPr>
                <a:t>			www.focus-research.sk</a:t>
              </a:r>
            </a:p>
            <a:p>
              <a:pPr>
                <a:spcBef>
                  <a:spcPct val="20000"/>
                </a:spcBef>
                <a:buFont typeface="Wingdings 2" panose="05020102010507070707" pitchFamily="18" charset="2"/>
                <a:buNone/>
                <a:defRPr/>
              </a:pPr>
              <a:endParaRPr lang="sk-SK" altLang="sk-SK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36926037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" name="Objekt 39"/>
          <p:cNvGraphicFramePr>
            <a:graphicFrameLocks/>
          </p:cNvGraphicFramePr>
          <p:nvPr>
            <p:extLst/>
          </p:nvPr>
        </p:nvGraphicFramePr>
        <p:xfrm>
          <a:off x="3759820" y="103621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9236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59820" y="103621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" name="Objekt 46"/>
          <p:cNvGraphicFramePr>
            <a:graphicFrameLocks/>
          </p:cNvGraphicFramePr>
          <p:nvPr>
            <p:extLst/>
          </p:nvPr>
        </p:nvGraphicFramePr>
        <p:xfrm>
          <a:off x="7829093" y="103621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9237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29093" y="103621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625448" y="102801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9238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25448" y="102801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16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77183" y="131344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Spontánne asociácie so socializmom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724421" y="983675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9239" name="Chart" r:id="rId9" imgW="3855770" imgH="7353288" progId="MSGraph.Chart.8">
                  <p:embed followColorScheme="full"/>
                </p:oleObj>
              </mc:Choice>
              <mc:Fallback>
                <p:oleObj name="Chart" r:id="rId9" imgW="3855770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421" y="983675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556792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02380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2811129" y="1013958"/>
            <a:ext cx="60874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rovnosť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794566" y="1013958"/>
            <a:ext cx="68130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minulosť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6787973" y="993438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spomienky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4924326" y="985838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blahobyt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34" name="BlokTextu 33"/>
          <p:cNvSpPr txBox="1"/>
          <p:nvPr/>
        </p:nvSpPr>
        <p:spPr>
          <a:xfrm>
            <a:off x="5839240" y="1004763"/>
            <a:ext cx="732665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n</a:t>
            </a:r>
            <a:r>
              <a:rPr lang="sk-SK" sz="1000" b="1" dirty="0" smtClean="0">
                <a:solidFill>
                  <a:schemeClr val="bg2"/>
                </a:solidFill>
              </a:rPr>
              <a:t>ízke ceny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589240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3718841" y="875384"/>
            <a:ext cx="969189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lepšie zdravotníctvo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BlokTextu 38"/>
          <p:cNvSpPr txBox="1"/>
          <p:nvPr/>
        </p:nvSpPr>
        <p:spPr>
          <a:xfrm>
            <a:off x="7734891" y="986921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nedostatok</a:t>
            </a:r>
            <a:endParaRPr lang="sk-SK" sz="1000" b="1" dirty="0">
              <a:solidFill>
                <a:schemeClr val="bg2"/>
              </a:solidFill>
            </a:endParaRPr>
          </a:p>
        </p:txBody>
      </p:sp>
      <p:graphicFrame>
        <p:nvGraphicFramePr>
          <p:cNvPr id="43" name="Objekt 42"/>
          <p:cNvGraphicFramePr>
            <a:graphicFrameLocks/>
          </p:cNvGraphicFramePr>
          <p:nvPr>
            <p:extLst/>
          </p:nvPr>
        </p:nvGraphicFramePr>
        <p:xfrm>
          <a:off x="4833089" y="104441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9240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33089" y="104441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" name="Objekt 43"/>
          <p:cNvGraphicFramePr>
            <a:graphicFrameLocks/>
          </p:cNvGraphicFramePr>
          <p:nvPr>
            <p:extLst/>
          </p:nvPr>
        </p:nvGraphicFramePr>
        <p:xfrm>
          <a:off x="5855981" y="102801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9241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55981" y="102801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" name="Objekt 45"/>
          <p:cNvGraphicFramePr>
            <a:graphicFrameLocks/>
          </p:cNvGraphicFramePr>
          <p:nvPr>
            <p:extLst/>
          </p:nvPr>
        </p:nvGraphicFramePr>
        <p:xfrm>
          <a:off x="6882095" y="102801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59242" name="Chart" r:id="rId15" imgW="2453672" imgH="7261920" progId="MSGraph.Chart.8">
                  <p:embed followColorScheme="full"/>
                </p:oleObj>
              </mc:Choice>
              <mc:Fallback>
                <p:oleObj name="Chart" r:id="rId1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82095" y="102801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1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52" name="Group 277"/>
          <p:cNvGraphicFramePr>
            <a:graphicFrameLocks noGrp="1"/>
          </p:cNvGraphicFramePr>
          <p:nvPr>
            <p:extLst/>
          </p:nvPr>
        </p:nvGraphicFramePr>
        <p:xfrm>
          <a:off x="8415263" y="1299952"/>
          <a:ext cx="484669" cy="5242413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2793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cxnSp>
        <p:nvCxnSpPr>
          <p:cNvPr id="54" name="Rovná spojnica 53"/>
          <p:cNvCxnSpPr/>
          <p:nvPr/>
        </p:nvCxnSpPr>
        <p:spPr bwMode="auto">
          <a:xfrm>
            <a:off x="242642" y="470640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5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937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156469" y="983159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246" name="Chart" r:id="rId3" imgW="3855770" imgH="7353288" progId="MSGraph.Chart.8">
                  <p:embed followColorScheme="full"/>
                </p:oleObj>
              </mc:Choice>
              <mc:Fallback>
                <p:oleObj name="Chart" r:id="rId3" imgW="3855770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6469" y="983159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975669" y="1066800"/>
          <a:ext cx="1884363" cy="551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247" name="Chart" r:id="rId5" imgW="2461235" imgH="7178112" progId="MSGraph.Chart.8">
                  <p:embed followColorScheme="full"/>
                </p:oleObj>
              </mc:Choice>
              <mc:Fallback>
                <p:oleObj name="Chart" r:id="rId5" imgW="2461235" imgH="717811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75669" y="1066800"/>
                        <a:ext cx="1884363" cy="5518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17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Spontánne asociácie so socializmom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54501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2303506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115462" y="1041304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totalita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946483" y="1013958"/>
            <a:ext cx="68130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práca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7600639" y="1035133"/>
            <a:ext cx="85979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dobré časy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393981" y="1011791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komunisti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34" name="BlokTextu 33"/>
          <p:cNvSpPr txBox="1"/>
          <p:nvPr/>
        </p:nvSpPr>
        <p:spPr>
          <a:xfrm>
            <a:off x="6427776" y="1018693"/>
            <a:ext cx="880528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menej stresu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3261398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180467" y="1033079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soc. istoty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cxnSp>
        <p:nvCxnSpPr>
          <p:cNvPr id="44" name="Rovná spojnica 43"/>
          <p:cNvCxnSpPr/>
          <p:nvPr/>
        </p:nvCxnSpPr>
        <p:spPr bwMode="auto">
          <a:xfrm>
            <a:off x="251520" y="573630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6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36" name="Rovná spojnica 35"/>
          <p:cNvCxnSpPr/>
          <p:nvPr/>
        </p:nvCxnSpPr>
        <p:spPr bwMode="auto">
          <a:xfrm>
            <a:off x="251520" y="495892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aphicFrame>
        <p:nvGraphicFramePr>
          <p:cNvPr id="37" name="Objekt 36"/>
          <p:cNvGraphicFramePr>
            <a:graphicFrameLocks/>
          </p:cNvGraphicFramePr>
          <p:nvPr>
            <p:extLst/>
          </p:nvPr>
        </p:nvGraphicFramePr>
        <p:xfrm>
          <a:off x="4127797" y="1074075"/>
          <a:ext cx="1884363" cy="551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248" name="Chart" r:id="rId7" imgW="2461235" imgH="7178112" progId="MSGraph.Chart.8">
                  <p:embed followColorScheme="full"/>
                </p:oleObj>
              </mc:Choice>
              <mc:Fallback>
                <p:oleObj name="Chart" r:id="rId7" imgW="2461235" imgH="717811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27797" y="1074075"/>
                        <a:ext cx="1884363" cy="5518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" name="Objekt 45"/>
          <p:cNvGraphicFramePr>
            <a:graphicFrameLocks/>
          </p:cNvGraphicFramePr>
          <p:nvPr>
            <p:extLst/>
          </p:nvPr>
        </p:nvGraphicFramePr>
        <p:xfrm>
          <a:off x="5351933" y="1075559"/>
          <a:ext cx="1884363" cy="551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249" name="Chart" r:id="rId9" imgW="2453672" imgH="7170336" progId="MSGraph.Chart.8">
                  <p:embed followColorScheme="full"/>
                </p:oleObj>
              </mc:Choice>
              <mc:Fallback>
                <p:oleObj name="Chart" r:id="rId9" imgW="2453672" imgH="7170336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51933" y="1075559"/>
                        <a:ext cx="1884363" cy="5518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" name="Objekt 46"/>
          <p:cNvGraphicFramePr>
            <a:graphicFrameLocks/>
          </p:cNvGraphicFramePr>
          <p:nvPr>
            <p:extLst/>
          </p:nvPr>
        </p:nvGraphicFramePr>
        <p:xfrm>
          <a:off x="6354194" y="1045205"/>
          <a:ext cx="1884363" cy="551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250" name="Chart" r:id="rId11" imgW="2453672" imgH="7170336" progId="MSGraph.Chart.8">
                  <p:embed followColorScheme="full"/>
                </p:oleObj>
              </mc:Choice>
              <mc:Fallback>
                <p:oleObj name="Chart" r:id="rId11" imgW="2453672" imgH="7170336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54194" y="1045205"/>
                        <a:ext cx="1884363" cy="5518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8" name="Objekt 47"/>
          <p:cNvGraphicFramePr>
            <a:graphicFrameLocks/>
          </p:cNvGraphicFramePr>
          <p:nvPr>
            <p:extLst/>
          </p:nvPr>
        </p:nvGraphicFramePr>
        <p:xfrm>
          <a:off x="7368021" y="1082255"/>
          <a:ext cx="1884363" cy="551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251" name="Chart" r:id="rId13" imgW="2461235" imgH="7178112" progId="MSGraph.Chart.8">
                  <p:embed followColorScheme="full"/>
                </p:oleObj>
              </mc:Choice>
              <mc:Fallback>
                <p:oleObj name="Chart" r:id="rId13" imgW="2461235" imgH="717811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68021" y="1082255"/>
                        <a:ext cx="1884363" cy="5518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" name="Group 278"/>
          <p:cNvGraphicFramePr>
            <a:graphicFrameLocks noGrp="1"/>
          </p:cNvGraphicFramePr>
          <p:nvPr>
            <p:extLst/>
          </p:nvPr>
        </p:nvGraphicFramePr>
        <p:xfrm>
          <a:off x="8543800" y="1340762"/>
          <a:ext cx="420688" cy="5215072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1" name="Rectangle 19"/>
          <p:cNvSpPr>
            <a:spLocks noChangeArrowheads="1"/>
          </p:cNvSpPr>
          <p:nvPr/>
        </p:nvSpPr>
        <p:spPr bwMode="auto">
          <a:xfrm>
            <a:off x="153109" y="587727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52" name="Rectangle 6"/>
          <p:cNvSpPr>
            <a:spLocks noChangeArrowheads="1"/>
          </p:cNvSpPr>
          <p:nvPr/>
        </p:nvSpPr>
        <p:spPr bwMode="auto">
          <a:xfrm>
            <a:off x="139030" y="414908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3" name="Rectangle 29"/>
          <p:cNvSpPr>
            <a:spLocks noChangeArrowheads="1"/>
          </p:cNvSpPr>
          <p:nvPr/>
        </p:nvSpPr>
        <p:spPr bwMode="auto">
          <a:xfrm>
            <a:off x="153109" y="254177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54" name="Rectangle 6"/>
          <p:cNvSpPr>
            <a:spLocks noChangeArrowheads="1"/>
          </p:cNvSpPr>
          <p:nvPr/>
        </p:nvSpPr>
        <p:spPr bwMode="auto">
          <a:xfrm>
            <a:off x="161756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55" name="Rectangle 19"/>
          <p:cNvSpPr>
            <a:spLocks noChangeArrowheads="1"/>
          </p:cNvSpPr>
          <p:nvPr/>
        </p:nvSpPr>
        <p:spPr bwMode="auto">
          <a:xfrm>
            <a:off x="155582" y="515719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7" name="Rectangle 29"/>
          <p:cNvSpPr>
            <a:spLocks noChangeArrowheads="1"/>
          </p:cNvSpPr>
          <p:nvPr/>
        </p:nvSpPr>
        <p:spPr bwMode="auto">
          <a:xfrm>
            <a:off x="176911" y="3320496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58" name="Rovná spojnica 57"/>
          <p:cNvCxnSpPr/>
          <p:nvPr/>
        </p:nvCxnSpPr>
        <p:spPr bwMode="auto">
          <a:xfrm>
            <a:off x="251520" y="381567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030443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Objekt 47"/>
          <p:cNvGraphicFramePr>
            <a:graphicFrameLocks/>
          </p:cNvGraphicFramePr>
          <p:nvPr>
            <p:extLst/>
          </p:nvPr>
        </p:nvGraphicFramePr>
        <p:xfrm>
          <a:off x="7687678" y="1083833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1284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87678" y="1083833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183103" y="1019187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1285" name="Chart" r:id="rId5" imgW="3855770" imgH="7353288" progId="MSGraph.Chart.8">
                  <p:embed followColorScheme="full"/>
                </p:oleObj>
              </mc:Choice>
              <mc:Fallback>
                <p:oleObj name="Chart" r:id="rId5" imgW="3855770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3103" y="1019187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681052" y="1073116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1286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81052" y="1073116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18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77183" y="131344"/>
            <a:ext cx="7574000" cy="662546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Spontánne asociácie so socializmom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556792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232126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2811129" y="1013958"/>
            <a:ext cx="60874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rovnosť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794566" y="1013958"/>
            <a:ext cx="68130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minulosť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6787973" y="993438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spomienky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4924326" y="985838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blahobyt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34" name="BlokTextu 33"/>
          <p:cNvSpPr txBox="1"/>
          <p:nvPr/>
        </p:nvSpPr>
        <p:spPr>
          <a:xfrm>
            <a:off x="5839240" y="1004763"/>
            <a:ext cx="732665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n</a:t>
            </a:r>
            <a:r>
              <a:rPr lang="sk-SK" sz="1000" b="1" dirty="0" smtClean="0">
                <a:solidFill>
                  <a:schemeClr val="bg2"/>
                </a:solidFill>
              </a:rPr>
              <a:t>ízke ceny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3842308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3718841" y="875384"/>
            <a:ext cx="969189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lepšie zdravotníctvo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BlokTextu 38"/>
          <p:cNvSpPr txBox="1"/>
          <p:nvPr/>
        </p:nvSpPr>
        <p:spPr>
          <a:xfrm>
            <a:off x="7734891" y="986921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nedostatok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54" name="Rovná spojnica 53"/>
          <p:cNvCxnSpPr/>
          <p:nvPr/>
        </p:nvCxnSpPr>
        <p:spPr bwMode="auto">
          <a:xfrm>
            <a:off x="242642" y="3284000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5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60" name="Rovná spojnica 59"/>
          <p:cNvCxnSpPr/>
          <p:nvPr/>
        </p:nvCxnSpPr>
        <p:spPr bwMode="auto">
          <a:xfrm>
            <a:off x="251520" y="4994436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aphicFrame>
        <p:nvGraphicFramePr>
          <p:cNvPr id="40" name="Group 278"/>
          <p:cNvGraphicFramePr>
            <a:graphicFrameLocks noGrp="1"/>
          </p:cNvGraphicFramePr>
          <p:nvPr>
            <p:extLst/>
          </p:nvPr>
        </p:nvGraphicFramePr>
        <p:xfrm>
          <a:off x="8543800" y="1340762"/>
          <a:ext cx="420688" cy="5215072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graphicFrame>
        <p:nvGraphicFramePr>
          <p:cNvPr id="43" name="Objekt 42"/>
          <p:cNvGraphicFramePr>
            <a:graphicFrameLocks/>
          </p:cNvGraphicFramePr>
          <p:nvPr>
            <p:extLst/>
          </p:nvPr>
        </p:nvGraphicFramePr>
        <p:xfrm>
          <a:off x="3724074" y="107543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1287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24074" y="107543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" name="Objekt 43"/>
          <p:cNvGraphicFramePr>
            <a:graphicFrameLocks/>
          </p:cNvGraphicFramePr>
          <p:nvPr>
            <p:extLst/>
          </p:nvPr>
        </p:nvGraphicFramePr>
        <p:xfrm>
          <a:off x="4804365" y="1074955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1288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04365" y="1074955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" name="Objekt 45"/>
          <p:cNvGraphicFramePr>
            <a:graphicFrameLocks/>
          </p:cNvGraphicFramePr>
          <p:nvPr>
            <p:extLst/>
          </p:nvPr>
        </p:nvGraphicFramePr>
        <p:xfrm>
          <a:off x="5782074" y="108334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1289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2074" y="108334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" name="Objekt 46"/>
          <p:cNvGraphicFramePr>
            <a:graphicFrameLocks/>
          </p:cNvGraphicFramePr>
          <p:nvPr>
            <p:extLst/>
          </p:nvPr>
        </p:nvGraphicFramePr>
        <p:xfrm>
          <a:off x="6777603" y="108334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1290" name="Chart" r:id="rId15" imgW="2453672" imgH="7261920" progId="MSGraph.Chart.8">
                  <p:embed followColorScheme="full"/>
                </p:oleObj>
              </mc:Choice>
              <mc:Fallback>
                <p:oleObj name="Chart" r:id="rId1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77603" y="108334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153109" y="587727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50" name="Rectangle 6"/>
          <p:cNvSpPr>
            <a:spLocks noChangeArrowheads="1"/>
          </p:cNvSpPr>
          <p:nvPr/>
        </p:nvSpPr>
        <p:spPr bwMode="auto">
          <a:xfrm>
            <a:off x="139030" y="414908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1" name="Rectangle 29"/>
          <p:cNvSpPr>
            <a:spLocks noChangeArrowheads="1"/>
          </p:cNvSpPr>
          <p:nvPr/>
        </p:nvSpPr>
        <p:spPr bwMode="auto">
          <a:xfrm>
            <a:off x="153109" y="254177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52" name="Rectangle 6"/>
          <p:cNvSpPr>
            <a:spLocks noChangeArrowheads="1"/>
          </p:cNvSpPr>
          <p:nvPr/>
        </p:nvSpPr>
        <p:spPr bwMode="auto">
          <a:xfrm>
            <a:off x="161756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61" name="Rectangle 19"/>
          <p:cNvSpPr>
            <a:spLocks noChangeArrowheads="1"/>
          </p:cNvSpPr>
          <p:nvPr/>
        </p:nvSpPr>
        <p:spPr bwMode="auto">
          <a:xfrm>
            <a:off x="155582" y="515719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62" name="Rectangle 29"/>
          <p:cNvSpPr>
            <a:spLocks noChangeArrowheads="1"/>
          </p:cNvSpPr>
          <p:nvPr/>
        </p:nvSpPr>
        <p:spPr bwMode="auto">
          <a:xfrm>
            <a:off x="168033" y="332937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63" name="Rovná spojnica 62"/>
          <p:cNvCxnSpPr/>
          <p:nvPr/>
        </p:nvCxnSpPr>
        <p:spPr bwMode="auto">
          <a:xfrm>
            <a:off x="251520" y="5771816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617993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19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412776"/>
            <a:ext cx="8064896" cy="5206286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r>
              <a:rPr lang="sk-SK" b="1" kern="0" dirty="0" smtClean="0"/>
              <a:t>Respondenti na živote pred rokom 1989 oceňujú predovšetkým: zamestnanosť – </a:t>
            </a:r>
            <a:r>
              <a:rPr lang="sk-SK" i="1" kern="0" dirty="0" smtClean="0"/>
              <a:t>„bola istota zamestnania“, „neexistovala nezamestnanosť“, „každý mal robotu“ </a:t>
            </a:r>
            <a:r>
              <a:rPr lang="sk-SK" b="1" kern="0" dirty="0" smtClean="0"/>
              <a:t>(spontánne uviedlo 36% respondentov) a sociálne istoty – </a:t>
            </a:r>
            <a:r>
              <a:rPr lang="sk-SK" i="1" kern="0" dirty="0" smtClean="0"/>
              <a:t>„sociálne zabezpečenie“, „mladomanželské pôžičky“, „bývanie pre mladé rodiny“, „garantovaný dôchodok“ </a:t>
            </a:r>
            <a:r>
              <a:rPr lang="sk-SK" b="1" kern="0" dirty="0" smtClean="0"/>
              <a:t>(23%).</a:t>
            </a:r>
            <a:endParaRPr lang="sk-SK" kern="0" dirty="0" smtClean="0"/>
          </a:p>
          <a:p>
            <a:pPr algn="just"/>
            <a:endParaRPr lang="sk-SK" kern="0" dirty="0" smtClean="0"/>
          </a:p>
          <a:p>
            <a:pPr algn="just"/>
            <a:r>
              <a:rPr lang="sk-SK" b="1" kern="0" dirty="0" smtClean="0"/>
              <a:t>Viac ako desatina tiež pozitívne hodnotí, že pred rokom 1989 bol/boli: kľudnejší život, menej stresu – </a:t>
            </a:r>
            <a:r>
              <a:rPr lang="sk-SK" i="1" kern="0" dirty="0" smtClean="0"/>
              <a:t>„bola taká životná pohoda“, „nebolo toľko stresu“, „život bol kľudnejší“ </a:t>
            </a:r>
            <a:r>
              <a:rPr lang="sk-SK" b="1" kern="0" dirty="0" smtClean="0"/>
              <a:t>(14%); lepšie medziľudské vzťahy</a:t>
            </a:r>
            <a:r>
              <a:rPr lang="sk-SK" b="1" kern="0" dirty="0"/>
              <a:t>, </a:t>
            </a:r>
            <a:r>
              <a:rPr lang="sk-SK" b="1" kern="0" dirty="0" smtClean="0"/>
              <a:t>morálka - </a:t>
            </a:r>
            <a:r>
              <a:rPr lang="sk-SK" i="1" kern="0" dirty="0" smtClean="0"/>
              <a:t>„ľudia </a:t>
            </a:r>
            <a:r>
              <a:rPr lang="sk-SK" i="1" kern="0" dirty="0"/>
              <a:t>neboli takí bezohľadní a </a:t>
            </a:r>
            <a:r>
              <a:rPr lang="sk-SK" i="1" kern="0" dirty="0" smtClean="0"/>
              <a:t>sebeckí“, „vážili si iné </a:t>
            </a:r>
            <a:r>
              <a:rPr lang="sk-SK" i="1" kern="0" dirty="0"/>
              <a:t>hodnoty a mali k sebe </a:t>
            </a:r>
            <a:r>
              <a:rPr lang="sk-SK" i="1" kern="0" dirty="0" smtClean="0"/>
              <a:t>bližšie“, „neboli tak konfliktní“</a:t>
            </a:r>
            <a:r>
              <a:rPr lang="sk-SK" b="1" kern="0" dirty="0" smtClean="0"/>
              <a:t> </a:t>
            </a:r>
            <a:r>
              <a:rPr lang="sk-SK" b="1" kern="0" dirty="0"/>
              <a:t>(11</a:t>
            </a:r>
            <a:r>
              <a:rPr lang="sk-SK" b="1" kern="0" dirty="0" smtClean="0"/>
              <a:t>%); ekonomická prosperita </a:t>
            </a:r>
            <a:r>
              <a:rPr lang="sk-SK" b="1" kern="0" dirty="0"/>
              <a:t>a blahobyt – </a:t>
            </a:r>
            <a:r>
              <a:rPr lang="sk-SK" i="1" kern="0" dirty="0"/>
              <a:t>„potravinová </a:t>
            </a:r>
            <a:r>
              <a:rPr lang="sk-SK" i="1" kern="0" dirty="0" smtClean="0"/>
              <a:t>sebestačnosť“, „dalo </a:t>
            </a:r>
            <a:r>
              <a:rPr lang="sk-SK" i="1" kern="0" dirty="0"/>
              <a:t>sa ľahšie </a:t>
            </a:r>
            <a:r>
              <a:rPr lang="sk-SK" i="1" kern="0" dirty="0" smtClean="0"/>
              <a:t>žiť“, „nemali </a:t>
            </a:r>
            <a:r>
              <a:rPr lang="sk-SK" i="1" kern="0" dirty="0"/>
              <a:t>sme také finančné </a:t>
            </a:r>
            <a:r>
              <a:rPr lang="sk-SK" i="1" kern="0" dirty="0" smtClean="0"/>
              <a:t>problémy“, „štát </a:t>
            </a:r>
            <a:r>
              <a:rPr lang="sk-SK" i="1" kern="0" dirty="0"/>
              <a:t>nebol </a:t>
            </a:r>
            <a:r>
              <a:rPr lang="sk-SK" i="1" kern="0" dirty="0" smtClean="0"/>
              <a:t>zadlžený“, „nechýbali </a:t>
            </a:r>
            <a:r>
              <a:rPr lang="sk-SK" i="1" kern="0" dirty="0"/>
              <a:t>peniaze na </a:t>
            </a:r>
            <a:r>
              <a:rPr lang="sk-SK" i="1" kern="0" dirty="0" smtClean="0"/>
              <a:t>živobytie“ </a:t>
            </a:r>
            <a:r>
              <a:rPr lang="sk-SK" b="1" kern="0" dirty="0" smtClean="0"/>
              <a:t>(11%).</a:t>
            </a:r>
          </a:p>
          <a:p>
            <a:pPr algn="just"/>
            <a:endParaRPr lang="sk-SK" b="1" kern="0" dirty="0"/>
          </a:p>
          <a:p>
            <a:pPr algn="just"/>
            <a:r>
              <a:rPr lang="sk-SK" kern="0" dirty="0" smtClean="0"/>
              <a:t>Ďalšie lepšie stránky života pred rokom 1989 spontánne uviedla menej ako desatina respondentov: nízka kriminalita; bezpečný život (8%); nízke ceny (7%); lepšie zdravotníctvo (6%); v ničom nebol život lepší (6%); rovnosť – spravodlivosť (5%). </a:t>
            </a:r>
          </a:p>
          <a:p>
            <a:pPr algn="just"/>
            <a:r>
              <a:rPr lang="sk-SK" kern="0" dirty="0" smtClean="0"/>
              <a:t>V menšej miere boli spontánne menované asociácie: povinná práca (4%); kvalitné produkty (4%); nebola chudoba a bezdomovci (3%); lepšie vzdelávanie (3%); vo všetkom bol život lepší (3%); poriadok a zodpovednosť (2%); menej korupcie a klientelizmu (2%). Menej ako 2% respondentov tiež spontánne uviedli: neboli drogy/gambleri (1%); menej technológií (0,6%); vláda a vládnutie (0,5%); neboli migranti (0,4%); právny štát (0,4%); lepšie životné prostredie (0,4%) a pod</a:t>
            </a:r>
            <a:r>
              <a:rPr lang="sk-SK" kern="0" dirty="0"/>
              <a:t>. Ďalšie iné jednotlivo menované odpovede uviedli </a:t>
            </a:r>
            <a:r>
              <a:rPr lang="sk-SK" kern="0" dirty="0" smtClean="0"/>
              <a:t>2% </a:t>
            </a:r>
            <a:r>
              <a:rPr lang="sk-SK" kern="0" dirty="0"/>
              <a:t>respondentov – napr</a:t>
            </a:r>
            <a:r>
              <a:rPr lang="sk-SK" kern="0" dirty="0" smtClean="0"/>
              <a:t>.: </a:t>
            </a:r>
            <a:r>
              <a:rPr lang="sk-SK" i="1" kern="0" dirty="0" smtClean="0"/>
              <a:t>„menej byrokracie“, „atmosféra v krajine“, „ľudia vedeli, čo môžu očakávať“ </a:t>
            </a:r>
            <a:r>
              <a:rPr lang="sk-SK" kern="0" dirty="0"/>
              <a:t>apod.</a:t>
            </a:r>
          </a:p>
          <a:p>
            <a:pPr algn="just"/>
            <a:endParaRPr lang="sk-SK" kern="0" dirty="0"/>
          </a:p>
          <a:p>
            <a:pPr algn="just"/>
            <a:r>
              <a:rPr lang="sk-SK" kern="0" dirty="0" smtClean="0"/>
              <a:t>Približne </a:t>
            </a:r>
            <a:r>
              <a:rPr lang="sk-SK" b="1" kern="0" dirty="0" smtClean="0"/>
              <a:t>15% respondentov na otázku nevedelo odpovedať, resp. nepamätajú sa, ešte v dobe pred rokom 1989 nežili.</a:t>
            </a:r>
            <a:endParaRPr lang="sk-SK" b="1" kern="0" dirty="0"/>
          </a:p>
          <a:p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1.2. Lepšie stránky života pred rokom 1989 – spontánne 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97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39"/>
          <p:cNvSpPr txBox="1">
            <a:spLocks noGrp="1" noChangeArrowheads="1"/>
          </p:cNvSpPr>
          <p:nvPr/>
        </p:nvSpPr>
        <p:spPr bwMode="auto">
          <a:xfrm>
            <a:off x="7513638" y="6637338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D8FDBD2-B70D-4EB7-959F-D9DE71E42F9B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sp>
        <p:nvSpPr>
          <p:cNvPr id="5124" name="Rectangle 2"/>
          <p:cNvSpPr>
            <a:spLocks noGrp="1" noChangeArrowheads="1"/>
          </p:cNvSpPr>
          <p:nvPr>
            <p:ph type="title" idx="4294967295"/>
          </p:nvPr>
        </p:nvSpPr>
        <p:spPr>
          <a:noFill/>
        </p:spPr>
        <p:txBody>
          <a:bodyPr/>
          <a:lstStyle/>
          <a:p>
            <a:pPr eaLnBrk="1" hangingPunct="1"/>
            <a:r>
              <a:rPr lang="cs-CZ" altLang="sk-SK" dirty="0" smtClean="0">
                <a:solidFill>
                  <a:srgbClr val="5F5F5F"/>
                </a:solidFill>
              </a:rPr>
              <a:t>OBSAH</a:t>
            </a:r>
            <a:endParaRPr lang="cs-CZ" altLang="sk-SK" dirty="0" smtClean="0">
              <a:solidFill>
                <a:srgbClr val="5F5F5F"/>
              </a:solidFill>
              <a:latin typeface="Arial" panose="020B0604020202020204" pitchFamily="34" charset="0"/>
            </a:endParaRPr>
          </a:p>
        </p:txBody>
      </p:sp>
      <p:sp>
        <p:nvSpPr>
          <p:cNvPr id="512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84213" y="1268760"/>
            <a:ext cx="7921625" cy="5256584"/>
          </a:xfrm>
        </p:spPr>
        <p:txBody>
          <a:bodyPr/>
          <a:lstStyle/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endParaRPr lang="sk-SK" altLang="sk-SK" sz="1200" b="1" dirty="0" smtClean="0"/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b="1" dirty="0" smtClean="0"/>
              <a:t>DESIGN </a:t>
            </a:r>
            <a:r>
              <a:rPr lang="sk-SK" altLang="sk-SK" sz="1200" b="1" dirty="0"/>
              <a:t>PRIESKUMU						 	  </a:t>
            </a:r>
            <a:r>
              <a:rPr lang="sk-SK" altLang="sk-SK" sz="1200" b="1" dirty="0" smtClean="0"/>
              <a:t>  3</a:t>
            </a:r>
            <a:endParaRPr lang="sk-SK" altLang="sk-SK" sz="1200" b="1" dirty="0"/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b="1" dirty="0"/>
              <a:t>PROFIL RESPONDENTOV 						 	</a:t>
            </a:r>
            <a:r>
              <a:rPr lang="sk-SK" altLang="sk-SK" sz="1200" b="1" dirty="0" smtClean="0"/>
              <a:t>    5</a:t>
            </a:r>
            <a:endParaRPr lang="sk-SK" altLang="sk-SK" sz="1200" b="1" dirty="0"/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b="1" dirty="0"/>
              <a:t>VÝSLEDKY PRIESKUMU						 	 </a:t>
            </a:r>
            <a:r>
              <a:rPr lang="sk-SK" altLang="sk-SK" sz="1200" b="1" dirty="0" smtClean="0"/>
              <a:t>   6</a:t>
            </a:r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endParaRPr lang="sk-SK" altLang="sk-SK" sz="1200" b="1" dirty="0" smtClean="0"/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b="1" dirty="0" smtClean="0"/>
              <a:t>1</a:t>
            </a:r>
            <a:r>
              <a:rPr lang="sk-SK" altLang="sk-SK" sz="1200" b="1" dirty="0"/>
              <a:t>. </a:t>
            </a:r>
            <a:r>
              <a:rPr lang="sk-SK" altLang="sk-SK" sz="1200" b="1" dirty="0" smtClean="0"/>
              <a:t>Asociácie a spomienky na socializmus			 	     		    7</a:t>
            </a:r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dirty="0" smtClean="0"/>
              <a:t>    1.1</a:t>
            </a:r>
            <a:r>
              <a:rPr lang="sk-SK" altLang="sk-SK" sz="1200" dirty="0"/>
              <a:t>. </a:t>
            </a:r>
            <a:r>
              <a:rPr lang="sk-SK" altLang="sk-SK" sz="1200" dirty="0" smtClean="0"/>
              <a:t>Spontánne asociácie so socializmom			</a:t>
            </a:r>
            <a:r>
              <a:rPr lang="sk-SK" altLang="sk-SK" sz="1200" dirty="0"/>
              <a:t>			</a:t>
            </a:r>
            <a:r>
              <a:rPr lang="sk-SK" altLang="sk-SK" sz="1200" dirty="0" smtClean="0"/>
              <a:t>    8</a:t>
            </a:r>
            <a:endParaRPr lang="sk-SK" altLang="sk-SK" sz="1200" dirty="0"/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dirty="0"/>
              <a:t>    </a:t>
            </a:r>
            <a:r>
              <a:rPr lang="sk-SK" altLang="sk-SK" sz="1200" dirty="0" smtClean="0"/>
              <a:t>1.2</a:t>
            </a:r>
            <a:r>
              <a:rPr lang="sk-SK" altLang="sk-SK" sz="1200" dirty="0"/>
              <a:t>. </a:t>
            </a:r>
            <a:r>
              <a:rPr lang="sk-SK" altLang="sk-SK" sz="1200" dirty="0" smtClean="0"/>
              <a:t>Lepšie stránky života pred rokom 1989 – spontánne		</a:t>
            </a:r>
            <a:r>
              <a:rPr lang="sk-SK" altLang="sk-SK" sz="1200" dirty="0"/>
              <a:t>			</a:t>
            </a:r>
            <a:r>
              <a:rPr lang="sk-SK" altLang="sk-SK" sz="1200" dirty="0" smtClean="0"/>
              <a:t>  19</a:t>
            </a:r>
            <a:endParaRPr lang="sk-SK" altLang="sk-SK" sz="1200" dirty="0"/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dirty="0"/>
              <a:t>    </a:t>
            </a:r>
            <a:r>
              <a:rPr lang="sk-SK" altLang="sk-SK" sz="1200" dirty="0" smtClean="0"/>
              <a:t>1.3</a:t>
            </a:r>
            <a:r>
              <a:rPr lang="sk-SK" altLang="sk-SK" sz="1200" dirty="0"/>
              <a:t>. </a:t>
            </a:r>
            <a:r>
              <a:rPr lang="sk-SK" altLang="sk-SK" sz="1200" dirty="0" smtClean="0"/>
              <a:t>Lepšie stránky života dnes v porovnaní pred rokom 1989 – spontánne 	</a:t>
            </a:r>
            <a:r>
              <a:rPr lang="sk-SK" altLang="sk-SK" sz="1200" dirty="0"/>
              <a:t>			</a:t>
            </a:r>
            <a:r>
              <a:rPr lang="sk-SK" altLang="sk-SK" sz="1200" dirty="0" smtClean="0"/>
              <a:t>  29</a:t>
            </a:r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dirty="0"/>
              <a:t> </a:t>
            </a:r>
            <a:r>
              <a:rPr lang="sk-SK" altLang="sk-SK" sz="1200" dirty="0" smtClean="0"/>
              <a:t>   1.4. Názory na to, kedy sa žilo lepšie ľuďom – pred rokom 1989 alebo teraz				  39</a:t>
            </a:r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dirty="0"/>
              <a:t> </a:t>
            </a:r>
            <a:r>
              <a:rPr lang="sk-SK" altLang="sk-SK" sz="1200" dirty="0" smtClean="0"/>
              <a:t>   1.5. Uprednostňovanie typu ekonomiky						  43</a:t>
            </a:r>
            <a:endParaRPr lang="sk-SK" altLang="sk-SK" sz="1200" dirty="0"/>
          </a:p>
          <a:p>
            <a:pPr marL="0" indent="0">
              <a:lnSpc>
                <a:spcPct val="150000"/>
              </a:lnSpc>
              <a:spcBef>
                <a:spcPts val="0"/>
              </a:spcBef>
              <a:buFont typeface="Wingdings 2" panose="05020102010507070707" pitchFamily="18" charset="2"/>
              <a:buNone/>
              <a:defRPr/>
            </a:pPr>
            <a:r>
              <a:rPr lang="sk-SK" altLang="sk-SK" sz="1200" b="1" dirty="0" smtClean="0"/>
              <a:t>2. Hodnotenie tvrdení o socializme						  47 </a:t>
            </a:r>
          </a:p>
          <a:p>
            <a:pPr marL="0" indent="0">
              <a:lnSpc>
                <a:spcPct val="150000"/>
              </a:lnSpc>
              <a:spcBef>
                <a:spcPts val="0"/>
              </a:spcBef>
              <a:buFont typeface="Wingdings 2" panose="05020102010507070707" pitchFamily="18" charset="2"/>
              <a:buNone/>
              <a:defRPr/>
            </a:pPr>
            <a:r>
              <a:rPr lang="sk-SK" altLang="sk-SK" sz="1200" b="1" dirty="0" smtClean="0"/>
              <a:t>3. Predstavy o úlohe štátu							  97</a:t>
            </a:r>
          </a:p>
          <a:p>
            <a:pPr marL="0" indent="0">
              <a:lnSpc>
                <a:spcPct val="150000"/>
              </a:lnSpc>
              <a:spcBef>
                <a:spcPts val="0"/>
              </a:spcBef>
              <a:buFont typeface="Wingdings 2" panose="05020102010507070707" pitchFamily="18" charset="2"/>
              <a:buNone/>
              <a:defRPr/>
            </a:pPr>
            <a:r>
              <a:rPr lang="sk-SK" altLang="sk-SK" sz="1200" b="1" dirty="0" smtClean="0"/>
              <a:t>4. Pravo-ľavé zaradenie v ekonomických veciach					121</a:t>
            </a:r>
          </a:p>
          <a:p>
            <a:pPr marL="0" indent="0"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dirty="0" smtClean="0"/>
              <a:t>    4.1. Zaradenie na základe výrokov						122</a:t>
            </a:r>
          </a:p>
          <a:p>
            <a:pPr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dirty="0" smtClean="0"/>
              <a:t>    4.2. </a:t>
            </a:r>
            <a:r>
              <a:rPr lang="sk-SK" altLang="sk-SK" sz="1200" dirty="0" err="1" smtClean="0"/>
              <a:t>Sebazaradenie</a:t>
            </a:r>
            <a:r>
              <a:rPr lang="sk-SK" altLang="sk-SK" sz="1200" dirty="0" smtClean="0"/>
              <a:t>							145</a:t>
            </a:r>
          </a:p>
          <a:p>
            <a:pPr>
              <a:lnSpc>
                <a:spcPct val="150000"/>
              </a:lnSpc>
              <a:spcBef>
                <a:spcPts val="0"/>
              </a:spcBef>
              <a:buNone/>
              <a:defRPr/>
            </a:pPr>
            <a:r>
              <a:rPr lang="sk-SK" altLang="sk-SK" sz="1200" dirty="0"/>
              <a:t> </a:t>
            </a:r>
            <a:r>
              <a:rPr lang="sk-SK" altLang="sk-SK" sz="1200" dirty="0" smtClean="0"/>
              <a:t>   4.3. Zaradenie na základe výrokov verzus </a:t>
            </a:r>
            <a:r>
              <a:rPr lang="sk-SK" altLang="sk-SK" sz="1200" dirty="0" err="1" smtClean="0"/>
              <a:t>sebazarenie</a:t>
            </a:r>
            <a:r>
              <a:rPr lang="sk-SK" altLang="sk-SK" sz="1200" dirty="0" smtClean="0"/>
              <a:t> 					149</a:t>
            </a:r>
          </a:p>
        </p:txBody>
      </p:sp>
    </p:spTree>
    <p:extLst>
      <p:ext uri="{BB962C8B-B14F-4D97-AF65-F5344CB8AC3E}">
        <p14:creationId xmlns:p14="http://schemas.microsoft.com/office/powerpoint/2010/main" val="791560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4F7FA4B-5A34-47D5-83AE-172540F96322}" type="slidenum">
              <a:rPr kumimoji="0" lang="sk-SK" altLang="sk-SK" sz="1200" b="0" i="0" u="none" strike="noStrike" kern="1200" cap="none" spc="0" normalizeH="0" baseline="0" noProof="0" smtClean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sk-SK" altLang="sk-SK" sz="12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4" name="Rectangle 12"/>
          <p:cNvSpPr>
            <a:spLocks noChangeArrowheads="1"/>
          </p:cNvSpPr>
          <p:nvPr/>
        </p:nvSpPr>
        <p:spPr bwMode="auto">
          <a:xfrm>
            <a:off x="2411760" y="6389717"/>
            <a:ext cx="5184576" cy="246221"/>
          </a:xfrm>
          <a:prstGeom prst="rect">
            <a:avLst/>
          </a:prstGeom>
          <a:noFill/>
          <a:ln w="3175" cap="rnd" algn="ctr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lvl="0" algn="ctr">
              <a:spcBef>
                <a:spcPct val="0"/>
              </a:spcBef>
              <a:buClrTx/>
              <a:buNone/>
              <a:defRPr/>
            </a:pPr>
            <a:r>
              <a:rPr kumimoji="0" lang="sk-SK" altLang="sk-SK" sz="1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</a:rPr>
              <a:t>Otázka: „</a:t>
            </a:r>
            <a:r>
              <a:rPr lang="sk-SK" altLang="sk-SK" sz="1000" i="1" dirty="0" smtClean="0">
                <a:solidFill>
                  <a:srgbClr val="4D4D4D"/>
                </a:solidFill>
              </a:rPr>
              <a:t>Predovšetkým v čom bol podľa Vás život pred rokom 1989 lepší? A v čom bol ešte lepší?”</a:t>
            </a:r>
            <a:endParaRPr kumimoji="0" lang="sk-SK" altLang="sk-SK" sz="1000" b="0" i="1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226556"/>
            <a:ext cx="9144000" cy="90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altLang="sk-SK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</a:rPr>
              <a:t>Lepšie stránky života pred rokom</a:t>
            </a:r>
            <a:r>
              <a:rPr kumimoji="0" lang="sk-SK" altLang="sk-SK" sz="1800" b="1" i="0" u="none" strike="noStrike" kern="1200" cap="none" spc="0" normalizeH="0" noProof="0" dirty="0" smtClean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</a:rPr>
              <a:t> 1989 – spontánne</a:t>
            </a:r>
            <a:endParaRPr kumimoji="0" lang="sk-SK" altLang="sk-SK" sz="1800" b="1" i="0" u="none" strike="noStrike" kern="1200" cap="none" spc="0" normalizeH="0" baseline="0" noProof="0" dirty="0" smtClean="0">
              <a:ln>
                <a:noFill/>
              </a:ln>
              <a:solidFill>
                <a:srgbClr val="5F5F5F"/>
              </a:solidFill>
              <a:effectLst/>
              <a:uLnTx/>
              <a:uFillTx/>
            </a:endParaRPr>
          </a:p>
          <a:p>
            <a:pPr lvl="0" algn="ctr">
              <a:spcBef>
                <a:spcPct val="0"/>
              </a:spcBef>
              <a:buClrTx/>
              <a:buNone/>
              <a:defRPr/>
            </a:pPr>
            <a:r>
              <a:rPr lang="sk-SK" altLang="sk-SK" sz="1800" b="1" dirty="0" smtClean="0">
                <a:solidFill>
                  <a:srgbClr val="4D4D4D"/>
                </a:solidFill>
              </a:rPr>
              <a:t> </a:t>
            </a:r>
            <a:r>
              <a:rPr lang="sk-SK" altLang="sk-SK" sz="1600" dirty="0" smtClean="0">
                <a:solidFill>
                  <a:srgbClr val="5F5F5F"/>
                </a:solidFill>
              </a:rPr>
              <a:t>% všetkých respondentov, apríl 2018; báza: 1 046 respondentov</a:t>
            </a:r>
            <a:endParaRPr lang="sk-SK" altLang="sk-SK" sz="1600" dirty="0">
              <a:solidFill>
                <a:srgbClr val="5F5F5F"/>
              </a:solidFill>
            </a:endParaRPr>
          </a:p>
        </p:txBody>
      </p:sp>
      <p:graphicFrame>
        <p:nvGraphicFramePr>
          <p:cNvPr id="7" name="Object 2"/>
          <p:cNvGraphicFramePr>
            <a:graphicFrameLocks noChangeAspect="1"/>
          </p:cNvGraphicFramePr>
          <p:nvPr>
            <p:extLst/>
          </p:nvPr>
        </p:nvGraphicFramePr>
        <p:xfrm>
          <a:off x="1257300" y="1091064"/>
          <a:ext cx="6575425" cy="5272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2224" name="Chart" r:id="rId3" imgW="6995146" imgH="5608224" progId="MSGraph.Chart.8">
                  <p:embed followColorScheme="full"/>
                </p:oleObj>
              </mc:Choice>
              <mc:Fallback>
                <p:oleObj name="Chart" r:id="rId3" imgW="6995146" imgH="5608224" progId="MSGraph.Chart.8">
                  <p:embed followColorScheme="full"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7300" y="1091064"/>
                        <a:ext cx="6575425" cy="5272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Obdĺžnik 2"/>
          <p:cNvSpPr/>
          <p:nvPr/>
        </p:nvSpPr>
        <p:spPr bwMode="auto">
          <a:xfrm>
            <a:off x="1115616" y="1129640"/>
            <a:ext cx="6624736" cy="618025"/>
          </a:xfrm>
          <a:prstGeom prst="rect">
            <a:avLst/>
          </a:prstGeom>
          <a:noFill/>
          <a:ln w="1905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11" name="Obdĺžnik 10"/>
          <p:cNvSpPr/>
          <p:nvPr/>
        </p:nvSpPr>
        <p:spPr bwMode="auto">
          <a:xfrm>
            <a:off x="1115616" y="1753144"/>
            <a:ext cx="6624736" cy="845573"/>
          </a:xfrm>
          <a:prstGeom prst="rect">
            <a:avLst/>
          </a:prstGeom>
          <a:noFill/>
          <a:ln w="19050" cap="flat" cmpd="sng" algn="ctr">
            <a:solidFill>
              <a:srgbClr val="C0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12" name="Text Box 30"/>
          <p:cNvSpPr txBox="1">
            <a:spLocks noChangeArrowheads="1"/>
          </p:cNvSpPr>
          <p:nvPr/>
        </p:nvSpPr>
        <p:spPr bwMode="auto">
          <a:xfrm>
            <a:off x="4860032" y="4263383"/>
            <a:ext cx="4032448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ts val="0"/>
              </a:spcBef>
              <a:buClrTx/>
              <a:buNone/>
            </a:pPr>
            <a:r>
              <a:rPr lang="sk-SK" altLang="sk-SK" sz="1000" i="1" dirty="0" smtClean="0"/>
              <a:t>Menej ako 2% tiež menovali:</a:t>
            </a:r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/>
              <a:t>neboli drogy, gambleri </a:t>
            </a:r>
            <a:r>
              <a:rPr lang="sk-SK" altLang="sk-SK" sz="1000" i="1" dirty="0" smtClean="0"/>
              <a:t>(1,1%)</a:t>
            </a:r>
            <a:endParaRPr lang="sk-SK" altLang="sk-SK" sz="1000" i="1" dirty="0"/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/>
              <a:t>menej technológií </a:t>
            </a:r>
            <a:r>
              <a:rPr lang="sk-SK" altLang="sk-SK" sz="1000" i="1" dirty="0" smtClean="0"/>
              <a:t>(0,6%)</a:t>
            </a:r>
            <a:endParaRPr lang="sk-SK" altLang="sk-SK" sz="1000" i="1" dirty="0"/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/>
              <a:t>vláda a vládnutie  </a:t>
            </a:r>
            <a:r>
              <a:rPr lang="sk-SK" altLang="sk-SK" sz="1000" i="1" dirty="0" smtClean="0"/>
              <a:t>(0,5%)</a:t>
            </a:r>
            <a:endParaRPr lang="sk-SK" altLang="sk-SK" sz="1000" i="1" dirty="0"/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/>
              <a:t>neboli </a:t>
            </a:r>
            <a:r>
              <a:rPr lang="sk-SK" altLang="sk-SK" sz="1000" i="1" dirty="0" smtClean="0"/>
              <a:t>migranti; právny štát; lepšie </a:t>
            </a:r>
            <a:r>
              <a:rPr lang="sk-SK" altLang="sk-SK" sz="1000" i="1" dirty="0"/>
              <a:t>životné </a:t>
            </a:r>
            <a:r>
              <a:rPr lang="sk-SK" altLang="sk-SK" sz="1000" i="1" dirty="0" smtClean="0"/>
              <a:t>prostredie (po 0,4%)</a:t>
            </a:r>
            <a:endParaRPr lang="sk-SK" altLang="sk-SK" sz="1000" i="1" dirty="0"/>
          </a:p>
          <a:p>
            <a:pPr marL="171450" indent="-171450" eaLnBrk="1" hangingPunct="1">
              <a:spcBef>
                <a:spcPts val="0"/>
              </a:spcBef>
              <a:buClrTx/>
              <a:buFont typeface="Arial" panose="020B0604020202020204" pitchFamily="34" charset="0"/>
              <a:buChar char="•"/>
            </a:pPr>
            <a:r>
              <a:rPr lang="sk-SK" altLang="sk-SK" sz="1000" i="1" dirty="0" smtClean="0"/>
              <a:t>výstavba (0,3%)  a pod.</a:t>
            </a:r>
            <a:endParaRPr lang="sk-SK" altLang="sk-SK" sz="1000" i="1" dirty="0"/>
          </a:p>
        </p:txBody>
      </p:sp>
      <p:sp>
        <p:nvSpPr>
          <p:cNvPr id="13" name="BlokTextu 12"/>
          <p:cNvSpPr txBox="1"/>
          <p:nvPr/>
        </p:nvSpPr>
        <p:spPr>
          <a:xfrm>
            <a:off x="6932625" y="3845015"/>
            <a:ext cx="18002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sz="1100" i="1" dirty="0"/>
              <a:t>s</a:t>
            </a:r>
            <a:r>
              <a:rPr lang="sk-SK" sz="1100" i="1" dirty="0" smtClean="0"/>
              <a:t>pontánne odpovede,</a:t>
            </a:r>
          </a:p>
          <a:p>
            <a:pPr algn="ctr"/>
            <a:r>
              <a:rPr lang="sk-SK" sz="1100" i="1" dirty="0" smtClean="0"/>
              <a:t> možnosť viacerých odpovedí</a:t>
            </a:r>
            <a:endParaRPr lang="sk-SK" sz="1100" i="1" dirty="0"/>
          </a:p>
        </p:txBody>
      </p:sp>
    </p:spTree>
    <p:extLst>
      <p:ext uri="{BB962C8B-B14F-4D97-AF65-F5344CB8AC3E}">
        <p14:creationId xmlns:p14="http://schemas.microsoft.com/office/powerpoint/2010/main" val="3578538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Objekt 48"/>
          <p:cNvGraphicFramePr>
            <a:graphicFrameLocks/>
          </p:cNvGraphicFramePr>
          <p:nvPr>
            <p:extLst/>
          </p:nvPr>
        </p:nvGraphicFramePr>
        <p:xfrm>
          <a:off x="3707904" y="103307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3332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07904" y="103307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" name="Objekt 49"/>
          <p:cNvGraphicFramePr>
            <a:graphicFrameLocks/>
          </p:cNvGraphicFramePr>
          <p:nvPr>
            <p:extLst/>
          </p:nvPr>
        </p:nvGraphicFramePr>
        <p:xfrm>
          <a:off x="4788024" y="1031773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3333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88024" y="1031773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" name="Objekt 50"/>
          <p:cNvGraphicFramePr>
            <a:graphicFrameLocks/>
          </p:cNvGraphicFramePr>
          <p:nvPr>
            <p:extLst/>
          </p:nvPr>
        </p:nvGraphicFramePr>
        <p:xfrm>
          <a:off x="5778257" y="1016143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3334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78257" y="1016143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" name="Objekt 51"/>
          <p:cNvGraphicFramePr>
            <a:graphicFrameLocks/>
          </p:cNvGraphicFramePr>
          <p:nvPr>
            <p:extLst/>
          </p:nvPr>
        </p:nvGraphicFramePr>
        <p:xfrm>
          <a:off x="6804248" y="104310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3335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04248" y="104310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627784" y="102354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3336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27784" y="102354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21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724421" y="985838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3337" name="Chart" r:id="rId13" imgW="3848206" imgH="7338168" progId="MSGraph.Chart.8">
                  <p:embed followColorScheme="full"/>
                </p:oleObj>
              </mc:Choice>
              <mc:Fallback>
                <p:oleObj name="Chart" r:id="rId13" imgW="3848206" imgH="733816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421" y="985838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50062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28" name="Rovná spojnica 27"/>
          <p:cNvCxnSpPr/>
          <p:nvPr/>
        </p:nvCxnSpPr>
        <p:spPr bwMode="auto">
          <a:xfrm>
            <a:off x="179512" y="1824503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16084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833649" y="1023548"/>
            <a:ext cx="85377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/>
              <a:t>m</a:t>
            </a:r>
            <a:r>
              <a:rPr lang="sk-SK" dirty="0" smtClean="0"/>
              <a:t>enej stresu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560562" y="1013958"/>
            <a:ext cx="915306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zamestnanosť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6909350" y="990252"/>
            <a:ext cx="761207" cy="25561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bezpečie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020755" y="1011835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morálka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299095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5977470" y="999646"/>
            <a:ext cx="675335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blahobyt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2" name="Rovná spojnica 81"/>
          <p:cNvCxnSpPr/>
          <p:nvPr/>
        </p:nvCxnSpPr>
        <p:spPr bwMode="auto">
          <a:xfrm>
            <a:off x="141060" y="3656297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Rovná spojnica 82"/>
          <p:cNvCxnSpPr/>
          <p:nvPr/>
        </p:nvCxnSpPr>
        <p:spPr bwMode="auto">
          <a:xfrm>
            <a:off x="194897" y="567317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9" name="Rectangle 5"/>
          <p:cNvSpPr>
            <a:spLocks noChangeArrowheads="1"/>
          </p:cNvSpPr>
          <p:nvPr/>
        </p:nvSpPr>
        <p:spPr bwMode="auto">
          <a:xfrm>
            <a:off x="127775" y="1518340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132671" y="1892240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127775" y="313315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127174" y="5085759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5" name="Rectangle 18"/>
          <p:cNvSpPr>
            <a:spLocks noChangeArrowheads="1"/>
          </p:cNvSpPr>
          <p:nvPr/>
        </p:nvSpPr>
        <p:spPr bwMode="auto">
          <a:xfrm>
            <a:off x="122952" y="3781226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6"/>
          <p:cNvSpPr>
            <a:spLocks noChangeArrowheads="1"/>
          </p:cNvSpPr>
          <p:nvPr/>
        </p:nvSpPr>
        <p:spPr bwMode="auto">
          <a:xfrm>
            <a:off x="124659" y="5859487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2771800" y="1033079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soc. istoty</a:t>
            </a:r>
            <a:endParaRPr lang="sk-SK" dirty="0"/>
          </a:p>
        </p:txBody>
      </p:sp>
      <p:graphicFrame>
        <p:nvGraphicFramePr>
          <p:cNvPr id="53" name="Group 278"/>
          <p:cNvGraphicFramePr>
            <a:graphicFrameLocks noGrp="1"/>
          </p:cNvGraphicFramePr>
          <p:nvPr>
            <p:extLst/>
          </p:nvPr>
        </p:nvGraphicFramePr>
        <p:xfrm>
          <a:off x="8532440" y="1294937"/>
          <a:ext cx="327471" cy="5230413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BlokTextu 38"/>
          <p:cNvSpPr txBox="1"/>
          <p:nvPr/>
        </p:nvSpPr>
        <p:spPr>
          <a:xfrm>
            <a:off x="7837893" y="980915"/>
            <a:ext cx="761207" cy="25561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n</a:t>
            </a:r>
            <a:r>
              <a:rPr lang="sk-SK" sz="1000" b="1" dirty="0" smtClean="0">
                <a:solidFill>
                  <a:schemeClr val="bg2"/>
                </a:solidFill>
              </a:rPr>
              <a:t>ízke ceny</a:t>
            </a:r>
            <a:endParaRPr lang="sk-SK" sz="1000" b="1" dirty="0">
              <a:solidFill>
                <a:schemeClr val="bg2"/>
              </a:solidFill>
            </a:endParaRPr>
          </a:p>
        </p:txBody>
      </p:sp>
      <p:graphicFrame>
        <p:nvGraphicFramePr>
          <p:cNvPr id="40" name="Objekt 39"/>
          <p:cNvGraphicFramePr>
            <a:graphicFrameLocks/>
          </p:cNvGraphicFramePr>
          <p:nvPr>
            <p:extLst/>
          </p:nvPr>
        </p:nvGraphicFramePr>
        <p:xfrm>
          <a:off x="7659593" y="103564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3338" name="Chart" r:id="rId15" imgW="2453672" imgH="7261920" progId="MSGraph.Chart.8">
                  <p:embed followColorScheme="full"/>
                </p:oleObj>
              </mc:Choice>
              <mc:Fallback>
                <p:oleObj name="Chart" r:id="rId1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59593" y="103564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185294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Objekt 45"/>
          <p:cNvGraphicFramePr>
            <a:graphicFrameLocks/>
          </p:cNvGraphicFramePr>
          <p:nvPr>
            <p:extLst/>
          </p:nvPr>
        </p:nvGraphicFramePr>
        <p:xfrm>
          <a:off x="6882095" y="102801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4356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82095" y="102801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" name="Objekt 42"/>
          <p:cNvGraphicFramePr>
            <a:graphicFrameLocks/>
          </p:cNvGraphicFramePr>
          <p:nvPr>
            <p:extLst/>
          </p:nvPr>
        </p:nvGraphicFramePr>
        <p:xfrm>
          <a:off x="4833089" y="104441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4357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33089" y="104441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" name="Objekt 43"/>
          <p:cNvGraphicFramePr>
            <a:graphicFrameLocks/>
          </p:cNvGraphicFramePr>
          <p:nvPr>
            <p:extLst/>
          </p:nvPr>
        </p:nvGraphicFramePr>
        <p:xfrm>
          <a:off x="5855981" y="102801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4358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55981" y="102801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Objekt 39"/>
          <p:cNvGraphicFramePr>
            <a:graphicFrameLocks/>
          </p:cNvGraphicFramePr>
          <p:nvPr>
            <p:extLst/>
          </p:nvPr>
        </p:nvGraphicFramePr>
        <p:xfrm>
          <a:off x="3759820" y="103621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4359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59820" y="103621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" name="Objekt 46"/>
          <p:cNvGraphicFramePr>
            <a:graphicFrameLocks/>
          </p:cNvGraphicFramePr>
          <p:nvPr>
            <p:extLst/>
          </p:nvPr>
        </p:nvGraphicFramePr>
        <p:xfrm>
          <a:off x="7829093" y="103621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4360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29093" y="103621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615033" y="103688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4361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15033" y="103688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22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77183" y="131344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724421" y="983675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4362" name="Chart" r:id="rId15" imgW="3855770" imgH="7353288" progId="MSGraph.Chart.8">
                  <p:embed followColorScheme="full"/>
                </p:oleObj>
              </mc:Choice>
              <mc:Fallback>
                <p:oleObj name="Chart" r:id="rId15" imgW="3855770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421" y="983675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50062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Rovná spojnica 27"/>
          <p:cNvCxnSpPr/>
          <p:nvPr/>
        </p:nvCxnSpPr>
        <p:spPr bwMode="auto">
          <a:xfrm>
            <a:off x="179512" y="1824503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16084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2671122" y="897099"/>
            <a:ext cx="855539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 ničom nie je lepší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614398" y="1013958"/>
            <a:ext cx="861469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zdravotníctvo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6963749" y="876941"/>
            <a:ext cx="786991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neboli</a:t>
            </a:r>
          </a:p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bezdomovci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4702588" y="1003902"/>
            <a:ext cx="943862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povinná práca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299095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5919656" y="856386"/>
            <a:ext cx="73266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k</a:t>
            </a:r>
            <a:r>
              <a:rPr lang="sk-SK" sz="1000" b="1" dirty="0" smtClean="0">
                <a:solidFill>
                  <a:schemeClr val="bg2"/>
                </a:solidFill>
              </a:rPr>
              <a:t>valitné produkty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2" name="Rovná spojnica 81"/>
          <p:cNvCxnSpPr/>
          <p:nvPr/>
        </p:nvCxnSpPr>
        <p:spPr bwMode="auto">
          <a:xfrm>
            <a:off x="141060" y="3656297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Rovná spojnica 82"/>
          <p:cNvCxnSpPr/>
          <p:nvPr/>
        </p:nvCxnSpPr>
        <p:spPr bwMode="auto">
          <a:xfrm>
            <a:off x="194897" y="567317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9" name="Rectangle 5"/>
          <p:cNvSpPr>
            <a:spLocks noChangeArrowheads="1"/>
          </p:cNvSpPr>
          <p:nvPr/>
        </p:nvSpPr>
        <p:spPr bwMode="auto">
          <a:xfrm>
            <a:off x="127775" y="1518340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132671" y="1892240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127775" y="313315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127174" y="5085759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5" name="Rectangle 18"/>
          <p:cNvSpPr>
            <a:spLocks noChangeArrowheads="1"/>
          </p:cNvSpPr>
          <p:nvPr/>
        </p:nvSpPr>
        <p:spPr bwMode="auto">
          <a:xfrm>
            <a:off x="122952" y="3781226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6"/>
          <p:cNvSpPr>
            <a:spLocks noChangeArrowheads="1"/>
          </p:cNvSpPr>
          <p:nvPr/>
        </p:nvSpPr>
        <p:spPr bwMode="auto">
          <a:xfrm>
            <a:off x="124659" y="5859487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3672338" y="1005626"/>
            <a:ext cx="774300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rovnosť</a:t>
            </a:r>
            <a:endParaRPr lang="sk-SK" dirty="0"/>
          </a:p>
        </p:txBody>
      </p:sp>
      <p:graphicFrame>
        <p:nvGraphicFramePr>
          <p:cNvPr id="53" name="Group 278"/>
          <p:cNvGraphicFramePr>
            <a:graphicFrameLocks noGrp="1"/>
          </p:cNvGraphicFramePr>
          <p:nvPr>
            <p:extLst/>
          </p:nvPr>
        </p:nvGraphicFramePr>
        <p:xfrm>
          <a:off x="8630098" y="1294937"/>
          <a:ext cx="327471" cy="5230413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BlokTextu 38"/>
          <p:cNvSpPr txBox="1"/>
          <p:nvPr/>
        </p:nvSpPr>
        <p:spPr>
          <a:xfrm>
            <a:off x="7904987" y="1003865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vzdelávanie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8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6096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012453" y="1039778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5380" name="Chart" r:id="rId3" imgW="3855770" imgH="7353288" progId="MSGraph.Chart.8">
                  <p:embed followColorScheme="full"/>
                </p:oleObj>
              </mc:Choice>
              <mc:Fallback>
                <p:oleObj name="Chart" r:id="rId3" imgW="3855770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2453" y="1039778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679700" y="105018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5381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9700" y="105018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23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50062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28" name="Rovná spojnica 27"/>
          <p:cNvCxnSpPr/>
          <p:nvPr/>
        </p:nvCxnSpPr>
        <p:spPr bwMode="auto">
          <a:xfrm>
            <a:off x="179512" y="212299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422240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934253" y="1023548"/>
            <a:ext cx="85377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/>
              <a:t>m</a:t>
            </a:r>
            <a:r>
              <a:rPr lang="sk-SK" dirty="0" smtClean="0"/>
              <a:t>enej stresu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560562" y="1013958"/>
            <a:ext cx="915306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zamestnanosť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6909350" y="990252"/>
            <a:ext cx="761207" cy="25561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bezpečie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020755" y="1011835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morálka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3171470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5977470" y="999646"/>
            <a:ext cx="675335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blahobyt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31896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2884323" y="1033079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soc. istoty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BlokTextu 38"/>
          <p:cNvSpPr txBox="1"/>
          <p:nvPr/>
        </p:nvSpPr>
        <p:spPr>
          <a:xfrm>
            <a:off x="7837893" y="980915"/>
            <a:ext cx="761207" cy="25561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n</a:t>
            </a:r>
            <a:r>
              <a:rPr lang="sk-SK" sz="1000" b="1" dirty="0" smtClean="0">
                <a:solidFill>
                  <a:schemeClr val="bg2"/>
                </a:solidFill>
              </a:rPr>
              <a:t>ízke ceny</a:t>
            </a:r>
            <a:endParaRPr lang="sk-SK" sz="1000" b="1" dirty="0">
              <a:solidFill>
                <a:schemeClr val="bg2"/>
              </a:solidFill>
            </a:endParaRPr>
          </a:p>
        </p:txBody>
      </p:sp>
      <p:graphicFrame>
        <p:nvGraphicFramePr>
          <p:cNvPr id="43" name="Group 277"/>
          <p:cNvGraphicFramePr>
            <a:graphicFrameLocks noGrp="1"/>
          </p:cNvGraphicFramePr>
          <p:nvPr>
            <p:extLst/>
          </p:nvPr>
        </p:nvGraphicFramePr>
        <p:xfrm>
          <a:off x="8433691" y="1349858"/>
          <a:ext cx="393700" cy="5171196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44" name="Objekt 43"/>
          <p:cNvGraphicFramePr>
            <a:graphicFrameLocks/>
          </p:cNvGraphicFramePr>
          <p:nvPr>
            <p:extLst/>
          </p:nvPr>
        </p:nvGraphicFramePr>
        <p:xfrm>
          <a:off x="3768561" y="106193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5382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68561" y="106193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" name="Objekt 45"/>
          <p:cNvGraphicFramePr>
            <a:graphicFrameLocks/>
          </p:cNvGraphicFramePr>
          <p:nvPr>
            <p:extLst/>
          </p:nvPr>
        </p:nvGraphicFramePr>
        <p:xfrm>
          <a:off x="4835567" y="106193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5383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35567" y="106193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" name="Objekt 46"/>
          <p:cNvGraphicFramePr>
            <a:graphicFrameLocks/>
          </p:cNvGraphicFramePr>
          <p:nvPr>
            <p:extLst/>
          </p:nvPr>
        </p:nvGraphicFramePr>
        <p:xfrm>
          <a:off x="5848052" y="105018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5384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48052" y="105018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8" name="Objekt 47"/>
          <p:cNvGraphicFramePr>
            <a:graphicFrameLocks/>
          </p:cNvGraphicFramePr>
          <p:nvPr>
            <p:extLst/>
          </p:nvPr>
        </p:nvGraphicFramePr>
        <p:xfrm>
          <a:off x="6736120" y="1061076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5385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6120" y="1061076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4" name="Objekt 53"/>
          <p:cNvGraphicFramePr>
            <a:graphicFrameLocks/>
          </p:cNvGraphicFramePr>
          <p:nvPr>
            <p:extLst/>
          </p:nvPr>
        </p:nvGraphicFramePr>
        <p:xfrm>
          <a:off x="7625524" y="105276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5386" name="Chart" r:id="rId15" imgW="2453672" imgH="7261920" progId="MSGraph.Chart.8">
                  <p:embed followColorScheme="full"/>
                </p:oleObj>
              </mc:Choice>
              <mc:Fallback>
                <p:oleObj name="Chart" r:id="rId1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25524" y="105276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Rectangle 29"/>
          <p:cNvSpPr>
            <a:spLocks noChangeArrowheads="1"/>
          </p:cNvSpPr>
          <p:nvPr/>
        </p:nvSpPr>
        <p:spPr bwMode="auto">
          <a:xfrm>
            <a:off x="210840" y="1611015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6" name="Rectangle 6"/>
          <p:cNvSpPr>
            <a:spLocks noChangeArrowheads="1"/>
          </p:cNvSpPr>
          <p:nvPr/>
        </p:nvSpPr>
        <p:spPr bwMode="auto">
          <a:xfrm>
            <a:off x="183853" y="3473251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7" name="Rectangle 6"/>
          <p:cNvSpPr>
            <a:spLocks noChangeArrowheads="1"/>
          </p:cNvSpPr>
          <p:nvPr/>
        </p:nvSpPr>
        <p:spPr bwMode="auto">
          <a:xfrm>
            <a:off x="183853" y="4625380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8" name="Rectangle 6"/>
          <p:cNvSpPr>
            <a:spLocks noChangeArrowheads="1"/>
          </p:cNvSpPr>
          <p:nvPr/>
        </p:nvSpPr>
        <p:spPr bwMode="auto">
          <a:xfrm>
            <a:off x="179512" y="247542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9" name="Rectangle 19"/>
          <p:cNvSpPr>
            <a:spLocks noChangeArrowheads="1"/>
          </p:cNvSpPr>
          <p:nvPr/>
        </p:nvSpPr>
        <p:spPr bwMode="auto">
          <a:xfrm>
            <a:off x="179512" y="566124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</p:spTree>
    <p:extLst>
      <p:ext uri="{BB962C8B-B14F-4D97-AF65-F5344CB8AC3E}">
        <p14:creationId xmlns:p14="http://schemas.microsoft.com/office/powerpoint/2010/main" val="3834155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Objekt 54"/>
          <p:cNvGraphicFramePr>
            <a:graphicFrameLocks/>
          </p:cNvGraphicFramePr>
          <p:nvPr>
            <p:extLst/>
          </p:nvPr>
        </p:nvGraphicFramePr>
        <p:xfrm>
          <a:off x="7657455" y="1043703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6404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57455" y="1043703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122968" y="992195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6405" name="Chart" r:id="rId5" imgW="3870897" imgH="7353288" progId="MSGraph.Chart.8">
                  <p:embed followColorScheme="full"/>
                </p:oleObj>
              </mc:Choice>
              <mc:Fallback>
                <p:oleObj name="Chart" r:id="rId5" imgW="3870897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2968" y="992195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578706" y="104130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6406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78706" y="104130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24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77183" y="131344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50062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Rovná spojnica 27"/>
          <p:cNvCxnSpPr/>
          <p:nvPr/>
        </p:nvCxnSpPr>
        <p:spPr bwMode="auto">
          <a:xfrm>
            <a:off x="179512" y="2091350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36798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BlokTextu 37"/>
          <p:cNvSpPr txBox="1"/>
          <p:nvPr/>
        </p:nvSpPr>
        <p:spPr>
          <a:xfrm>
            <a:off x="1614398" y="1013958"/>
            <a:ext cx="861469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zdravotníctvo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6963749" y="876941"/>
            <a:ext cx="786991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neboli</a:t>
            </a:r>
          </a:p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bezdomovci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4702588" y="1003902"/>
            <a:ext cx="943862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povinná práca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316259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5919656" y="856386"/>
            <a:ext cx="73266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k</a:t>
            </a:r>
            <a:r>
              <a:rPr lang="sk-SK" sz="1000" b="1" dirty="0" smtClean="0">
                <a:solidFill>
                  <a:schemeClr val="bg2"/>
                </a:solidFill>
              </a:rPr>
              <a:t>valitné produkty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282468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3672338" y="1005626"/>
            <a:ext cx="774300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rovnosť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BlokTextu 38"/>
          <p:cNvSpPr txBox="1"/>
          <p:nvPr/>
        </p:nvSpPr>
        <p:spPr>
          <a:xfrm>
            <a:off x="7904987" y="1003865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vzdelávanie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8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graphicFrame>
        <p:nvGraphicFramePr>
          <p:cNvPr id="49" name="Group 277"/>
          <p:cNvGraphicFramePr>
            <a:graphicFrameLocks noGrp="1"/>
          </p:cNvGraphicFramePr>
          <p:nvPr>
            <p:extLst/>
          </p:nvPr>
        </p:nvGraphicFramePr>
        <p:xfrm>
          <a:off x="8433691" y="1349858"/>
          <a:ext cx="393700" cy="5171196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50" name="Objekt 49"/>
          <p:cNvGraphicFramePr>
            <a:graphicFrameLocks/>
          </p:cNvGraphicFramePr>
          <p:nvPr>
            <p:extLst/>
          </p:nvPr>
        </p:nvGraphicFramePr>
        <p:xfrm>
          <a:off x="3619835" y="105018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6407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9835" y="105018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" name="Objekt 50"/>
          <p:cNvGraphicFramePr>
            <a:graphicFrameLocks/>
          </p:cNvGraphicFramePr>
          <p:nvPr>
            <p:extLst/>
          </p:nvPr>
        </p:nvGraphicFramePr>
        <p:xfrm>
          <a:off x="4670969" y="106811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6408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70969" y="106811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" name="Objekt 51"/>
          <p:cNvGraphicFramePr>
            <a:graphicFrameLocks/>
          </p:cNvGraphicFramePr>
          <p:nvPr>
            <p:extLst/>
          </p:nvPr>
        </p:nvGraphicFramePr>
        <p:xfrm>
          <a:off x="5775424" y="106917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6409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75424" y="106917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4" name="Objekt 53"/>
          <p:cNvGraphicFramePr>
            <a:graphicFrameLocks/>
          </p:cNvGraphicFramePr>
          <p:nvPr>
            <p:extLst/>
          </p:nvPr>
        </p:nvGraphicFramePr>
        <p:xfrm>
          <a:off x="6799678" y="105644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6410" name="Chart" r:id="rId15" imgW="2453672" imgH="7261920" progId="MSGraph.Chart.8">
                  <p:embed followColorScheme="full"/>
                </p:oleObj>
              </mc:Choice>
              <mc:Fallback>
                <p:oleObj name="Chart" r:id="rId1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9678" y="105644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" name="Rectangle 29"/>
          <p:cNvSpPr>
            <a:spLocks noChangeArrowheads="1"/>
          </p:cNvSpPr>
          <p:nvPr/>
        </p:nvSpPr>
        <p:spPr bwMode="auto">
          <a:xfrm>
            <a:off x="210840" y="1611015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7" name="Rectangle 6"/>
          <p:cNvSpPr>
            <a:spLocks noChangeArrowheads="1"/>
          </p:cNvSpPr>
          <p:nvPr/>
        </p:nvSpPr>
        <p:spPr bwMode="auto">
          <a:xfrm>
            <a:off x="183853" y="3473251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8" name="Rectangle 6"/>
          <p:cNvSpPr>
            <a:spLocks noChangeArrowheads="1"/>
          </p:cNvSpPr>
          <p:nvPr/>
        </p:nvSpPr>
        <p:spPr bwMode="auto">
          <a:xfrm>
            <a:off x="183853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9" name="Rectangle 6"/>
          <p:cNvSpPr>
            <a:spLocks noChangeArrowheads="1"/>
          </p:cNvSpPr>
          <p:nvPr/>
        </p:nvSpPr>
        <p:spPr bwMode="auto">
          <a:xfrm>
            <a:off x="179512" y="2403419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60" name="Rectangle 19"/>
          <p:cNvSpPr>
            <a:spLocks noChangeArrowheads="1"/>
          </p:cNvSpPr>
          <p:nvPr/>
        </p:nvSpPr>
        <p:spPr bwMode="auto">
          <a:xfrm>
            <a:off x="179512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3" name="BlokTextu 32"/>
          <p:cNvSpPr txBox="1"/>
          <p:nvPr/>
        </p:nvSpPr>
        <p:spPr>
          <a:xfrm>
            <a:off x="2671122" y="897099"/>
            <a:ext cx="855539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 ničom nie je lepší</a:t>
            </a:r>
            <a:endParaRPr lang="sk-SK" dirty="0"/>
          </a:p>
        </p:txBody>
      </p:sp>
    </p:spTree>
    <p:extLst>
      <p:ext uri="{BB962C8B-B14F-4D97-AF65-F5344CB8AC3E}">
        <p14:creationId xmlns:p14="http://schemas.microsoft.com/office/powerpoint/2010/main" val="4172376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827584" y="1039778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7428" name="Chart" r:id="rId3" imgW="3870897" imgH="7353288" progId="MSGraph.Chart.8">
                  <p:embed followColorScheme="full"/>
                </p:oleObj>
              </mc:Choice>
              <mc:Fallback>
                <p:oleObj name="Chart" r:id="rId3" imgW="3870897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584" y="1039778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751708" y="105018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7429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51708" y="105018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25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561171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17" name="Rovná spojnica 16"/>
          <p:cNvCxnSpPr/>
          <p:nvPr/>
        </p:nvCxnSpPr>
        <p:spPr bwMode="auto">
          <a:xfrm>
            <a:off x="156881" y="472013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934253" y="1023548"/>
            <a:ext cx="85377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/>
              <a:t>m</a:t>
            </a:r>
            <a:r>
              <a:rPr lang="sk-SK" dirty="0" smtClean="0"/>
              <a:t>enej stresu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560562" y="1013958"/>
            <a:ext cx="915306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zamestnanosť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6909350" y="990252"/>
            <a:ext cx="761207" cy="25561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bezpečie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020755" y="1011835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morálka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4035566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5977470" y="999646"/>
            <a:ext cx="675335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blahobyt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638646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2884323" y="1033079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soc. istoty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BlokTextu 38"/>
          <p:cNvSpPr txBox="1"/>
          <p:nvPr/>
        </p:nvSpPr>
        <p:spPr>
          <a:xfrm>
            <a:off x="7837893" y="980915"/>
            <a:ext cx="761207" cy="25561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n</a:t>
            </a:r>
            <a:r>
              <a:rPr lang="sk-SK" sz="1000" b="1" dirty="0" smtClean="0">
                <a:solidFill>
                  <a:schemeClr val="bg2"/>
                </a:solidFill>
              </a:rPr>
              <a:t>ízke ceny</a:t>
            </a:r>
            <a:endParaRPr lang="sk-SK" sz="1000" b="1" dirty="0">
              <a:solidFill>
                <a:schemeClr val="bg2"/>
              </a:solidFill>
            </a:endParaRPr>
          </a:p>
        </p:txBody>
      </p:sp>
      <p:graphicFrame>
        <p:nvGraphicFramePr>
          <p:cNvPr id="33" name="Group 277"/>
          <p:cNvGraphicFramePr>
            <a:graphicFrameLocks noGrp="1"/>
          </p:cNvGraphicFramePr>
          <p:nvPr>
            <p:extLst/>
          </p:nvPr>
        </p:nvGraphicFramePr>
        <p:xfrm>
          <a:off x="8415263" y="1291074"/>
          <a:ext cx="484669" cy="5251291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5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0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50" name="Objekt 49"/>
          <p:cNvGraphicFramePr>
            <a:graphicFrameLocks/>
          </p:cNvGraphicFramePr>
          <p:nvPr>
            <p:extLst/>
          </p:nvPr>
        </p:nvGraphicFramePr>
        <p:xfrm>
          <a:off x="3763088" y="105018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7430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63088" y="105018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" name="Objekt 50"/>
          <p:cNvGraphicFramePr>
            <a:graphicFrameLocks/>
          </p:cNvGraphicFramePr>
          <p:nvPr>
            <p:extLst/>
          </p:nvPr>
        </p:nvGraphicFramePr>
        <p:xfrm>
          <a:off x="4811344" y="104130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7431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11344" y="104130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" name="Objekt 51"/>
          <p:cNvGraphicFramePr>
            <a:graphicFrameLocks/>
          </p:cNvGraphicFramePr>
          <p:nvPr>
            <p:extLst/>
          </p:nvPr>
        </p:nvGraphicFramePr>
        <p:xfrm>
          <a:off x="5808061" y="105018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7432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08061" y="105018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" name="Objekt 52"/>
          <p:cNvGraphicFramePr>
            <a:graphicFrameLocks/>
          </p:cNvGraphicFramePr>
          <p:nvPr>
            <p:extLst/>
          </p:nvPr>
        </p:nvGraphicFramePr>
        <p:xfrm>
          <a:off x="6703705" y="1050397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7433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03705" y="1050397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0" name="Objekt 59"/>
          <p:cNvGraphicFramePr>
            <a:graphicFrameLocks/>
          </p:cNvGraphicFramePr>
          <p:nvPr>
            <p:extLst/>
          </p:nvPr>
        </p:nvGraphicFramePr>
        <p:xfrm>
          <a:off x="7582351" y="104130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7434" name="Chart" r:id="rId15" imgW="2453672" imgH="7261920" progId="MSGraph.Chart.8">
                  <p:embed followColorScheme="full"/>
                </p:oleObj>
              </mc:Choice>
              <mc:Fallback>
                <p:oleObj name="Chart" r:id="rId1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2351" y="104130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46289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" name="Objekt 60"/>
          <p:cNvGraphicFramePr>
            <a:graphicFrameLocks/>
          </p:cNvGraphicFramePr>
          <p:nvPr>
            <p:extLst/>
          </p:nvPr>
        </p:nvGraphicFramePr>
        <p:xfrm>
          <a:off x="7686854" y="104939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8452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86854" y="104939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971600" y="992195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8453" name="Chart" r:id="rId5" imgW="3870897" imgH="7353288" progId="MSGraph.Chart.8">
                  <p:embed followColorScheme="full"/>
                </p:oleObj>
              </mc:Choice>
              <mc:Fallback>
                <p:oleObj name="Chart" r:id="rId5" imgW="3870897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1600" y="992195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679700" y="104130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8454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9700" y="104130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26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77183" y="131344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574548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70139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BlokTextu 37"/>
          <p:cNvSpPr txBox="1"/>
          <p:nvPr/>
        </p:nvSpPr>
        <p:spPr>
          <a:xfrm>
            <a:off x="1614398" y="1013958"/>
            <a:ext cx="861469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zdravotníctvo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6963749" y="876941"/>
            <a:ext cx="786991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neboli</a:t>
            </a:r>
          </a:p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bezdomovci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4702588" y="1003902"/>
            <a:ext cx="943862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povinná práca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4035566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5919656" y="856386"/>
            <a:ext cx="73266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k</a:t>
            </a:r>
            <a:r>
              <a:rPr lang="sk-SK" sz="1000" b="1" dirty="0" smtClean="0">
                <a:solidFill>
                  <a:schemeClr val="bg2"/>
                </a:solidFill>
              </a:rPr>
              <a:t>valitné produkty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606996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3672338" y="1005626"/>
            <a:ext cx="774300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rovnosť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BlokTextu 38"/>
          <p:cNvSpPr txBox="1"/>
          <p:nvPr/>
        </p:nvSpPr>
        <p:spPr>
          <a:xfrm>
            <a:off x="7904987" y="1003865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vzdelávanie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8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graphicFrame>
        <p:nvGraphicFramePr>
          <p:cNvPr id="33" name="Group 277"/>
          <p:cNvGraphicFramePr>
            <a:graphicFrameLocks noGrp="1"/>
          </p:cNvGraphicFramePr>
          <p:nvPr>
            <p:extLst/>
          </p:nvPr>
        </p:nvGraphicFramePr>
        <p:xfrm>
          <a:off x="8415263" y="1291074"/>
          <a:ext cx="484669" cy="5251291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5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0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3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44" name="Objekt 43"/>
          <p:cNvGraphicFramePr>
            <a:graphicFrameLocks/>
          </p:cNvGraphicFramePr>
          <p:nvPr>
            <p:extLst/>
          </p:nvPr>
        </p:nvGraphicFramePr>
        <p:xfrm>
          <a:off x="3583908" y="105977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8455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83908" y="105977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" name="Objekt 45"/>
          <p:cNvGraphicFramePr>
            <a:graphicFrameLocks/>
          </p:cNvGraphicFramePr>
          <p:nvPr>
            <p:extLst/>
          </p:nvPr>
        </p:nvGraphicFramePr>
        <p:xfrm>
          <a:off x="4705199" y="104939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8456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05199" y="104939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" name="Objekt 46"/>
          <p:cNvGraphicFramePr>
            <a:graphicFrameLocks/>
          </p:cNvGraphicFramePr>
          <p:nvPr>
            <p:extLst/>
          </p:nvPr>
        </p:nvGraphicFramePr>
        <p:xfrm>
          <a:off x="5796136" y="1062443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8457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96136" y="1062443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" name="Objekt 52"/>
          <p:cNvGraphicFramePr>
            <a:graphicFrameLocks/>
          </p:cNvGraphicFramePr>
          <p:nvPr>
            <p:extLst/>
          </p:nvPr>
        </p:nvGraphicFramePr>
        <p:xfrm>
          <a:off x="6822598" y="1062465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8458" name="Chart" r:id="rId15" imgW="2453672" imgH="7261920" progId="MSGraph.Chart.8">
                  <p:embed followColorScheme="full"/>
                </p:oleObj>
              </mc:Choice>
              <mc:Fallback>
                <p:oleObj name="Chart" r:id="rId1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2598" y="1062465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BlokTextu 29"/>
          <p:cNvSpPr txBox="1"/>
          <p:nvPr/>
        </p:nvSpPr>
        <p:spPr>
          <a:xfrm>
            <a:off x="2671122" y="897099"/>
            <a:ext cx="855539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 ničom nie je lepší</a:t>
            </a:r>
            <a:endParaRPr lang="sk-SK" dirty="0"/>
          </a:p>
        </p:txBody>
      </p:sp>
    </p:spTree>
    <p:extLst>
      <p:ext uri="{BB962C8B-B14F-4D97-AF65-F5344CB8AC3E}">
        <p14:creationId xmlns:p14="http://schemas.microsoft.com/office/powerpoint/2010/main" val="2750846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084461" y="1039778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9476" name="Chart" r:id="rId3" imgW="3870897" imgH="7353288" progId="MSGraph.Chart.8">
                  <p:embed followColorScheme="full"/>
                </p:oleObj>
              </mc:Choice>
              <mc:Fallback>
                <p:oleObj name="Chart" r:id="rId3" imgW="3870897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4461" y="1039778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895724" y="105018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9477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95724" y="105018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27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543415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17" name="Rovná spojnica 16"/>
          <p:cNvCxnSpPr/>
          <p:nvPr/>
        </p:nvCxnSpPr>
        <p:spPr bwMode="auto">
          <a:xfrm>
            <a:off x="156881" y="326624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4078269" y="1023548"/>
            <a:ext cx="85377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/>
              <a:t>m</a:t>
            </a:r>
            <a:r>
              <a:rPr lang="sk-SK" dirty="0" smtClean="0"/>
              <a:t>enej stresu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856494" y="1013958"/>
            <a:ext cx="915306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zamestnanosť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6909350" y="990252"/>
            <a:ext cx="761207" cy="25561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bezpečie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141461" y="1011835"/>
            <a:ext cx="690187" cy="248388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morálka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2298496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6056905" y="999646"/>
            <a:ext cx="675335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blahobyt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790556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3100347" y="1033079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soc. istoty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BlokTextu 38"/>
          <p:cNvSpPr txBox="1"/>
          <p:nvPr/>
        </p:nvSpPr>
        <p:spPr>
          <a:xfrm>
            <a:off x="7837893" y="980915"/>
            <a:ext cx="761207" cy="25561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n</a:t>
            </a:r>
            <a:r>
              <a:rPr lang="sk-SK" sz="1000" b="1" dirty="0" smtClean="0">
                <a:solidFill>
                  <a:schemeClr val="bg2"/>
                </a:solidFill>
              </a:rPr>
              <a:t>ízke ceny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48" name="Rovná spojnica 47"/>
          <p:cNvCxnSpPr/>
          <p:nvPr/>
        </p:nvCxnSpPr>
        <p:spPr bwMode="auto">
          <a:xfrm>
            <a:off x="197268" y="385505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aphicFrame>
        <p:nvGraphicFramePr>
          <p:cNvPr id="59" name="Objekt 58"/>
          <p:cNvGraphicFramePr>
            <a:graphicFrameLocks/>
          </p:cNvGraphicFramePr>
          <p:nvPr>
            <p:extLst/>
          </p:nvPr>
        </p:nvGraphicFramePr>
        <p:xfrm>
          <a:off x="3903836" y="106955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9478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3836" y="106955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kt 60"/>
          <p:cNvGraphicFramePr>
            <a:graphicFrameLocks/>
          </p:cNvGraphicFramePr>
          <p:nvPr>
            <p:extLst/>
          </p:nvPr>
        </p:nvGraphicFramePr>
        <p:xfrm>
          <a:off x="5055964" y="1070953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9479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55964" y="1070953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kt 61"/>
          <p:cNvGraphicFramePr>
            <a:graphicFrameLocks/>
          </p:cNvGraphicFramePr>
          <p:nvPr>
            <p:extLst/>
          </p:nvPr>
        </p:nvGraphicFramePr>
        <p:xfrm>
          <a:off x="5920060" y="106955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9480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0060" y="106955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3" name="Objekt 62"/>
          <p:cNvGraphicFramePr>
            <a:graphicFrameLocks/>
          </p:cNvGraphicFramePr>
          <p:nvPr>
            <p:extLst/>
          </p:nvPr>
        </p:nvGraphicFramePr>
        <p:xfrm>
          <a:off x="6928172" y="105719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9481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8172" y="105719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kt 64"/>
          <p:cNvGraphicFramePr>
            <a:graphicFrameLocks/>
          </p:cNvGraphicFramePr>
          <p:nvPr>
            <p:extLst/>
          </p:nvPr>
        </p:nvGraphicFramePr>
        <p:xfrm>
          <a:off x="7670878" y="1070665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9482" name="Chart" r:id="rId15" imgW="2453672" imgH="7261920" progId="MSGraph.Chart.8">
                  <p:embed followColorScheme="full"/>
                </p:oleObj>
              </mc:Choice>
              <mc:Fallback>
                <p:oleObj name="Chart" r:id="rId1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70878" y="1070665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6" name="Group 278"/>
          <p:cNvGraphicFramePr>
            <a:graphicFrameLocks noGrp="1"/>
          </p:cNvGraphicFramePr>
          <p:nvPr>
            <p:extLst/>
          </p:nvPr>
        </p:nvGraphicFramePr>
        <p:xfrm>
          <a:off x="8543800" y="1340762"/>
          <a:ext cx="420688" cy="5215072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67" name="Rectangle 19"/>
          <p:cNvSpPr>
            <a:spLocks noChangeArrowheads="1"/>
          </p:cNvSpPr>
          <p:nvPr/>
        </p:nvSpPr>
        <p:spPr bwMode="auto">
          <a:xfrm>
            <a:off x="153109" y="587727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139030" y="414908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69" name="Rectangle 29"/>
          <p:cNvSpPr>
            <a:spLocks noChangeArrowheads="1"/>
          </p:cNvSpPr>
          <p:nvPr/>
        </p:nvSpPr>
        <p:spPr bwMode="auto">
          <a:xfrm>
            <a:off x="194667" y="263802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70" name="Rectangle 6"/>
          <p:cNvSpPr>
            <a:spLocks noChangeArrowheads="1"/>
          </p:cNvSpPr>
          <p:nvPr/>
        </p:nvSpPr>
        <p:spPr bwMode="auto">
          <a:xfrm>
            <a:off x="161756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71" name="Rectangle 19"/>
          <p:cNvSpPr>
            <a:spLocks noChangeArrowheads="1"/>
          </p:cNvSpPr>
          <p:nvPr/>
        </p:nvSpPr>
        <p:spPr bwMode="auto">
          <a:xfrm>
            <a:off x="155582" y="515719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72" name="Rectangle 29"/>
          <p:cNvSpPr>
            <a:spLocks noChangeArrowheads="1"/>
          </p:cNvSpPr>
          <p:nvPr/>
        </p:nvSpPr>
        <p:spPr bwMode="auto">
          <a:xfrm>
            <a:off x="159155" y="3311618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73" name="Rovná spojnica 72"/>
          <p:cNvCxnSpPr/>
          <p:nvPr/>
        </p:nvCxnSpPr>
        <p:spPr bwMode="auto">
          <a:xfrm>
            <a:off x="188390" y="5016060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53886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156469" y="992195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0500" name="Chart" r:id="rId3" imgW="3870897" imgH="7353288" progId="MSGraph.Chart.8">
                  <p:embed followColorScheme="full"/>
                </p:oleObj>
              </mc:Choice>
              <mc:Fallback>
                <p:oleObj name="Chart" r:id="rId3" imgW="3870897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6469" y="992195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679700" y="104130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0501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9700" y="104130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28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77183" y="131344"/>
            <a:ext cx="7574000" cy="662546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538052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326624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BlokTextu 37"/>
          <p:cNvSpPr txBox="1"/>
          <p:nvPr/>
        </p:nvSpPr>
        <p:spPr>
          <a:xfrm>
            <a:off x="1614398" y="1013958"/>
            <a:ext cx="861469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zdravotníctvo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6963749" y="876941"/>
            <a:ext cx="786991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neboli</a:t>
            </a:r>
          </a:p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bezdomovci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4702588" y="1003902"/>
            <a:ext cx="943862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povinná práca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2303506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5919656" y="856386"/>
            <a:ext cx="73266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k</a:t>
            </a:r>
            <a:r>
              <a:rPr lang="sk-SK" sz="1000" b="1" dirty="0" smtClean="0">
                <a:solidFill>
                  <a:schemeClr val="bg2"/>
                </a:solidFill>
              </a:rPr>
              <a:t>valitné produkty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745182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3672338" y="1005626"/>
            <a:ext cx="774300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rovnosť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39" name="BlokTextu 38"/>
          <p:cNvSpPr txBox="1"/>
          <p:nvPr/>
        </p:nvSpPr>
        <p:spPr>
          <a:xfrm>
            <a:off x="7904987" y="1003865"/>
            <a:ext cx="786991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vzdelávanie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8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52" name="Rovná spojnica 51"/>
          <p:cNvCxnSpPr/>
          <p:nvPr/>
        </p:nvCxnSpPr>
        <p:spPr bwMode="auto">
          <a:xfrm>
            <a:off x="207130" y="3833430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aphicFrame>
        <p:nvGraphicFramePr>
          <p:cNvPr id="60" name="Objekt 59"/>
          <p:cNvGraphicFramePr>
            <a:graphicFrameLocks/>
          </p:cNvGraphicFramePr>
          <p:nvPr>
            <p:extLst/>
          </p:nvPr>
        </p:nvGraphicFramePr>
        <p:xfrm>
          <a:off x="3609939" y="104990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0502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09939" y="104990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kt 61"/>
          <p:cNvGraphicFramePr>
            <a:graphicFrameLocks/>
          </p:cNvGraphicFramePr>
          <p:nvPr>
            <p:extLst/>
          </p:nvPr>
        </p:nvGraphicFramePr>
        <p:xfrm>
          <a:off x="4758066" y="105644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0503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58066" y="105644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3" name="Objekt 62"/>
          <p:cNvGraphicFramePr>
            <a:graphicFrameLocks/>
          </p:cNvGraphicFramePr>
          <p:nvPr>
            <p:extLst/>
          </p:nvPr>
        </p:nvGraphicFramePr>
        <p:xfrm>
          <a:off x="5868144" y="105865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0504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68144" y="105865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kt 64"/>
          <p:cNvGraphicFramePr>
            <a:graphicFrameLocks/>
          </p:cNvGraphicFramePr>
          <p:nvPr>
            <p:extLst/>
          </p:nvPr>
        </p:nvGraphicFramePr>
        <p:xfrm>
          <a:off x="6819105" y="104990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0505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9105" y="104990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6" name="Objekt 65"/>
          <p:cNvGraphicFramePr>
            <a:graphicFrameLocks/>
          </p:cNvGraphicFramePr>
          <p:nvPr>
            <p:extLst/>
          </p:nvPr>
        </p:nvGraphicFramePr>
        <p:xfrm>
          <a:off x="7671707" y="107097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0506" name="Chart" r:id="rId15" imgW="2453672" imgH="7261920" progId="MSGraph.Chart.8">
                  <p:embed followColorScheme="full"/>
                </p:oleObj>
              </mc:Choice>
              <mc:Fallback>
                <p:oleObj name="Chart" r:id="rId1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71707" y="107097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7" name="Group 278"/>
          <p:cNvGraphicFramePr>
            <a:graphicFrameLocks noGrp="1"/>
          </p:cNvGraphicFramePr>
          <p:nvPr>
            <p:extLst/>
          </p:nvPr>
        </p:nvGraphicFramePr>
        <p:xfrm>
          <a:off x="8543800" y="1340762"/>
          <a:ext cx="420688" cy="5215072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68" name="Rectangle 19"/>
          <p:cNvSpPr>
            <a:spLocks noChangeArrowheads="1"/>
          </p:cNvSpPr>
          <p:nvPr/>
        </p:nvSpPr>
        <p:spPr bwMode="auto">
          <a:xfrm>
            <a:off x="153109" y="587727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139030" y="414908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70" name="Rectangle 29"/>
          <p:cNvSpPr>
            <a:spLocks noChangeArrowheads="1"/>
          </p:cNvSpPr>
          <p:nvPr/>
        </p:nvSpPr>
        <p:spPr bwMode="auto">
          <a:xfrm>
            <a:off x="179743" y="254177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71" name="Rectangle 6"/>
          <p:cNvSpPr>
            <a:spLocks noChangeArrowheads="1"/>
          </p:cNvSpPr>
          <p:nvPr/>
        </p:nvSpPr>
        <p:spPr bwMode="auto">
          <a:xfrm>
            <a:off x="161756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72" name="Rectangle 19"/>
          <p:cNvSpPr>
            <a:spLocks noChangeArrowheads="1"/>
          </p:cNvSpPr>
          <p:nvPr/>
        </p:nvSpPr>
        <p:spPr bwMode="auto">
          <a:xfrm>
            <a:off x="155582" y="515719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73" name="Rectangle 29"/>
          <p:cNvSpPr>
            <a:spLocks noChangeArrowheads="1"/>
          </p:cNvSpPr>
          <p:nvPr/>
        </p:nvSpPr>
        <p:spPr bwMode="auto">
          <a:xfrm>
            <a:off x="176911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74" name="Rovná spojnica 73"/>
          <p:cNvCxnSpPr/>
          <p:nvPr/>
        </p:nvCxnSpPr>
        <p:spPr bwMode="auto">
          <a:xfrm>
            <a:off x="242642" y="496780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5" name="BlokTextu 34"/>
          <p:cNvSpPr txBox="1"/>
          <p:nvPr/>
        </p:nvSpPr>
        <p:spPr>
          <a:xfrm>
            <a:off x="2671122" y="897099"/>
            <a:ext cx="855539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 ničom nie je lepší</a:t>
            </a:r>
            <a:endParaRPr lang="sk-SK" dirty="0"/>
          </a:p>
        </p:txBody>
      </p:sp>
    </p:spTree>
    <p:extLst>
      <p:ext uri="{BB962C8B-B14F-4D97-AF65-F5344CB8AC3E}">
        <p14:creationId xmlns:p14="http://schemas.microsoft.com/office/powerpoint/2010/main" val="1982239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29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47564" y="1338040"/>
            <a:ext cx="8064896" cy="5206286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r>
              <a:rPr lang="sk-SK" b="1" kern="0" dirty="0" smtClean="0"/>
              <a:t>V porovnaní pred rokom 1989 respondenti na dnešnom živote pozitívne vnímajú predovšetkým: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400" b="1" kern="0" dirty="0" smtClean="0"/>
              <a:t>možnosti cestovania, voľný pohyb – </a:t>
            </a:r>
            <a:r>
              <a:rPr lang="sk-SK" sz="1400" i="1" kern="0" dirty="0" smtClean="0"/>
              <a:t>„hranice sú otvorené“, „cestovanie kam chcem a kedy chcem“, „neobmedzené možnosti cestovať“ </a:t>
            </a:r>
            <a:r>
              <a:rPr lang="sk-SK" sz="1400" b="1" kern="0" dirty="0" smtClean="0"/>
              <a:t>(spontánne menovalo 39% respondentov).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400" b="1" kern="0" dirty="0" smtClean="0"/>
              <a:t>slobodu a demokraciu – </a:t>
            </a:r>
            <a:r>
              <a:rPr lang="sk-SK" sz="1400" i="1" kern="0" dirty="0" smtClean="0"/>
              <a:t>„nie je zakazované náboženstvo“, „sloboda slova“, „nie sme takí kontrolovaní – môžeme sa slobodne vyjadrovať a zdieľať názor, zapájať sa do spoločenského diania“, „demokracia“ </a:t>
            </a:r>
            <a:r>
              <a:rPr lang="sk-SK" sz="1400" b="1" kern="0" dirty="0" smtClean="0"/>
              <a:t>(26%).</a:t>
            </a:r>
          </a:p>
          <a:p>
            <a:pPr marL="457200" lvl="1" indent="0" algn="just">
              <a:buNone/>
            </a:pPr>
            <a:endParaRPr lang="sk-SK" sz="1400" kern="0" dirty="0" smtClean="0"/>
          </a:p>
          <a:p>
            <a:pPr algn="just"/>
            <a:r>
              <a:rPr lang="sk-SK" kern="0" dirty="0" smtClean="0"/>
              <a:t>Naopak, takmer pätina respondentov si myslí, že</a:t>
            </a:r>
            <a:r>
              <a:rPr lang="sk-SK" b="1" kern="0" dirty="0" smtClean="0"/>
              <a:t> život v súčasnosti nie je </a:t>
            </a:r>
            <a:r>
              <a:rPr lang="sk-SK" kern="0" dirty="0" smtClean="0"/>
              <a:t>– oproti životu pred rokom 1989 - </a:t>
            </a:r>
            <a:r>
              <a:rPr lang="sk-SK" b="1" kern="0" dirty="0" smtClean="0"/>
              <a:t>v ničom lepší, resp. hodnotia ho negatíve </a:t>
            </a:r>
            <a:r>
              <a:rPr lang="sk-SK" kern="0" dirty="0" smtClean="0"/>
              <a:t>– </a:t>
            </a:r>
            <a:r>
              <a:rPr lang="sk-SK" i="1" kern="0" dirty="0" smtClean="0"/>
              <a:t>„v ničom – bojím sa o prácu“, „v ničom – je oveľa horší“, „je ťažký hlavne pre starých ľudí“, „v ničom – kriminalita, drogy, bezdomovci, nezamestnanosť, chudoba“ </a:t>
            </a:r>
            <a:r>
              <a:rPr lang="sk-SK" b="1" kern="0" dirty="0" smtClean="0"/>
              <a:t>(18%).</a:t>
            </a:r>
            <a:endParaRPr lang="sk-SK" b="1" kern="0" dirty="0"/>
          </a:p>
          <a:p>
            <a:pPr algn="just"/>
            <a:endParaRPr lang="sk-SK" b="1" kern="0" dirty="0" smtClean="0"/>
          </a:p>
          <a:p>
            <a:pPr algn="just"/>
            <a:r>
              <a:rPr lang="sk-SK" b="1" kern="0" dirty="0" smtClean="0"/>
              <a:t>Približne desatina na dnešnom živote oceňuje: dostatok tovarov a služieb </a:t>
            </a:r>
            <a:r>
              <a:rPr lang="sk-SK" i="1" kern="0" dirty="0" smtClean="0"/>
              <a:t>– „všetkého je viac na výber“, „plné obchody tovaru“</a:t>
            </a:r>
            <a:r>
              <a:rPr lang="sk-SK" b="1" kern="0" dirty="0" smtClean="0"/>
              <a:t> (13%); prácu a štúdium v zahraničí (8%) alebo ekonomickú slobodu </a:t>
            </a:r>
            <a:r>
              <a:rPr lang="sk-SK" i="1" kern="0" dirty="0" smtClean="0"/>
              <a:t>– „sloboda podnikania“, „viacej voľnosti v podnikaní“, „doba voľného trhu“ </a:t>
            </a:r>
            <a:r>
              <a:rPr lang="sk-SK" b="1" kern="0" dirty="0" smtClean="0"/>
              <a:t>(6%).</a:t>
            </a:r>
          </a:p>
          <a:p>
            <a:pPr algn="just"/>
            <a:endParaRPr lang="sk-SK" b="1" kern="0" dirty="0"/>
          </a:p>
          <a:p>
            <a:pPr algn="just"/>
            <a:r>
              <a:rPr lang="sk-SK" kern="0" dirty="0" smtClean="0"/>
              <a:t>V menšej miere boli spontánne menované asociácie: nové technológie / nová technika (5%); viac možnosti – všeobecne (4%); vyššia životná úroveň (4%); lepšie možnosti vzdelávania (4%); väčšie možnosti uplatnenia – osobnostný rozvoj (3%), viac pracovných príležitostí (2%); Európska únia – euromena (2%); vo všetkom je život lepší (0,8%); lepšie zdravotníctvo (0,6%); život je rovnaký (0,5%); lepšie možnosti v oblasti kultúry (0,4%). Ďalšie </a:t>
            </a:r>
            <a:r>
              <a:rPr lang="sk-SK" kern="0" dirty="0"/>
              <a:t>iné jednotlivo menované odpovede </a:t>
            </a:r>
            <a:r>
              <a:rPr lang="sk-SK" kern="0" dirty="0" smtClean="0"/>
              <a:t>uviedlo 1% </a:t>
            </a:r>
            <a:r>
              <a:rPr lang="sk-SK" kern="0" dirty="0"/>
              <a:t>respondentov – napr</a:t>
            </a:r>
            <a:r>
              <a:rPr lang="sk-SK" kern="0" dirty="0" smtClean="0"/>
              <a:t>.: </a:t>
            </a:r>
            <a:r>
              <a:rPr lang="sk-SK" i="1" kern="0" dirty="0" smtClean="0"/>
              <a:t>„doba je zaujímavejšia“, „viac sa stavia“, „zrušili povinnú vojenskú službu“ </a:t>
            </a:r>
            <a:r>
              <a:rPr lang="sk-SK" kern="0" dirty="0"/>
              <a:t>apod</a:t>
            </a:r>
            <a:r>
              <a:rPr lang="sk-SK" kern="0" dirty="0" smtClean="0"/>
              <a:t>.</a:t>
            </a:r>
          </a:p>
          <a:p>
            <a:pPr algn="just"/>
            <a:endParaRPr lang="sk-SK" kern="0" dirty="0"/>
          </a:p>
          <a:p>
            <a:pPr algn="just"/>
            <a:r>
              <a:rPr lang="sk-SK" kern="0" dirty="0" smtClean="0"/>
              <a:t>Desatina </a:t>
            </a:r>
            <a:r>
              <a:rPr lang="sk-SK" b="1" kern="0" dirty="0" smtClean="0"/>
              <a:t>respondentov na otázku nevedela odpovedať, resp. neodpovedali (10%).</a:t>
            </a:r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1.3. Lepšie stránky života dnes v porovnaní pred rokom 1989 – spontánne 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12207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39"/>
          <p:cNvSpPr txBox="1">
            <a:spLocks noGrp="1" noChangeArrowheads="1"/>
          </p:cNvSpPr>
          <p:nvPr/>
        </p:nvSpPr>
        <p:spPr bwMode="auto">
          <a:xfrm>
            <a:off x="7513638" y="6637338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DC0DA13-2883-4C21-BDD0-82A3F52BA220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sp>
        <p:nvSpPr>
          <p:cNvPr id="6148" name="Rectangle 2"/>
          <p:cNvSpPr>
            <a:spLocks noGrp="1" noChangeArrowheads="1"/>
          </p:cNvSpPr>
          <p:nvPr>
            <p:ph type="title" idx="4294967295"/>
          </p:nvPr>
        </p:nvSpPr>
        <p:spPr>
          <a:noFill/>
          <a:ln>
            <a:noFill/>
          </a:ln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cs-CZ" altLang="sk-SK" dirty="0">
                <a:solidFill>
                  <a:srgbClr val="5F5F5F"/>
                </a:solidFill>
              </a:rPr>
              <a:t>DESIGN PRIESKUMU</a:t>
            </a:r>
          </a:p>
        </p:txBody>
      </p:sp>
      <p:sp>
        <p:nvSpPr>
          <p:cNvPr id="6149" name="Rectangle 5"/>
          <p:cNvSpPr>
            <a:spLocks noChangeArrowheads="1"/>
          </p:cNvSpPr>
          <p:nvPr/>
        </p:nvSpPr>
        <p:spPr bwMode="auto">
          <a:xfrm>
            <a:off x="539750" y="1124744"/>
            <a:ext cx="8353425" cy="5440586"/>
          </a:xfrm>
          <a:prstGeom prst="rect">
            <a:avLst/>
          </a:prstGeom>
          <a:noFill/>
          <a:ln w="19050" algn="ctr">
            <a:solidFill>
              <a:schemeClr val="accent2"/>
            </a:solidFill>
            <a:miter lim="800000"/>
            <a:headEnd/>
            <a:tailEnd/>
          </a:ln>
          <a:extLst/>
        </p:spPr>
        <p:txBody>
          <a:bodyPr/>
          <a:lstStyle>
            <a:lvl1pPr marL="342900" indent="-342900"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/>
            <a:endParaRPr lang="sk-SK" altLang="sk-SK" b="1" dirty="0">
              <a:latin typeface="+mn-lt"/>
            </a:endParaRPr>
          </a:p>
          <a:p>
            <a:pPr eaLnBrk="1" hangingPunct="1">
              <a:spcBef>
                <a:spcPts val="0"/>
              </a:spcBef>
            </a:pPr>
            <a:endParaRPr lang="sk-SK" altLang="sk-SK" b="1" dirty="0">
              <a:latin typeface="+mn-lt"/>
            </a:endParaRPr>
          </a:p>
          <a:p>
            <a:pPr eaLnBrk="1" hangingPunct="1"/>
            <a:r>
              <a:rPr lang="sk-SK" altLang="sk-SK" sz="1200" b="1" dirty="0">
                <a:latin typeface="+mn-lt"/>
              </a:rPr>
              <a:t>Reprezentatívny kvantitatívny prieskum medzi obyvateľmi SR vo veku od </a:t>
            </a:r>
            <a:r>
              <a:rPr lang="sk-SK" altLang="sk-SK" sz="1200" b="1" dirty="0" smtClean="0">
                <a:latin typeface="+mn-lt"/>
              </a:rPr>
              <a:t>15 </a:t>
            </a:r>
            <a:r>
              <a:rPr lang="sk-SK" altLang="sk-SK" sz="1200" b="1" dirty="0">
                <a:latin typeface="+mn-lt"/>
              </a:rPr>
              <a:t>rokov</a:t>
            </a:r>
          </a:p>
          <a:p>
            <a:pPr eaLnBrk="1" hangingPunct="1"/>
            <a:endParaRPr lang="sk-SK" altLang="sk-SK" sz="1200" b="1" dirty="0">
              <a:latin typeface="+mn-lt"/>
            </a:endParaRPr>
          </a:p>
          <a:p>
            <a:pPr eaLnBrk="1" hangingPunct="1"/>
            <a:r>
              <a:rPr lang="sk-SK" altLang="sk-SK" sz="1200" b="1" dirty="0">
                <a:latin typeface="+mn-lt"/>
              </a:rPr>
              <a:t>Výberový súbor (vzorka opýtaných)</a:t>
            </a:r>
          </a:p>
          <a:p>
            <a:pPr lvl="1" eaLnBrk="1" hangingPunct="1"/>
            <a:r>
              <a:rPr lang="sk-SK" altLang="sk-SK" dirty="0">
                <a:latin typeface="+mn-lt"/>
              </a:rPr>
              <a:t>Veľkosť výberového súboru: N = </a:t>
            </a:r>
            <a:r>
              <a:rPr lang="sk-SK" altLang="sk-SK" dirty="0" smtClean="0">
                <a:latin typeface="+mn-lt"/>
              </a:rPr>
              <a:t>1 046 </a:t>
            </a:r>
            <a:r>
              <a:rPr lang="sk-SK" altLang="sk-SK" dirty="0">
                <a:latin typeface="+mn-lt"/>
              </a:rPr>
              <a:t>respondentov. </a:t>
            </a:r>
          </a:p>
          <a:p>
            <a:pPr lvl="1" eaLnBrk="1" hangingPunct="1"/>
            <a:r>
              <a:rPr lang="sk-SK" altLang="sk-SK" dirty="0">
                <a:latin typeface="+mn-lt"/>
              </a:rPr>
              <a:t>Spôsob výberu vzorky: kvótny výber (kvóty – pohlavie, vek, vzdelanie, národnosť, veľkosť sídla, kraj). </a:t>
            </a:r>
          </a:p>
          <a:p>
            <a:pPr lvl="1" eaLnBrk="1" hangingPunct="1"/>
            <a:r>
              <a:rPr lang="sk-SK" altLang="sk-SK" dirty="0">
                <a:latin typeface="+mn-lt"/>
              </a:rPr>
              <a:t>Termín zberu dát: 24.4. – 30.4. 2018</a:t>
            </a:r>
          </a:p>
          <a:p>
            <a:pPr eaLnBrk="1" hangingPunct="1"/>
            <a:endParaRPr lang="sk-SK" altLang="sk-SK" sz="1200" b="1" dirty="0">
              <a:latin typeface="+mn-lt"/>
            </a:endParaRPr>
          </a:p>
          <a:p>
            <a:pPr eaLnBrk="1" hangingPunct="1"/>
            <a:r>
              <a:rPr lang="sk-SK" altLang="sk-SK" sz="1200" b="1" dirty="0">
                <a:latin typeface="+mn-lt"/>
              </a:rPr>
              <a:t>Nástroj zberu údajov</a:t>
            </a:r>
          </a:p>
          <a:p>
            <a:pPr lvl="1" eaLnBrk="1" hangingPunct="1"/>
            <a:r>
              <a:rPr lang="sk-SK" altLang="sk-SK" dirty="0">
                <a:latin typeface="+mn-lt"/>
              </a:rPr>
              <a:t>Dotazník</a:t>
            </a:r>
          </a:p>
          <a:p>
            <a:pPr lvl="1" eaLnBrk="1" hangingPunct="1"/>
            <a:endParaRPr lang="sk-SK" altLang="sk-SK" dirty="0">
              <a:latin typeface="+mn-lt"/>
            </a:endParaRPr>
          </a:p>
          <a:p>
            <a:pPr eaLnBrk="1" hangingPunct="1"/>
            <a:r>
              <a:rPr lang="sk-SK" altLang="sk-SK" sz="1200" b="1" dirty="0">
                <a:latin typeface="+mn-lt"/>
              </a:rPr>
              <a:t>Metodika zberu dát</a:t>
            </a:r>
          </a:p>
          <a:p>
            <a:pPr lvl="1" eaLnBrk="1" hangingPunct="1"/>
            <a:r>
              <a:rPr lang="sk-SK" altLang="sk-SK" dirty="0" err="1">
                <a:latin typeface="+mn-lt"/>
              </a:rPr>
              <a:t>Face</a:t>
            </a:r>
            <a:r>
              <a:rPr lang="sk-SK" altLang="sk-SK" dirty="0">
                <a:latin typeface="+mn-lt"/>
              </a:rPr>
              <a:t> to </a:t>
            </a:r>
            <a:r>
              <a:rPr lang="sk-SK" altLang="sk-SK" dirty="0" err="1">
                <a:latin typeface="+mn-lt"/>
              </a:rPr>
              <a:t>face</a:t>
            </a:r>
            <a:r>
              <a:rPr lang="sk-SK" altLang="sk-SK" dirty="0">
                <a:latin typeface="+mn-lt"/>
              </a:rPr>
              <a:t> (osobné) rozhovory vyškolených anketárov s respondentmi. Rozhovory realizovali vyškolení anketári agentúry FOCUS.</a:t>
            </a:r>
          </a:p>
          <a:p>
            <a:pPr lvl="1" eaLnBrk="1" hangingPunct="1"/>
            <a:endParaRPr lang="sk-SK" altLang="sk-SK" dirty="0">
              <a:latin typeface="+mn-lt"/>
            </a:endParaRPr>
          </a:p>
          <a:p>
            <a:pPr eaLnBrk="1" hangingPunct="1"/>
            <a:r>
              <a:rPr lang="sk-SK" altLang="sk-SK" sz="1200" b="1" dirty="0">
                <a:latin typeface="+mn-lt"/>
              </a:rPr>
              <a:t>Štatistická odchýlka </a:t>
            </a:r>
          </a:p>
          <a:p>
            <a:pPr lvl="1" eaLnBrk="1" hangingPunct="1"/>
            <a:r>
              <a:rPr lang="sk-SK" altLang="sk-SK" dirty="0">
                <a:latin typeface="+mn-lt"/>
              </a:rPr>
              <a:t>Interval spoľahlivosti pre celú vzorku: max. ± 3,1 % na 95% hladine významnosti pre frekvenciu javu 50</a:t>
            </a:r>
            <a:r>
              <a:rPr lang="sk-SK" altLang="sk-SK" dirty="0" smtClean="0">
                <a:latin typeface="+mn-lt"/>
              </a:rPr>
              <a:t>%.</a:t>
            </a:r>
          </a:p>
          <a:p>
            <a:pPr lvl="1" eaLnBrk="1" hangingPunct="1"/>
            <a:endParaRPr lang="sk-SK" altLang="sk-SK" dirty="0">
              <a:latin typeface="+mn-lt"/>
            </a:endParaRPr>
          </a:p>
          <a:p>
            <a:pPr marL="342900" lvl="1" indent="-342900" eaLnBrk="1" hangingPunct="1">
              <a:buClr>
                <a:schemeClr val="bg2"/>
              </a:buClr>
              <a:buFont typeface="Wingdings 2" panose="05020102010507070707" pitchFamily="18" charset="2"/>
              <a:buChar char="½"/>
            </a:pPr>
            <a:r>
              <a:rPr lang="sk-SK" altLang="sk-SK" b="1" dirty="0">
                <a:latin typeface="+mn-lt"/>
              </a:rPr>
              <a:t>Poznámky</a:t>
            </a:r>
          </a:p>
          <a:p>
            <a:pPr lvl="1" eaLnBrk="1" hangingPunct="1"/>
            <a:r>
              <a:rPr lang="sk-SK" dirty="0">
                <a:latin typeface="+mn-lt"/>
              </a:rPr>
              <a:t>Údaje boli spracované štatistickými metódami programu SPSS </a:t>
            </a:r>
            <a:r>
              <a:rPr lang="sk-SK" dirty="0" err="1">
                <a:latin typeface="+mn-lt"/>
              </a:rPr>
              <a:t>for</a:t>
            </a:r>
            <a:r>
              <a:rPr lang="sk-SK" dirty="0">
                <a:latin typeface="+mn-lt"/>
              </a:rPr>
              <a:t> Windows. </a:t>
            </a:r>
          </a:p>
          <a:p>
            <a:pPr lvl="1" eaLnBrk="1" hangingPunct="1"/>
            <a:r>
              <a:rPr lang="sk-SK" dirty="0">
                <a:latin typeface="+mn-lt"/>
              </a:rPr>
              <a:t>V analýze používame pre prehľadnosť zaokrúhlenie na celé percentá – z tohto dôvodu sa môže stať, že celkový súčet sa nerovná vždy presne 100%, ale napr. 99% alebo 101%. </a:t>
            </a:r>
            <a:endParaRPr lang="sk-SK" dirty="0" smtClean="0">
              <a:latin typeface="+mn-lt"/>
            </a:endParaRPr>
          </a:p>
          <a:p>
            <a:pPr lvl="1" eaLnBrk="1" hangingPunct="1"/>
            <a:r>
              <a:rPr lang="sk-SK" dirty="0">
                <a:latin typeface="+mn-lt"/>
              </a:rPr>
              <a:t> </a:t>
            </a:r>
            <a:r>
              <a:rPr lang="sk-SK" dirty="0" smtClean="0">
                <a:latin typeface="+mn-lt"/>
              </a:rPr>
              <a:t>V záverečnej správe používame v druhostupňových grafoch triedenie na základe „skúsenosti so socializmom“. Za respondentov so „žiadnou“ skúsenosťou sme označili tých, ktorí sú dnes vo veku 15-39 rokov; s „čiastočnou“ skúsenosťou vo veku 40-55 rokov a „významnou“ skúsenosťou respondentov vo veku 56 rokov a viac. </a:t>
            </a:r>
            <a:endParaRPr lang="sk-SK" dirty="0">
              <a:latin typeface="+mn-lt"/>
            </a:endParaRPr>
          </a:p>
          <a:p>
            <a:pPr lvl="1" eaLnBrk="1" hangingPunct="1"/>
            <a:endParaRPr lang="sk-SK" sz="1300" dirty="0">
              <a:latin typeface="+mn-lt"/>
            </a:endParaRPr>
          </a:p>
          <a:p>
            <a:pPr lvl="1" eaLnBrk="1" hangingPunct="1"/>
            <a:endParaRPr lang="sk-SK" altLang="sk-SK" sz="1400" dirty="0">
              <a:latin typeface="+mn-lt"/>
            </a:endParaRPr>
          </a:p>
        </p:txBody>
      </p:sp>
      <p:sp>
        <p:nvSpPr>
          <p:cNvPr id="6150" name="Text Box 5"/>
          <p:cNvSpPr txBox="1">
            <a:spLocks noChangeArrowheads="1"/>
          </p:cNvSpPr>
          <p:nvPr/>
        </p:nvSpPr>
        <p:spPr bwMode="auto">
          <a:xfrm>
            <a:off x="539750" y="1124744"/>
            <a:ext cx="3024188" cy="336550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cs-CZ" altLang="sk-SK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METÓDA PRIESKUMU</a:t>
            </a:r>
          </a:p>
        </p:txBody>
      </p:sp>
    </p:spTree>
    <p:extLst>
      <p:ext uri="{BB962C8B-B14F-4D97-AF65-F5344CB8AC3E}">
        <p14:creationId xmlns:p14="http://schemas.microsoft.com/office/powerpoint/2010/main" val="2597013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4F7FA4B-5A34-47D5-83AE-172540F96322}" type="slidenum">
              <a:rPr kumimoji="0" lang="cs-CZ" altLang="sk-SK" sz="1200" b="0" i="0" u="none" strike="noStrike" kern="1200" cap="none" spc="0" normalizeH="0" baseline="0" noProof="0" smtClean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cs-CZ" altLang="sk-SK" sz="1200" b="0" i="0" u="none" strike="noStrike" kern="1200" cap="none" spc="0" normalizeH="0" baseline="0" noProof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4" name="Rectangle 12"/>
          <p:cNvSpPr>
            <a:spLocks noChangeArrowheads="1"/>
          </p:cNvSpPr>
          <p:nvPr/>
        </p:nvSpPr>
        <p:spPr bwMode="auto">
          <a:xfrm>
            <a:off x="2051720" y="6411404"/>
            <a:ext cx="5688632" cy="246221"/>
          </a:xfrm>
          <a:prstGeom prst="rect">
            <a:avLst/>
          </a:prstGeom>
          <a:noFill/>
          <a:ln w="3175" cap="rnd" algn="ctr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lvl="0" algn="ctr">
              <a:spcBef>
                <a:spcPct val="0"/>
              </a:spcBef>
              <a:buClrTx/>
              <a:buNone/>
              <a:defRPr/>
            </a:pPr>
            <a:r>
              <a:rPr kumimoji="0" lang="sk-SK" altLang="sk-SK" sz="1000" b="0" i="1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Otázka: </a:t>
            </a:r>
            <a:r>
              <a:rPr kumimoji="0" lang="sk-SK" altLang="sk-SK" sz="1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„</a:t>
            </a:r>
            <a:r>
              <a:rPr lang="sk-SK" altLang="sk-SK" sz="1000" i="1" dirty="0" smtClean="0">
                <a:solidFill>
                  <a:srgbClr val="4D4D4D"/>
                </a:solidFill>
              </a:rPr>
              <a:t>A </a:t>
            </a:r>
            <a:r>
              <a:rPr lang="sk-SK" altLang="sk-SK" sz="1000" i="1" dirty="0">
                <a:solidFill>
                  <a:srgbClr val="4D4D4D"/>
                </a:solidFill>
              </a:rPr>
              <a:t>naopak, predovšetkým v čom je podľa Vás život dnes lepší ako pred rokom 1989? A v čom je ešte lepší</a:t>
            </a:r>
            <a:r>
              <a:rPr lang="sk-SK" altLang="sk-SK" sz="1000" i="1" dirty="0" smtClean="0">
                <a:solidFill>
                  <a:srgbClr val="4D4D4D"/>
                </a:solidFill>
              </a:rPr>
              <a:t>?</a:t>
            </a:r>
            <a:r>
              <a:rPr kumimoji="0" lang="sk-SK" altLang="sk-SK" sz="1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“</a:t>
            </a:r>
            <a:endParaRPr kumimoji="0" lang="sk-SK" altLang="sk-SK" sz="1000" b="0" i="1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226556"/>
            <a:ext cx="9144000" cy="90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sk-SK" altLang="sk-SK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Lepšie stránky života dnes v porovnaní pred rokom</a:t>
            </a:r>
            <a:r>
              <a:rPr kumimoji="0" lang="sk-SK" altLang="sk-SK" sz="1800" b="1" i="0" u="none" strike="noStrike" kern="1200" cap="none" spc="0" normalizeH="0" noProof="0" dirty="0" smtClean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 1989 – spontánne</a:t>
            </a:r>
            <a:endParaRPr kumimoji="0" lang="sk-SK" altLang="sk-SK" sz="1800" b="1" i="0" u="none" strike="noStrike" kern="1200" cap="none" spc="0" normalizeH="0" baseline="0" noProof="0" dirty="0">
              <a:ln>
                <a:noFill/>
              </a:ln>
              <a:solidFill>
                <a:srgbClr val="5F5F5F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  <a:p>
            <a:pPr lvl="0" algn="ctr">
              <a:spcBef>
                <a:spcPct val="0"/>
              </a:spcBef>
              <a:buClrTx/>
              <a:buNone/>
              <a:defRPr/>
            </a:pPr>
            <a:r>
              <a:rPr lang="sk-SK" altLang="sk-SK" sz="1600" dirty="0">
                <a:solidFill>
                  <a:srgbClr val="5F5F5F"/>
                </a:solidFill>
              </a:rPr>
              <a:t>% všetkých respondentov, apríl 2018; báza: 1 046 respondentov</a:t>
            </a:r>
            <a:endParaRPr kumimoji="0" lang="sk-SK" altLang="sk-SK" sz="1600" b="0" i="0" u="none" strike="noStrike" kern="1200" cap="none" spc="0" normalizeH="0" baseline="0" noProof="0" dirty="0">
              <a:ln>
                <a:noFill/>
              </a:ln>
              <a:solidFill>
                <a:srgbClr val="5F5F5F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graphicFrame>
        <p:nvGraphicFramePr>
          <p:cNvPr id="7" name="Object 2"/>
          <p:cNvGraphicFramePr>
            <a:graphicFrameLocks noChangeAspect="1"/>
          </p:cNvGraphicFramePr>
          <p:nvPr>
            <p:extLst/>
          </p:nvPr>
        </p:nvGraphicFramePr>
        <p:xfrm>
          <a:off x="1147142" y="1130300"/>
          <a:ext cx="6953250" cy="5214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1440" name="Chart" r:id="rId3" imgW="7421957" imgH="5562648" progId="MSGraph.Chart.8">
                  <p:embed followColorScheme="full"/>
                </p:oleObj>
              </mc:Choice>
              <mc:Fallback>
                <p:oleObj name="Chart" r:id="rId3" imgW="7421957" imgH="5562648" progId="MSGraph.Chart.8">
                  <p:embed followColorScheme="full"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7142" y="1130300"/>
                        <a:ext cx="6953250" cy="5214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Obdĺžnik 2"/>
          <p:cNvSpPr/>
          <p:nvPr/>
        </p:nvSpPr>
        <p:spPr bwMode="auto">
          <a:xfrm>
            <a:off x="836462" y="1165681"/>
            <a:ext cx="6624736" cy="535128"/>
          </a:xfrm>
          <a:prstGeom prst="rect">
            <a:avLst/>
          </a:prstGeom>
          <a:noFill/>
          <a:ln w="1905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11" name="Obdĺžnik 10"/>
          <p:cNvSpPr/>
          <p:nvPr/>
        </p:nvSpPr>
        <p:spPr bwMode="auto">
          <a:xfrm>
            <a:off x="827584" y="1700808"/>
            <a:ext cx="6624736" cy="539568"/>
          </a:xfrm>
          <a:prstGeom prst="rect">
            <a:avLst/>
          </a:prstGeom>
          <a:noFill/>
          <a:ln w="19050" cap="flat" cmpd="sng" algn="ctr">
            <a:solidFill>
              <a:srgbClr val="C0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endParaRPr kumimoji="0" lang="sk-SK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 Narrow" pitchFamily="34" charset="0"/>
            </a:endParaRPr>
          </a:p>
        </p:txBody>
      </p:sp>
      <p:sp>
        <p:nvSpPr>
          <p:cNvPr id="12" name="Text Box 30"/>
          <p:cNvSpPr txBox="1">
            <a:spLocks noChangeArrowheads="1"/>
          </p:cNvSpPr>
          <p:nvPr/>
        </p:nvSpPr>
        <p:spPr bwMode="auto">
          <a:xfrm>
            <a:off x="5127976" y="4904671"/>
            <a:ext cx="342455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ts val="0"/>
              </a:spcBef>
              <a:buClrTx/>
              <a:buNone/>
            </a:pPr>
            <a:r>
              <a:rPr lang="sk-SK" altLang="sk-SK" sz="1000" i="1" dirty="0" smtClean="0"/>
              <a:t>Iné odpovede: vzťahy sú síce horšie – ale doba je oproti roku 1989 zaujímavejšia; viac sa stavajú nehnuteľnosti; Maďari a Slováci majú lepšie vzťahy; ochrana prírody; atď...</a:t>
            </a:r>
          </a:p>
        </p:txBody>
      </p:sp>
      <p:sp>
        <p:nvSpPr>
          <p:cNvPr id="13" name="BlokTextu 12"/>
          <p:cNvSpPr txBox="1"/>
          <p:nvPr/>
        </p:nvSpPr>
        <p:spPr>
          <a:xfrm>
            <a:off x="6840252" y="4123300"/>
            <a:ext cx="18002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sz="1100" i="1" dirty="0"/>
              <a:t>s</a:t>
            </a:r>
            <a:r>
              <a:rPr lang="sk-SK" sz="1100" i="1" dirty="0" smtClean="0"/>
              <a:t>pontánne odpovede,</a:t>
            </a:r>
          </a:p>
          <a:p>
            <a:pPr algn="ctr"/>
            <a:r>
              <a:rPr lang="sk-SK" sz="1100" i="1" dirty="0" smtClean="0"/>
              <a:t> možnosť viacerých odpovedí</a:t>
            </a:r>
            <a:endParaRPr lang="sk-SK" sz="1100" i="1" dirty="0"/>
          </a:p>
        </p:txBody>
      </p:sp>
    </p:spTree>
    <p:extLst>
      <p:ext uri="{BB962C8B-B14F-4D97-AF65-F5344CB8AC3E}">
        <p14:creationId xmlns:p14="http://schemas.microsoft.com/office/powerpoint/2010/main" val="1003225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Objekt 48"/>
          <p:cNvGraphicFramePr>
            <a:graphicFrameLocks/>
          </p:cNvGraphicFramePr>
          <p:nvPr>
            <p:extLst/>
          </p:nvPr>
        </p:nvGraphicFramePr>
        <p:xfrm>
          <a:off x="3926387" y="103307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2534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6387" y="103307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" name="Objekt 49"/>
          <p:cNvGraphicFramePr>
            <a:graphicFrameLocks/>
          </p:cNvGraphicFramePr>
          <p:nvPr>
            <p:extLst/>
          </p:nvPr>
        </p:nvGraphicFramePr>
        <p:xfrm>
          <a:off x="5118073" y="1031773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2535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18073" y="1031773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" name="Objekt 50"/>
          <p:cNvGraphicFramePr>
            <a:graphicFrameLocks/>
          </p:cNvGraphicFramePr>
          <p:nvPr>
            <p:extLst/>
          </p:nvPr>
        </p:nvGraphicFramePr>
        <p:xfrm>
          <a:off x="6260560" y="1032426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2536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0560" y="1032426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" name="Objekt 51"/>
          <p:cNvGraphicFramePr>
            <a:graphicFrameLocks/>
          </p:cNvGraphicFramePr>
          <p:nvPr>
            <p:extLst/>
          </p:nvPr>
        </p:nvGraphicFramePr>
        <p:xfrm>
          <a:off x="7442680" y="104310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2537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42680" y="104310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823716" y="102354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2538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3716" y="102354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31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dnes v porovnaní ako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724421" y="985838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2539" name="Chart" r:id="rId13" imgW="3848206" imgH="7338168" progId="MSGraph.Chart.8">
                  <p:embed followColorScheme="full"/>
                </p:oleObj>
              </mc:Choice>
              <mc:Fallback>
                <p:oleObj name="Chart" r:id="rId13" imgW="3848206" imgH="733816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421" y="985838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50062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28" name="Rovná spojnica 27"/>
          <p:cNvCxnSpPr/>
          <p:nvPr/>
        </p:nvCxnSpPr>
        <p:spPr bwMode="auto">
          <a:xfrm>
            <a:off x="179512" y="1824503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16084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2992335" y="1042414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sloboda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666669" y="1013436"/>
            <a:ext cx="915306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cestovanie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7529037" y="901870"/>
            <a:ext cx="85979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ekonomická sloboda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259915" y="915575"/>
            <a:ext cx="704947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dostatok tovaru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299095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6239819" y="921218"/>
            <a:ext cx="1085862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práca, štúdium v zahraničí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2" name="Rovná spojnica 81"/>
          <p:cNvCxnSpPr/>
          <p:nvPr/>
        </p:nvCxnSpPr>
        <p:spPr bwMode="auto">
          <a:xfrm>
            <a:off x="141060" y="3656297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Rovná spojnica 82"/>
          <p:cNvCxnSpPr/>
          <p:nvPr/>
        </p:nvCxnSpPr>
        <p:spPr bwMode="auto">
          <a:xfrm>
            <a:off x="194897" y="567317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9" name="Rectangle 5"/>
          <p:cNvSpPr>
            <a:spLocks noChangeArrowheads="1"/>
          </p:cNvSpPr>
          <p:nvPr/>
        </p:nvSpPr>
        <p:spPr bwMode="auto">
          <a:xfrm>
            <a:off x="127775" y="1518340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132671" y="1892240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127775" y="313315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127174" y="5085759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5" name="Rectangle 18"/>
          <p:cNvSpPr>
            <a:spLocks noChangeArrowheads="1"/>
          </p:cNvSpPr>
          <p:nvPr/>
        </p:nvSpPr>
        <p:spPr bwMode="auto">
          <a:xfrm>
            <a:off x="122952" y="3781226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6"/>
          <p:cNvSpPr>
            <a:spLocks noChangeArrowheads="1"/>
          </p:cNvSpPr>
          <p:nvPr/>
        </p:nvSpPr>
        <p:spPr bwMode="auto">
          <a:xfrm>
            <a:off x="124659" y="5859487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100149" y="910259"/>
            <a:ext cx="75157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 ničom - negatíva</a:t>
            </a:r>
            <a:endParaRPr lang="sk-SK" dirty="0"/>
          </a:p>
        </p:txBody>
      </p:sp>
      <p:graphicFrame>
        <p:nvGraphicFramePr>
          <p:cNvPr id="53" name="Group 278"/>
          <p:cNvGraphicFramePr>
            <a:graphicFrameLocks noGrp="1"/>
          </p:cNvGraphicFramePr>
          <p:nvPr>
            <p:extLst/>
          </p:nvPr>
        </p:nvGraphicFramePr>
        <p:xfrm>
          <a:off x="8532440" y="1294937"/>
          <a:ext cx="327471" cy="5230413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</p:spTree>
    <p:extLst>
      <p:ext uri="{BB962C8B-B14F-4D97-AF65-F5344CB8AC3E}">
        <p14:creationId xmlns:p14="http://schemas.microsoft.com/office/powerpoint/2010/main" val="1290198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Objekt 43"/>
          <p:cNvGraphicFramePr>
            <a:graphicFrameLocks/>
          </p:cNvGraphicFramePr>
          <p:nvPr>
            <p:extLst/>
          </p:nvPr>
        </p:nvGraphicFramePr>
        <p:xfrm>
          <a:off x="7432228" y="102801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3544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32228" y="102801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Objekt 39"/>
          <p:cNvGraphicFramePr>
            <a:graphicFrameLocks/>
          </p:cNvGraphicFramePr>
          <p:nvPr>
            <p:extLst/>
          </p:nvPr>
        </p:nvGraphicFramePr>
        <p:xfrm>
          <a:off x="4623916" y="103621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3545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23916" y="103621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3327772" y="1045766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3546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27772" y="1045766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32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77183" y="131344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dnes v porovnaní ako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940445" y="983675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3547" name="Chart" r:id="rId9" imgW="3870897" imgH="7353288" progId="MSGraph.Chart.8">
                  <p:embed followColorScheme="full"/>
                </p:oleObj>
              </mc:Choice>
              <mc:Fallback>
                <p:oleObj name="Chart" r:id="rId9" imgW="3870897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0445" y="983675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50062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Rovná spojnica 27"/>
          <p:cNvCxnSpPr/>
          <p:nvPr/>
        </p:nvCxnSpPr>
        <p:spPr bwMode="auto">
          <a:xfrm>
            <a:off x="179512" y="1824503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16084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335321" y="909864"/>
            <a:ext cx="73262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viac možností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802467" y="896570"/>
            <a:ext cx="89732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nové technológie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6042053" y="907131"/>
            <a:ext cx="690187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š</a:t>
            </a:r>
            <a:r>
              <a:rPr lang="sk-SK" sz="1000" b="1" dirty="0" smtClean="0">
                <a:solidFill>
                  <a:schemeClr val="bg2"/>
                </a:solidFill>
              </a:rPr>
              <a:t>koly, štúdium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299095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7288212" y="884527"/>
            <a:ext cx="111835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uplatnenie, osobnostný rozvoj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2" name="Rovná spojnica 81"/>
          <p:cNvCxnSpPr/>
          <p:nvPr/>
        </p:nvCxnSpPr>
        <p:spPr bwMode="auto">
          <a:xfrm>
            <a:off x="141060" y="3656297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Rovná spojnica 82"/>
          <p:cNvCxnSpPr/>
          <p:nvPr/>
        </p:nvCxnSpPr>
        <p:spPr bwMode="auto">
          <a:xfrm>
            <a:off x="194897" y="5673174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9" name="Rectangle 5"/>
          <p:cNvSpPr>
            <a:spLocks noChangeArrowheads="1"/>
          </p:cNvSpPr>
          <p:nvPr/>
        </p:nvSpPr>
        <p:spPr bwMode="auto">
          <a:xfrm>
            <a:off x="127775" y="1518340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132671" y="1892240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1" name="Rectangle 7"/>
          <p:cNvSpPr>
            <a:spLocks noChangeArrowheads="1"/>
          </p:cNvSpPr>
          <p:nvPr/>
        </p:nvSpPr>
        <p:spPr bwMode="auto">
          <a:xfrm>
            <a:off x="127775" y="313315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3" name="Rectangle 8"/>
          <p:cNvSpPr>
            <a:spLocks noChangeArrowheads="1"/>
          </p:cNvSpPr>
          <p:nvPr/>
        </p:nvSpPr>
        <p:spPr bwMode="auto">
          <a:xfrm>
            <a:off x="127174" y="5085759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5" name="Rectangle 18"/>
          <p:cNvSpPr>
            <a:spLocks noChangeArrowheads="1"/>
          </p:cNvSpPr>
          <p:nvPr/>
        </p:nvSpPr>
        <p:spPr bwMode="auto">
          <a:xfrm>
            <a:off x="122952" y="3781226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6"/>
          <p:cNvSpPr>
            <a:spLocks noChangeArrowheads="1"/>
          </p:cNvSpPr>
          <p:nvPr/>
        </p:nvSpPr>
        <p:spPr bwMode="auto">
          <a:xfrm>
            <a:off x="124659" y="5859487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565181" y="900871"/>
            <a:ext cx="94292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vyššia životná úroveň</a:t>
            </a:r>
            <a:endParaRPr lang="sk-SK" dirty="0"/>
          </a:p>
        </p:txBody>
      </p:sp>
      <p:graphicFrame>
        <p:nvGraphicFramePr>
          <p:cNvPr id="53" name="Group 278"/>
          <p:cNvGraphicFramePr>
            <a:graphicFrameLocks noGrp="1"/>
          </p:cNvGraphicFramePr>
          <p:nvPr>
            <p:extLst/>
          </p:nvPr>
        </p:nvGraphicFramePr>
        <p:xfrm>
          <a:off x="8630098" y="1294937"/>
          <a:ext cx="327471" cy="5230413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8723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graphicFrame>
        <p:nvGraphicFramePr>
          <p:cNvPr id="43" name="Objekt 42"/>
          <p:cNvGraphicFramePr>
            <a:graphicFrameLocks/>
          </p:cNvGraphicFramePr>
          <p:nvPr>
            <p:extLst/>
          </p:nvPr>
        </p:nvGraphicFramePr>
        <p:xfrm>
          <a:off x="5920060" y="104441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3548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0060" y="104441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631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065282" y="1002559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4582" name="Chart" r:id="rId3" imgW="3848206" imgH="7338168" progId="MSGraph.Chart.8">
                  <p:embed followColorScheme="full"/>
                </p:oleObj>
              </mc:Choice>
              <mc:Fallback>
                <p:oleObj name="Chart" r:id="rId3" imgW="3848206" imgH="733816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5282" y="1002559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823178" y="104508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4583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3178" y="104508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33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dnes v porovnaní ako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50062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28" name="Rovná spojnica 27"/>
          <p:cNvCxnSpPr/>
          <p:nvPr/>
        </p:nvCxnSpPr>
        <p:spPr bwMode="auto">
          <a:xfrm>
            <a:off x="179512" y="210022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38672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2992335" y="1042414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sloboda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666669" y="1013436"/>
            <a:ext cx="915306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cestovanie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7529037" y="901870"/>
            <a:ext cx="85979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ekonomická sloboda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259915" y="915575"/>
            <a:ext cx="704947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dostatok tovaru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318034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6239819" y="921218"/>
            <a:ext cx="1085862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práca, štúdium v zahraničí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304256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100149" y="910259"/>
            <a:ext cx="75157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 ničom - negatíva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graphicFrame>
        <p:nvGraphicFramePr>
          <p:cNvPr id="39" name="Objekt 38"/>
          <p:cNvGraphicFramePr>
            <a:graphicFrameLocks/>
          </p:cNvGraphicFramePr>
          <p:nvPr>
            <p:extLst/>
          </p:nvPr>
        </p:nvGraphicFramePr>
        <p:xfrm>
          <a:off x="3938303" y="106029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4584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38303" y="106029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Objekt 39"/>
          <p:cNvGraphicFramePr>
            <a:graphicFrameLocks/>
          </p:cNvGraphicFramePr>
          <p:nvPr>
            <p:extLst/>
          </p:nvPr>
        </p:nvGraphicFramePr>
        <p:xfrm>
          <a:off x="5127972" y="106029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4585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27972" y="106029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" name="Objekt 42"/>
          <p:cNvGraphicFramePr>
            <a:graphicFrameLocks/>
          </p:cNvGraphicFramePr>
          <p:nvPr>
            <p:extLst/>
          </p:nvPr>
        </p:nvGraphicFramePr>
        <p:xfrm>
          <a:off x="6208092" y="1060290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4586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8092" y="1060290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" name="Objekt 43"/>
          <p:cNvGraphicFramePr>
            <a:graphicFrameLocks/>
          </p:cNvGraphicFramePr>
          <p:nvPr>
            <p:extLst/>
          </p:nvPr>
        </p:nvGraphicFramePr>
        <p:xfrm>
          <a:off x="7378848" y="106210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4587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78848" y="106210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" name="Rectangle 29"/>
          <p:cNvSpPr>
            <a:spLocks noChangeArrowheads="1"/>
          </p:cNvSpPr>
          <p:nvPr/>
        </p:nvSpPr>
        <p:spPr bwMode="auto">
          <a:xfrm>
            <a:off x="210840" y="1611015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183853" y="3473251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8" name="Rectangle 6"/>
          <p:cNvSpPr>
            <a:spLocks noChangeArrowheads="1"/>
          </p:cNvSpPr>
          <p:nvPr/>
        </p:nvSpPr>
        <p:spPr bwMode="auto">
          <a:xfrm>
            <a:off x="183853" y="4625380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4" name="Rectangle 6"/>
          <p:cNvSpPr>
            <a:spLocks noChangeArrowheads="1"/>
          </p:cNvSpPr>
          <p:nvPr/>
        </p:nvSpPr>
        <p:spPr bwMode="auto">
          <a:xfrm>
            <a:off x="179512" y="247542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5" name="Rectangle 19"/>
          <p:cNvSpPr>
            <a:spLocks noChangeArrowheads="1"/>
          </p:cNvSpPr>
          <p:nvPr/>
        </p:nvSpPr>
        <p:spPr bwMode="auto">
          <a:xfrm>
            <a:off x="179512" y="566124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56" name="Group 277"/>
          <p:cNvGraphicFramePr>
            <a:graphicFrameLocks noGrp="1"/>
          </p:cNvGraphicFramePr>
          <p:nvPr>
            <p:extLst/>
          </p:nvPr>
        </p:nvGraphicFramePr>
        <p:xfrm>
          <a:off x="8433691" y="1349858"/>
          <a:ext cx="393700" cy="5171196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3060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3203848" y="106352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5592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03848" y="106352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34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77183" y="131344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dnes v porovnaní ako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516509" y="1010309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5593" name="Chart" r:id="rId5" imgW="3870897" imgH="7353288" progId="MSGraph.Chart.8">
                  <p:embed followColorScheme="full"/>
                </p:oleObj>
              </mc:Choice>
              <mc:Fallback>
                <p:oleObj name="Chart" r:id="rId5" imgW="3870897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16509" y="1010309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500620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Rovná spojnica 27"/>
          <p:cNvCxnSpPr/>
          <p:nvPr/>
        </p:nvCxnSpPr>
        <p:spPr bwMode="auto">
          <a:xfrm>
            <a:off x="179512" y="227087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40448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335321" y="909864"/>
            <a:ext cx="73262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viac možností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874475" y="896570"/>
            <a:ext cx="89732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nové technológie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6042053" y="907131"/>
            <a:ext cx="690187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š</a:t>
            </a:r>
            <a:r>
              <a:rPr lang="sk-SK" sz="1000" b="1" dirty="0" smtClean="0">
                <a:solidFill>
                  <a:schemeClr val="bg2"/>
                </a:solidFill>
              </a:rPr>
              <a:t>koly, štúdium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3189226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7288212" y="884527"/>
            <a:ext cx="111835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uplatnenie, osobnostný rozvoj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310086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565181" y="900871"/>
            <a:ext cx="94292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vyššia životná úroveň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48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graphicFrame>
        <p:nvGraphicFramePr>
          <p:cNvPr id="39" name="Objekt 38"/>
          <p:cNvGraphicFramePr>
            <a:graphicFrameLocks/>
          </p:cNvGraphicFramePr>
          <p:nvPr>
            <p:extLst/>
          </p:nvPr>
        </p:nvGraphicFramePr>
        <p:xfrm>
          <a:off x="4623916" y="106352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5594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23916" y="106352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" name="Objekt 40"/>
          <p:cNvGraphicFramePr>
            <a:graphicFrameLocks/>
          </p:cNvGraphicFramePr>
          <p:nvPr>
            <p:extLst/>
          </p:nvPr>
        </p:nvGraphicFramePr>
        <p:xfrm>
          <a:off x="6009909" y="106352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5595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09909" y="106352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" name="Objekt 45"/>
          <p:cNvGraphicFramePr>
            <a:graphicFrameLocks/>
          </p:cNvGraphicFramePr>
          <p:nvPr>
            <p:extLst/>
          </p:nvPr>
        </p:nvGraphicFramePr>
        <p:xfrm>
          <a:off x="7354232" y="1071636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5596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4232" y="1071636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" name="Rectangle 29"/>
          <p:cNvSpPr>
            <a:spLocks noChangeArrowheads="1"/>
          </p:cNvSpPr>
          <p:nvPr/>
        </p:nvSpPr>
        <p:spPr bwMode="auto">
          <a:xfrm>
            <a:off x="210840" y="1611015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9" name="Rectangle 6"/>
          <p:cNvSpPr>
            <a:spLocks noChangeArrowheads="1"/>
          </p:cNvSpPr>
          <p:nvPr/>
        </p:nvSpPr>
        <p:spPr bwMode="auto">
          <a:xfrm>
            <a:off x="183853" y="3473251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0" name="Rectangle 6"/>
          <p:cNvSpPr>
            <a:spLocks noChangeArrowheads="1"/>
          </p:cNvSpPr>
          <p:nvPr/>
        </p:nvSpPr>
        <p:spPr bwMode="auto">
          <a:xfrm>
            <a:off x="183853" y="4625380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1" name="Rectangle 6"/>
          <p:cNvSpPr>
            <a:spLocks noChangeArrowheads="1"/>
          </p:cNvSpPr>
          <p:nvPr/>
        </p:nvSpPr>
        <p:spPr bwMode="auto">
          <a:xfrm>
            <a:off x="179512" y="247542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2" name="Rectangle 19"/>
          <p:cNvSpPr>
            <a:spLocks noChangeArrowheads="1"/>
          </p:cNvSpPr>
          <p:nvPr/>
        </p:nvSpPr>
        <p:spPr bwMode="auto">
          <a:xfrm>
            <a:off x="179512" y="566124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54" name="Group 277"/>
          <p:cNvGraphicFramePr>
            <a:graphicFrameLocks noGrp="1"/>
          </p:cNvGraphicFramePr>
          <p:nvPr>
            <p:extLst/>
          </p:nvPr>
        </p:nvGraphicFramePr>
        <p:xfrm>
          <a:off x="8433691" y="1349858"/>
          <a:ext cx="393700" cy="5171196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52094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3540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971600" y="1002559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6630" name="Chart" r:id="rId3" imgW="3848206" imgH="7338168" progId="MSGraph.Chart.8">
                  <p:embed followColorScheme="full"/>
                </p:oleObj>
              </mc:Choice>
              <mc:Fallback>
                <p:oleObj name="Chart" r:id="rId3" imgW="3848206" imgH="733816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1600" y="1002559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823178" y="104508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6631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3178" y="104508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35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dnes v porovnaní ako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569065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17" name="Rovná spojnica 16"/>
          <p:cNvCxnSpPr/>
          <p:nvPr/>
        </p:nvCxnSpPr>
        <p:spPr bwMode="auto">
          <a:xfrm>
            <a:off x="156881" y="4719150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2992335" y="1042414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sloboda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856494" y="1013436"/>
            <a:ext cx="915306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cestovanie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7529037" y="901870"/>
            <a:ext cx="85979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ekonomická sloboda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259915" y="915575"/>
            <a:ext cx="704947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dostatok tovaru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402668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6239819" y="921218"/>
            <a:ext cx="1085862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práca, štúdium v zahraničí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611028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100149" y="910259"/>
            <a:ext cx="75157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 ničom - negatíva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graphicFrame>
        <p:nvGraphicFramePr>
          <p:cNvPr id="30" name="Objekt 29"/>
          <p:cNvGraphicFramePr>
            <a:graphicFrameLocks/>
          </p:cNvGraphicFramePr>
          <p:nvPr>
            <p:extLst/>
          </p:nvPr>
        </p:nvGraphicFramePr>
        <p:xfrm>
          <a:off x="3975844" y="104776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6632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75844" y="104776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kt 30"/>
          <p:cNvGraphicFramePr>
            <a:graphicFrameLocks/>
          </p:cNvGraphicFramePr>
          <p:nvPr>
            <p:extLst/>
          </p:nvPr>
        </p:nvGraphicFramePr>
        <p:xfrm>
          <a:off x="5127972" y="105547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6633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27972" y="105547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" name="Objekt 32"/>
          <p:cNvGraphicFramePr>
            <a:graphicFrameLocks/>
          </p:cNvGraphicFramePr>
          <p:nvPr>
            <p:extLst/>
          </p:nvPr>
        </p:nvGraphicFramePr>
        <p:xfrm>
          <a:off x="6215639" y="105547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6634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15639" y="105547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Objekt 34"/>
          <p:cNvGraphicFramePr>
            <a:graphicFrameLocks/>
          </p:cNvGraphicFramePr>
          <p:nvPr>
            <p:extLst/>
          </p:nvPr>
        </p:nvGraphicFramePr>
        <p:xfrm>
          <a:off x="7430567" y="103429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6635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30567" y="103429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6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51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52" name="Group 277"/>
          <p:cNvGraphicFramePr>
            <a:graphicFrameLocks noGrp="1"/>
          </p:cNvGraphicFramePr>
          <p:nvPr>
            <p:extLst/>
          </p:nvPr>
        </p:nvGraphicFramePr>
        <p:xfrm>
          <a:off x="8415263" y="1308830"/>
          <a:ext cx="484669" cy="5251291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28317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84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3203848" y="106352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7640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03848" y="106352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36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77183" y="131344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dnes v porovnaní ako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187624" y="1010309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7641" name="Chart" r:id="rId5" imgW="3870897" imgH="7353288" progId="MSGraph.Chart.8">
                  <p:embed followColorScheme="full"/>
                </p:oleObj>
              </mc:Choice>
              <mc:Fallback>
                <p:oleObj name="Chart" r:id="rId5" imgW="3870897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7624" y="1010309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578927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71027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335321" y="909864"/>
            <a:ext cx="73262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viac možností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946483" y="896570"/>
            <a:ext cx="89732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nové technológie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6042053" y="907131"/>
            <a:ext cx="690187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š</a:t>
            </a:r>
            <a:r>
              <a:rPr lang="sk-SK" sz="1000" b="1" dirty="0" smtClean="0">
                <a:solidFill>
                  <a:schemeClr val="bg2"/>
                </a:solidFill>
              </a:rPr>
              <a:t>koly, štúdium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4053322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7288212" y="884527"/>
            <a:ext cx="111835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uplatnenie, osobnostný rozvoj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619906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565181" y="900871"/>
            <a:ext cx="94292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vyššia životná úroveň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48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graphicFrame>
        <p:nvGraphicFramePr>
          <p:cNvPr id="39" name="Objekt 38"/>
          <p:cNvGraphicFramePr>
            <a:graphicFrameLocks/>
          </p:cNvGraphicFramePr>
          <p:nvPr>
            <p:extLst/>
          </p:nvPr>
        </p:nvGraphicFramePr>
        <p:xfrm>
          <a:off x="4623916" y="106352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7642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23916" y="106352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" name="Objekt 40"/>
          <p:cNvGraphicFramePr>
            <a:graphicFrameLocks/>
          </p:cNvGraphicFramePr>
          <p:nvPr>
            <p:extLst/>
          </p:nvPr>
        </p:nvGraphicFramePr>
        <p:xfrm>
          <a:off x="6009909" y="106352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7643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09909" y="106352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" name="Objekt 45"/>
          <p:cNvGraphicFramePr>
            <a:graphicFrameLocks/>
          </p:cNvGraphicFramePr>
          <p:nvPr>
            <p:extLst/>
          </p:nvPr>
        </p:nvGraphicFramePr>
        <p:xfrm>
          <a:off x="7354232" y="1071636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7644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4232" y="1071636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0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1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3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5" name="Group 277"/>
          <p:cNvGraphicFramePr>
            <a:graphicFrameLocks noGrp="1"/>
          </p:cNvGraphicFramePr>
          <p:nvPr>
            <p:extLst/>
          </p:nvPr>
        </p:nvGraphicFramePr>
        <p:xfrm>
          <a:off x="8415263" y="1340777"/>
          <a:ext cx="484669" cy="5237100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27700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82213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084461" y="1002559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8678" name="Chart" r:id="rId3" imgW="3848206" imgH="7338168" progId="MSGraph.Chart.8">
                  <p:embed followColorScheme="full"/>
                </p:oleObj>
              </mc:Choice>
              <mc:Fallback>
                <p:oleObj name="Chart" r:id="rId3" imgW="3848206" imgH="733816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4461" y="1002559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2895724" y="1045089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8679" name="Chart" r:id="rId5" imgW="2453672" imgH="7261920" progId="MSGraph.Chart.8">
                  <p:embed followColorScheme="full"/>
                </p:oleObj>
              </mc:Choice>
              <mc:Fallback>
                <p:oleObj name="Chart" r:id="rId5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95724" y="1045089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37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59158" y="262581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dnes v porovnaní ako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cxnSp>
        <p:nvCxnSpPr>
          <p:cNvPr id="7" name="Rovná spojnica 6"/>
          <p:cNvCxnSpPr/>
          <p:nvPr/>
        </p:nvCxnSpPr>
        <p:spPr bwMode="auto">
          <a:xfrm>
            <a:off x="168597" y="1533553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17" name="Rovná spojnica 16"/>
          <p:cNvCxnSpPr/>
          <p:nvPr/>
        </p:nvCxnSpPr>
        <p:spPr bwMode="auto">
          <a:xfrm>
            <a:off x="156881" y="4989426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188335" y="1016664"/>
            <a:ext cx="751573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sloboda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1856494" y="1013436"/>
            <a:ext cx="915306" cy="2462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cestovanie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1" name="BlokTextu 40"/>
          <p:cNvSpPr txBox="1"/>
          <p:nvPr/>
        </p:nvSpPr>
        <p:spPr>
          <a:xfrm>
            <a:off x="7529037" y="901870"/>
            <a:ext cx="85979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ekonomická sloboda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5412099" y="934946"/>
            <a:ext cx="704947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dostatok tovaru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383441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6239819" y="921218"/>
            <a:ext cx="1085862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práca, štúdium v zahraničí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737288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320138" y="919158"/>
            <a:ext cx="75157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 ničom - negatíva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graphicFrame>
        <p:nvGraphicFramePr>
          <p:cNvPr id="30" name="Objekt 29"/>
          <p:cNvGraphicFramePr>
            <a:graphicFrameLocks/>
          </p:cNvGraphicFramePr>
          <p:nvPr>
            <p:extLst/>
          </p:nvPr>
        </p:nvGraphicFramePr>
        <p:xfrm>
          <a:off x="4119860" y="1047764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8680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9860" y="1047764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kt 30"/>
          <p:cNvGraphicFramePr>
            <a:graphicFrameLocks/>
          </p:cNvGraphicFramePr>
          <p:nvPr>
            <p:extLst/>
          </p:nvPr>
        </p:nvGraphicFramePr>
        <p:xfrm>
          <a:off x="5271988" y="105547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8681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71988" y="105547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" name="Objekt 32"/>
          <p:cNvGraphicFramePr>
            <a:graphicFrameLocks/>
          </p:cNvGraphicFramePr>
          <p:nvPr>
            <p:extLst/>
          </p:nvPr>
        </p:nvGraphicFramePr>
        <p:xfrm>
          <a:off x="6352108" y="1055471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8682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52108" y="1055471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Objekt 34"/>
          <p:cNvGraphicFramePr>
            <a:graphicFrameLocks/>
          </p:cNvGraphicFramePr>
          <p:nvPr>
            <p:extLst/>
          </p:nvPr>
        </p:nvGraphicFramePr>
        <p:xfrm>
          <a:off x="7430567" y="1034298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8683" name="Chart" r:id="rId13" imgW="2453672" imgH="7261920" progId="MSGraph.Chart.8">
                  <p:embed followColorScheme="full"/>
                </p:oleObj>
              </mc:Choice>
              <mc:Fallback>
                <p:oleObj name="Chart" r:id="rId1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30567" y="1034298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Group 278"/>
          <p:cNvGraphicFramePr>
            <a:graphicFrameLocks noGrp="1"/>
          </p:cNvGraphicFramePr>
          <p:nvPr>
            <p:extLst/>
          </p:nvPr>
        </p:nvGraphicFramePr>
        <p:xfrm>
          <a:off x="8543800" y="1340762"/>
          <a:ext cx="420688" cy="5215072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29" name="Rectangle 19"/>
          <p:cNvSpPr>
            <a:spLocks noChangeArrowheads="1"/>
          </p:cNvSpPr>
          <p:nvPr/>
        </p:nvSpPr>
        <p:spPr bwMode="auto">
          <a:xfrm>
            <a:off x="135353" y="587727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39" name="Rectangle 6"/>
          <p:cNvSpPr>
            <a:spLocks noChangeArrowheads="1"/>
          </p:cNvSpPr>
          <p:nvPr/>
        </p:nvSpPr>
        <p:spPr bwMode="auto">
          <a:xfrm>
            <a:off x="103518" y="414908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0" name="Rectangle 29"/>
          <p:cNvSpPr>
            <a:spLocks noChangeArrowheads="1"/>
          </p:cNvSpPr>
          <p:nvPr/>
        </p:nvSpPr>
        <p:spPr bwMode="auto">
          <a:xfrm>
            <a:off x="118276" y="263802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Rectangle 6"/>
          <p:cNvSpPr>
            <a:spLocks noChangeArrowheads="1"/>
          </p:cNvSpPr>
          <p:nvPr/>
        </p:nvSpPr>
        <p:spPr bwMode="auto">
          <a:xfrm>
            <a:off x="126244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4" name="Rectangle 19"/>
          <p:cNvSpPr>
            <a:spLocks noChangeArrowheads="1"/>
          </p:cNvSpPr>
          <p:nvPr/>
        </p:nvSpPr>
        <p:spPr bwMode="auto">
          <a:xfrm>
            <a:off x="137826" y="515719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46" name="Rectangle 29"/>
          <p:cNvSpPr>
            <a:spLocks noChangeArrowheads="1"/>
          </p:cNvSpPr>
          <p:nvPr/>
        </p:nvSpPr>
        <p:spPr bwMode="auto">
          <a:xfrm>
            <a:off x="125260" y="332937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47" name="Rovná spojnica 46"/>
          <p:cNvCxnSpPr/>
          <p:nvPr/>
        </p:nvCxnSpPr>
        <p:spPr bwMode="auto">
          <a:xfrm>
            <a:off x="179512" y="2307885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Rovná spojnica 47"/>
          <p:cNvCxnSpPr/>
          <p:nvPr/>
        </p:nvCxnSpPr>
        <p:spPr bwMode="auto">
          <a:xfrm>
            <a:off x="233764" y="3261745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085238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" name="Objekt 94"/>
          <p:cNvGraphicFramePr>
            <a:graphicFrameLocks/>
          </p:cNvGraphicFramePr>
          <p:nvPr>
            <p:extLst/>
          </p:nvPr>
        </p:nvGraphicFramePr>
        <p:xfrm>
          <a:off x="3203848" y="1063522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9688" name="Chart" r:id="rId3" imgW="2453672" imgH="7261920" progId="MSGraph.Chart.8">
                  <p:embed followColorScheme="full"/>
                </p:oleObj>
              </mc:Choice>
              <mc:Fallback>
                <p:oleObj name="Chart" r:id="rId3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03848" y="1063522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CE345A3-12B3-459B-8AD2-0AC3B37FE7C0}" type="slidenum">
              <a:rPr lang="cs-CZ" altLang="sk-SK" smtClean="0"/>
              <a:pPr>
                <a:defRPr/>
              </a:pPr>
              <a:t>38</a:t>
            </a:fld>
            <a:endParaRPr lang="cs-CZ" altLang="sk-SK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677183" y="131344"/>
            <a:ext cx="7574000" cy="662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808080"/>
                </a:solidFill>
              </a:rPr>
              <a:t>Lepšie stránky života dnes v porovnaní ako pred rokom 1989 – spontánne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808080"/>
                </a:solidFill>
              </a:rPr>
              <a:t>podľa </a:t>
            </a:r>
            <a:r>
              <a:rPr lang="sk-SK" altLang="sk-SK" sz="1800" b="1" dirty="0">
                <a:solidFill>
                  <a:srgbClr val="808080"/>
                </a:solidFill>
              </a:rPr>
              <a:t>vybraných charakteristík </a:t>
            </a:r>
            <a:r>
              <a:rPr lang="sk-SK" altLang="sk-SK" sz="1800" b="1" dirty="0" smtClean="0">
                <a:solidFill>
                  <a:srgbClr val="808080"/>
                </a:solidFill>
              </a:rPr>
              <a:t>respondentov</a:t>
            </a:r>
            <a:endParaRPr lang="sk-SK" altLang="sk-SK" sz="1800" b="1" dirty="0">
              <a:solidFill>
                <a:srgbClr val="808080"/>
              </a:solidFill>
            </a:endParaRPr>
          </a:p>
        </p:txBody>
      </p:sp>
      <p:graphicFrame>
        <p:nvGraphicFramePr>
          <p:cNvPr id="5" name="Objekt 4"/>
          <p:cNvGraphicFramePr>
            <a:graphicFrameLocks/>
          </p:cNvGraphicFramePr>
          <p:nvPr>
            <p:extLst/>
          </p:nvPr>
        </p:nvGraphicFramePr>
        <p:xfrm>
          <a:off x="1444501" y="1010309"/>
          <a:ext cx="2911475" cy="555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9689" name="Chart" r:id="rId5" imgW="3870897" imgH="7353288" progId="MSGraph.Chart.8">
                  <p:embed followColorScheme="full"/>
                </p:oleObj>
              </mc:Choice>
              <mc:Fallback>
                <p:oleObj name="Chart" r:id="rId5" imgW="3870897" imgH="7353288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501" y="1010309"/>
                        <a:ext cx="2911475" cy="555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ovná spojnica 6"/>
          <p:cNvCxnSpPr/>
          <p:nvPr/>
        </p:nvCxnSpPr>
        <p:spPr bwMode="auto">
          <a:xfrm>
            <a:off x="168597" y="1543415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Rovná spojnica 16"/>
          <p:cNvCxnSpPr/>
          <p:nvPr/>
        </p:nvCxnSpPr>
        <p:spPr bwMode="auto">
          <a:xfrm>
            <a:off x="156881" y="4980548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BlokTextu 31"/>
          <p:cNvSpPr txBox="1"/>
          <p:nvPr/>
        </p:nvSpPr>
        <p:spPr>
          <a:xfrm>
            <a:off x="3335321" y="909864"/>
            <a:ext cx="73262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viac možností</a:t>
            </a:r>
            <a:endParaRPr lang="sk-SK" dirty="0"/>
          </a:p>
        </p:txBody>
      </p:sp>
      <p:sp>
        <p:nvSpPr>
          <p:cNvPr id="38" name="BlokTextu 37"/>
          <p:cNvSpPr txBox="1"/>
          <p:nvPr/>
        </p:nvSpPr>
        <p:spPr>
          <a:xfrm>
            <a:off x="2018491" y="896570"/>
            <a:ext cx="89732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nové technológie</a:t>
            </a:r>
            <a:endParaRPr lang="sk-SK" sz="1000" b="1" dirty="0">
              <a:solidFill>
                <a:schemeClr val="bg2"/>
              </a:solidFill>
            </a:endParaRPr>
          </a:p>
        </p:txBody>
      </p:sp>
      <p:sp>
        <p:nvSpPr>
          <p:cNvPr id="42" name="BlokTextu 41"/>
          <p:cNvSpPr txBox="1"/>
          <p:nvPr/>
        </p:nvSpPr>
        <p:spPr>
          <a:xfrm>
            <a:off x="6042053" y="907131"/>
            <a:ext cx="690187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>
                <a:solidFill>
                  <a:schemeClr val="bg2"/>
                </a:solidFill>
              </a:rPr>
              <a:t>š</a:t>
            </a:r>
            <a:r>
              <a:rPr lang="sk-SK" sz="1000" b="1" dirty="0" smtClean="0">
                <a:solidFill>
                  <a:schemeClr val="bg2"/>
                </a:solidFill>
              </a:rPr>
              <a:t>koly, štúdium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37" name="Rovná spojnica 36"/>
          <p:cNvCxnSpPr/>
          <p:nvPr/>
        </p:nvCxnSpPr>
        <p:spPr bwMode="auto">
          <a:xfrm>
            <a:off x="156881" y="3834414"/>
            <a:ext cx="8663591" cy="23750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BlokTextu 33"/>
          <p:cNvSpPr txBox="1"/>
          <p:nvPr/>
        </p:nvSpPr>
        <p:spPr>
          <a:xfrm>
            <a:off x="7288212" y="884527"/>
            <a:ext cx="1118355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sk-SK" sz="1000" b="1" dirty="0" smtClean="0">
                <a:solidFill>
                  <a:schemeClr val="bg2"/>
                </a:solidFill>
              </a:rPr>
              <a:t>uplatnenie, osobnostný rozvoj</a:t>
            </a:r>
            <a:endParaRPr lang="sk-SK" sz="1000" b="1" dirty="0">
              <a:solidFill>
                <a:schemeClr val="bg2"/>
              </a:solidFill>
            </a:endParaRPr>
          </a:p>
        </p:txBody>
      </p:sp>
      <p:cxnSp>
        <p:nvCxnSpPr>
          <p:cNvPr id="83" name="Rovná spojnica 82"/>
          <p:cNvCxnSpPr/>
          <p:nvPr/>
        </p:nvCxnSpPr>
        <p:spPr bwMode="auto">
          <a:xfrm>
            <a:off x="194897" y="5746166"/>
            <a:ext cx="8603901" cy="23586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Rectangle 4"/>
          <p:cNvSpPr>
            <a:spLocks noChangeArrowheads="1"/>
          </p:cNvSpPr>
          <p:nvPr/>
        </p:nvSpPr>
        <p:spPr bwMode="auto">
          <a:xfrm>
            <a:off x="7574964" y="6622954"/>
            <a:ext cx="1136441" cy="2314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2075" tIns="46038" rIns="92075" bIns="46038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9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9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1046</a:t>
            </a:r>
            <a:endParaRPr lang="sk-SK" altLang="sk-SK" sz="900" i="1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" name="BlokTextu 44"/>
          <p:cNvSpPr txBox="1"/>
          <p:nvPr/>
        </p:nvSpPr>
        <p:spPr>
          <a:xfrm>
            <a:off x="4565181" y="900871"/>
            <a:ext cx="942923" cy="40011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rgbClr val="808080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cs-CZ"/>
            </a:defPPr>
            <a:lvl1pPr algn="ctr">
              <a:defRPr sz="1000" b="1">
                <a:solidFill>
                  <a:schemeClr val="bg2"/>
                </a:solidFill>
              </a:defRPr>
            </a:lvl1pPr>
          </a:lstStyle>
          <a:p>
            <a:r>
              <a:rPr lang="sk-SK" dirty="0" smtClean="0"/>
              <a:t>vyššia životná úroveň</a:t>
            </a:r>
            <a:endParaRPr lang="sk-SK" dirty="0"/>
          </a:p>
        </p:txBody>
      </p:sp>
      <p:sp>
        <p:nvSpPr>
          <p:cNvPr id="4" name="BlokTextu 3"/>
          <p:cNvSpPr txBox="1"/>
          <p:nvPr/>
        </p:nvSpPr>
        <p:spPr>
          <a:xfrm>
            <a:off x="1354320" y="6542373"/>
            <a:ext cx="104194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000" i="1" dirty="0" smtClean="0"/>
              <a:t>odpovede nad 3%</a:t>
            </a:r>
            <a:endParaRPr lang="sk-SK" sz="1000" i="1" dirty="0"/>
          </a:p>
        </p:txBody>
      </p:sp>
      <p:sp>
        <p:nvSpPr>
          <p:cNvPr id="48" name="Rectangle 20"/>
          <p:cNvSpPr>
            <a:spLocks noChangeArrowheads="1"/>
          </p:cNvSpPr>
          <p:nvPr/>
        </p:nvSpPr>
        <p:spPr bwMode="auto">
          <a:xfrm>
            <a:off x="89753" y="1268760"/>
            <a:ext cx="94128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CELÁ VZORKA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graphicFrame>
        <p:nvGraphicFramePr>
          <p:cNvPr id="26" name="Group 278"/>
          <p:cNvGraphicFramePr>
            <a:graphicFrameLocks noGrp="1"/>
          </p:cNvGraphicFramePr>
          <p:nvPr>
            <p:extLst/>
          </p:nvPr>
        </p:nvGraphicFramePr>
        <p:xfrm>
          <a:off x="8543800" y="1340762"/>
          <a:ext cx="420688" cy="5215072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41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916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7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7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graphicFrame>
        <p:nvGraphicFramePr>
          <p:cNvPr id="27" name="Objekt 26"/>
          <p:cNvGraphicFramePr>
            <a:graphicFrameLocks/>
          </p:cNvGraphicFramePr>
          <p:nvPr>
            <p:extLst/>
          </p:nvPr>
        </p:nvGraphicFramePr>
        <p:xfrm>
          <a:off x="4565181" y="1077577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9690" name="Chart" r:id="rId7" imgW="2453672" imgH="7261920" progId="MSGraph.Chart.8">
                  <p:embed followColorScheme="full"/>
                </p:oleObj>
              </mc:Choice>
              <mc:Fallback>
                <p:oleObj name="Chart" r:id="rId7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65181" y="1077577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Objekt 27"/>
          <p:cNvGraphicFramePr>
            <a:graphicFrameLocks/>
          </p:cNvGraphicFramePr>
          <p:nvPr>
            <p:extLst/>
          </p:nvPr>
        </p:nvGraphicFramePr>
        <p:xfrm>
          <a:off x="6012160" y="1073287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9691" name="Chart" r:id="rId9" imgW="2453672" imgH="7261920" progId="MSGraph.Chart.8">
                  <p:embed followColorScheme="full"/>
                </p:oleObj>
              </mc:Choice>
              <mc:Fallback>
                <p:oleObj name="Chart" r:id="rId9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12160" y="1073287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" name="Objekt 35"/>
          <p:cNvGraphicFramePr>
            <a:graphicFrameLocks/>
          </p:cNvGraphicFramePr>
          <p:nvPr>
            <p:extLst/>
          </p:nvPr>
        </p:nvGraphicFramePr>
        <p:xfrm>
          <a:off x="7434577" y="1083833"/>
          <a:ext cx="1892300" cy="558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9692" name="Chart" r:id="rId11" imgW="2453672" imgH="7261920" progId="MSGraph.Chart.8">
                  <p:embed followColorScheme="full"/>
                </p:oleObj>
              </mc:Choice>
              <mc:Fallback>
                <p:oleObj name="Chart" r:id="rId11" imgW="2453672" imgH="726192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34577" y="1083833"/>
                        <a:ext cx="1892300" cy="5581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Rectangle 19"/>
          <p:cNvSpPr>
            <a:spLocks noChangeArrowheads="1"/>
          </p:cNvSpPr>
          <p:nvPr/>
        </p:nvSpPr>
        <p:spPr bwMode="auto">
          <a:xfrm>
            <a:off x="153109" y="587727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Rectangle 6"/>
          <p:cNvSpPr>
            <a:spLocks noChangeArrowheads="1"/>
          </p:cNvSpPr>
          <p:nvPr/>
        </p:nvSpPr>
        <p:spPr bwMode="auto">
          <a:xfrm>
            <a:off x="139030" y="414908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4" name="Rectangle 29"/>
          <p:cNvSpPr>
            <a:spLocks noChangeArrowheads="1"/>
          </p:cNvSpPr>
          <p:nvPr/>
        </p:nvSpPr>
        <p:spPr bwMode="auto">
          <a:xfrm>
            <a:off x="180422" y="263802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206146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155582" y="5157192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0" name="Rectangle 29"/>
          <p:cNvSpPr>
            <a:spLocks noChangeArrowheads="1"/>
          </p:cNvSpPr>
          <p:nvPr/>
        </p:nvSpPr>
        <p:spPr bwMode="auto">
          <a:xfrm>
            <a:off x="178528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cxnSp>
        <p:nvCxnSpPr>
          <p:cNvPr id="51" name="Rovná spojnica 50"/>
          <p:cNvCxnSpPr/>
          <p:nvPr/>
        </p:nvCxnSpPr>
        <p:spPr bwMode="auto">
          <a:xfrm>
            <a:off x="222849" y="2307885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2" name="Rovná spojnica 51"/>
          <p:cNvCxnSpPr/>
          <p:nvPr/>
        </p:nvCxnSpPr>
        <p:spPr bwMode="auto">
          <a:xfrm>
            <a:off x="179512" y="3279501"/>
            <a:ext cx="8651875" cy="14361"/>
          </a:xfrm>
          <a:prstGeom prst="line">
            <a:avLst/>
          </a:prstGeom>
          <a:noFill/>
          <a:ln w="6350" cap="flat" cmpd="sng" algn="ctr">
            <a:solidFill>
              <a:schemeClr val="bg2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00943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39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196752"/>
            <a:ext cx="8064896" cy="542231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endParaRPr lang="sk-SK" b="1" kern="0" dirty="0" smtClean="0"/>
          </a:p>
          <a:p>
            <a:pPr algn="just"/>
            <a:endParaRPr lang="sk-SK" b="1" kern="0" dirty="0"/>
          </a:p>
          <a:p>
            <a:pPr algn="just"/>
            <a:r>
              <a:rPr lang="sk-SK" b="1" kern="0" dirty="0" smtClean="0"/>
              <a:t>Štyria z desiatich respondentov sú presvedčení, že pred rokom 1989 sa žilo ľudom lepšie ako teraz (43%). </a:t>
            </a:r>
            <a:r>
              <a:rPr lang="sk-SK" kern="0" dirty="0" smtClean="0"/>
              <a:t>Pričom pätina opýtaných (20%) je zástancom názoru, že sa vtedy „žilo výrazne lepšie ako teraz“ a približne rovnaký podiel opýtaných (23%), že „sa žilo o niečo lepšie ako teraz“.</a:t>
            </a:r>
          </a:p>
          <a:p>
            <a:pPr algn="just"/>
            <a:endParaRPr lang="sk-SK" kern="0" dirty="0" smtClean="0"/>
          </a:p>
          <a:p>
            <a:pPr algn="just"/>
            <a:r>
              <a:rPr lang="sk-SK" b="1" kern="0" dirty="0" smtClean="0"/>
              <a:t>Opačný názor – lepšie sa žije teraz zastáva tretina opýtaných (32%). </a:t>
            </a:r>
            <a:r>
              <a:rPr lang="sk-SK" kern="0" dirty="0" smtClean="0"/>
              <a:t>Pričom 13% opýtaných je názoru, že teraz „sa žije výrazne lepšie ako pred rokom 1989“ a pätina respondentov (19%), že teraz sa žije ľuďom „o niečo lepšie ako pred rokom 1989“. </a:t>
            </a:r>
          </a:p>
          <a:p>
            <a:pPr algn="just"/>
            <a:endParaRPr lang="sk-SK" kern="0" dirty="0"/>
          </a:p>
          <a:p>
            <a:pPr algn="just"/>
            <a:r>
              <a:rPr lang="sk-SK" kern="0" dirty="0" smtClean="0"/>
              <a:t>16% opýtaných je presvedčených, že „žilo sa asi rovnako vtedy, aj teraz“. K otázke sa nevedelo vyjadriť 9% respondentov. </a:t>
            </a:r>
          </a:p>
          <a:p>
            <a:pPr algn="just"/>
            <a:endParaRPr lang="sk-SK" kern="0" dirty="0"/>
          </a:p>
          <a:p>
            <a:pPr algn="just"/>
            <a:endParaRPr lang="sk-SK" kern="0" dirty="0"/>
          </a:p>
          <a:p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1.4. Názory na to, kedy sa žilo lepšie ľuďom – pred rokom 1989 alebo teraz 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42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39"/>
          <p:cNvSpPr txBox="1">
            <a:spLocks noGrp="1" noChangeArrowheads="1"/>
          </p:cNvSpPr>
          <p:nvPr/>
        </p:nvSpPr>
        <p:spPr bwMode="auto">
          <a:xfrm>
            <a:off x="7513638" y="6525344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B49E90D-5ADB-42B4-BBDF-F671658E09AB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pic>
        <p:nvPicPr>
          <p:cNvPr id="8195" name="Picture 2"/>
          <p:cNvPicPr>
            <a:picLocks noGrp="1" noChangeAspect="1" noChangeArrowheads="1"/>
          </p:cNvPicPr>
          <p:nvPr>
            <p:ph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92175" y="2336800"/>
            <a:ext cx="7532688" cy="3836988"/>
          </a:xfrm>
        </p:spPr>
      </p:pic>
      <p:sp>
        <p:nvSpPr>
          <p:cNvPr id="8196" name="Rectangle 3"/>
          <p:cNvSpPr>
            <a:spLocks noChangeArrowheads="1"/>
          </p:cNvSpPr>
          <p:nvPr/>
        </p:nvSpPr>
        <p:spPr bwMode="auto">
          <a:xfrm>
            <a:off x="755650" y="1138238"/>
            <a:ext cx="7704138" cy="1123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tabLst>
                <a:tab pos="809625" algn="l"/>
              </a:tabLst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tabLst>
                <a:tab pos="809625" algn="l"/>
              </a:tabLst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tabLst>
                <a:tab pos="809625" algn="l"/>
              </a:tabLst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tabLst>
                <a:tab pos="809625" algn="l"/>
              </a:tabLst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tabLst>
                <a:tab pos="809625" algn="l"/>
              </a:tabLst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tabLst>
                <a:tab pos="809625" algn="l"/>
              </a:tabLst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tabLst>
                <a:tab pos="809625" algn="l"/>
              </a:tabLst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tabLst>
                <a:tab pos="809625" algn="l"/>
              </a:tabLst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tabLst>
                <a:tab pos="809625" algn="l"/>
              </a:tabLst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just">
              <a:buClrTx/>
              <a:buFont typeface="Wingdings 2" panose="05020102010507070707" pitchFamily="18" charset="2"/>
              <a:buNone/>
            </a:pPr>
            <a:r>
              <a:rPr lang="sk-SK" altLang="ko-KR" sz="1300" dirty="0"/>
              <a:t>Veľkosť výberovej vzorky umožňuje zovšeobecniť základné výsledky prieskumu (prvostupňové údaje) na populáciu SR vo veku od </a:t>
            </a:r>
            <a:r>
              <a:rPr lang="sk-SK" altLang="ko-KR" sz="1300" dirty="0" smtClean="0"/>
              <a:t>15 </a:t>
            </a:r>
            <a:r>
              <a:rPr lang="sk-SK" altLang="ko-KR" sz="1300" dirty="0"/>
              <a:t>rokov s maximálnou odchýlkou ±3,1%. </a:t>
            </a:r>
          </a:p>
          <a:p>
            <a:pPr algn="just">
              <a:buClrTx/>
              <a:buFont typeface="Wingdings 2" panose="05020102010507070707" pitchFamily="18" charset="2"/>
              <a:buNone/>
            </a:pPr>
            <a:r>
              <a:rPr lang="sk-SK" altLang="ko-KR" sz="1300" dirty="0"/>
              <a:t>Zistené výsledky prezentované v tejto správe sú štatistické odhady, ktorých presnosť závisí od veľkosti vzorky/ </a:t>
            </a:r>
            <a:r>
              <a:rPr lang="sk-SK" altLang="ko-KR" sz="1300" dirty="0" err="1"/>
              <a:t>subvzorky</a:t>
            </a:r>
            <a:r>
              <a:rPr lang="sk-SK" altLang="ko-KR" sz="1300" dirty="0"/>
              <a:t> a od zisteného percentuálneho zastúpenia daného javu v tejto vzorke/ </a:t>
            </a:r>
            <a:r>
              <a:rPr lang="sk-SK" altLang="ko-KR" sz="1300" dirty="0" err="1"/>
              <a:t>subvzorke</a:t>
            </a:r>
            <a:r>
              <a:rPr lang="sk-SK" altLang="ko-KR" sz="1300" dirty="0"/>
              <a:t>. V nasledujúcej tabuľke uvádzame hodnoty štatistickej chyby pri 95% hladine významnosti.</a:t>
            </a:r>
          </a:p>
        </p:txBody>
      </p:sp>
      <p:sp>
        <p:nvSpPr>
          <p:cNvPr id="8197" name="Rectangle 4"/>
          <p:cNvSpPr>
            <a:spLocks noChangeArrowheads="1"/>
          </p:cNvSpPr>
          <p:nvPr/>
        </p:nvSpPr>
        <p:spPr bwMode="auto">
          <a:xfrm>
            <a:off x="684213" y="476250"/>
            <a:ext cx="48244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buClrTx/>
              <a:buFont typeface="Wingdings 2" panose="05020102010507070707" pitchFamily="18" charset="2"/>
              <a:buNone/>
            </a:pPr>
            <a:r>
              <a:rPr lang="sk-SK" altLang="sk-SK" sz="1800" b="1" dirty="0">
                <a:solidFill>
                  <a:srgbClr val="5F5F5F"/>
                </a:solidFill>
              </a:rPr>
              <a:t>Štatistická odchýlka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8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27513032"/>
              </p:ext>
            </p:extLst>
          </p:nvPr>
        </p:nvGraphicFramePr>
        <p:xfrm>
          <a:off x="1592263" y="1628800"/>
          <a:ext cx="6008687" cy="4016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416" name="Chart" r:id="rId3" imgW="8793584" imgH="5852088" progId="MSGraph.Chart.8">
                  <p:embed followColorScheme="full"/>
                </p:oleObj>
              </mc:Choice>
              <mc:Fallback>
                <p:oleObj name="Chart" r:id="rId3" imgW="8793584" imgH="5852088" progId="MSGraph.Chart.8">
                  <p:embed followColorScheme="full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2263" y="1628800"/>
                        <a:ext cx="6008687" cy="4016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40</a:t>
            </a:fld>
            <a:endParaRPr lang="cs-CZ" altLang="sk-SK"/>
          </a:p>
        </p:txBody>
      </p:sp>
      <p:grpSp>
        <p:nvGrpSpPr>
          <p:cNvPr id="4" name="Skupina 3"/>
          <p:cNvGrpSpPr/>
          <p:nvPr/>
        </p:nvGrpSpPr>
        <p:grpSpPr>
          <a:xfrm>
            <a:off x="7023510" y="1255663"/>
            <a:ext cx="2051438" cy="1131669"/>
            <a:chOff x="6539375" y="2204343"/>
            <a:chExt cx="1503591" cy="936625"/>
          </a:xfrm>
          <a:solidFill>
            <a:srgbClr val="0066FF"/>
          </a:solidFill>
        </p:grpSpPr>
        <p:sp>
          <p:nvSpPr>
            <p:cNvPr id="9" name="AutoShape 9"/>
            <p:cNvSpPr>
              <a:spLocks noChangeArrowheads="1"/>
            </p:cNvSpPr>
            <p:nvPr/>
          </p:nvSpPr>
          <p:spPr bwMode="auto">
            <a:xfrm>
              <a:off x="6607943" y="2204343"/>
              <a:ext cx="1435023" cy="936625"/>
            </a:xfrm>
            <a:prstGeom prst="rightArrow">
              <a:avLst>
                <a:gd name="adj1" fmla="val 50000"/>
                <a:gd name="adj2" fmla="val 46144"/>
              </a:avLst>
            </a:prstGeom>
            <a:solidFill>
              <a:srgbClr val="FF6600"/>
            </a:solidFill>
            <a:ln w="9525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52400" h="50800" prst="softRound"/>
            </a:sp3d>
            <a:extLst/>
          </p:spPr>
          <p:txBody>
            <a:bodyPr wrap="square" anchor="ctr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sk-SK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6539375" y="2458142"/>
              <a:ext cx="1370184" cy="407570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sk-SK" altLang="sk-SK" sz="1300" b="1" kern="0" noProof="0" dirty="0" smtClean="0">
                  <a:solidFill>
                    <a:schemeClr val="bg1"/>
                  </a:solidFill>
                  <a:latin typeface="Calibri" panose="020F0502020204030204" pitchFamily="34" charset="0"/>
                </a:rPr>
                <a:t>Lepšie sa žilo PRED 1989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sk-SK" altLang="sk-SK" sz="1300" b="1" i="0" u="none" strike="noStrike" kern="0" cap="none" spc="0" normalizeH="0" baseline="0" dirty="0" smtClean="0">
                  <a:ln>
                    <a:noFill/>
                  </a:ln>
                  <a:solidFill>
                    <a:schemeClr val="bg1"/>
                  </a:solidFill>
                  <a:uLnTx/>
                  <a:uFillTx/>
                  <a:latin typeface="Calibri" panose="020F0502020204030204" pitchFamily="34" charset="0"/>
                </a:rPr>
                <a:t>43%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</p:txBody>
        </p:sp>
      </p:grpSp>
      <p:grpSp>
        <p:nvGrpSpPr>
          <p:cNvPr id="5" name="Skupina 4"/>
          <p:cNvGrpSpPr/>
          <p:nvPr/>
        </p:nvGrpSpPr>
        <p:grpSpPr>
          <a:xfrm>
            <a:off x="90544" y="1687769"/>
            <a:ext cx="1672684" cy="1093159"/>
            <a:chOff x="1114424" y="4365104"/>
            <a:chExt cx="1746069" cy="1008112"/>
          </a:xfrm>
        </p:grpSpPr>
        <p:sp>
          <p:nvSpPr>
            <p:cNvPr id="10" name="AutoShape 9"/>
            <p:cNvSpPr>
              <a:spLocks noChangeArrowheads="1"/>
            </p:cNvSpPr>
            <p:nvPr/>
          </p:nvSpPr>
          <p:spPr bwMode="auto">
            <a:xfrm rot="10800000">
              <a:off x="1114424" y="4365104"/>
              <a:ext cx="1719964" cy="1008112"/>
            </a:xfrm>
            <a:prstGeom prst="rightArrow">
              <a:avLst>
                <a:gd name="adj1" fmla="val 50000"/>
                <a:gd name="adj2" fmla="val 46144"/>
              </a:avLst>
            </a:prstGeom>
            <a:solidFill>
              <a:srgbClr val="006600"/>
            </a:solidFill>
            <a:ln w="9525" algn="ctr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52400" h="50800" prst="softRound"/>
            </a:sp3d>
            <a:extLst/>
          </p:spPr>
          <p:txBody>
            <a:bodyPr wrap="square" anchor="ctr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sk-SK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" name="Rectangle 6"/>
            <p:cNvSpPr>
              <a:spLocks noChangeArrowheads="1"/>
            </p:cNvSpPr>
            <p:nvPr/>
          </p:nvSpPr>
          <p:spPr bwMode="auto">
            <a:xfrm>
              <a:off x="1237027" y="4670382"/>
              <a:ext cx="1623466" cy="454131"/>
            </a:xfrm>
            <a:prstGeom prst="rect">
              <a:avLst/>
            </a:prstGeom>
            <a:noFill/>
            <a:ln>
              <a:noFill/>
            </a:ln>
            <a:effectLst/>
            <a:extLst/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sk-SK" altLang="sk-SK" sz="1300" b="1" kern="0" dirty="0" smtClean="0">
                  <a:solidFill>
                    <a:schemeClr val="bg1"/>
                  </a:solidFill>
                  <a:latin typeface="Calibri" panose="020F0502020204030204" pitchFamily="34" charset="0"/>
                </a:rPr>
                <a:t>Lepšie sa žije TERAZ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sk-SK" altLang="sk-SK" sz="13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uLnTx/>
                  <a:uFillTx/>
                  <a:latin typeface="Calibri" panose="020F0502020204030204" pitchFamily="34" charset="0"/>
                </a:rPr>
                <a:t>32%</a:t>
              </a:r>
              <a:endParaRPr kumimoji="0" lang="sk-SK" altLang="sk-SK" sz="13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Calibri" panose="020F0502020204030204" pitchFamily="34" charset="0"/>
              </a:endParaRPr>
            </a:p>
          </p:txBody>
        </p:sp>
      </p:grpSp>
      <p:sp>
        <p:nvSpPr>
          <p:cNvPr id="12" name="Rectangle 3"/>
          <p:cNvSpPr>
            <a:spLocks noChangeArrowheads="1"/>
          </p:cNvSpPr>
          <p:nvPr/>
        </p:nvSpPr>
        <p:spPr bwMode="auto">
          <a:xfrm>
            <a:off x="827584" y="260350"/>
            <a:ext cx="7058025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l-PL" altLang="sk-SK" sz="1800" b="1" dirty="0">
                <a:solidFill>
                  <a:srgbClr val="5F5F5F"/>
                </a:solidFill>
              </a:rPr>
              <a:t>Názory na to, kedy sa žilo lepšie ľuďom – pred rokom 1989 alebo teraz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4D4D4D"/>
                </a:solidFill>
              </a:rPr>
              <a:t> </a:t>
            </a:r>
            <a:r>
              <a:rPr lang="en-GB" altLang="sk-SK" sz="1600" dirty="0">
                <a:solidFill>
                  <a:srgbClr val="5F5F5F"/>
                </a:solidFill>
              </a:rPr>
              <a:t>% </a:t>
            </a:r>
            <a:r>
              <a:rPr lang="sk-SK" altLang="sk-SK" sz="1600" dirty="0">
                <a:solidFill>
                  <a:srgbClr val="5F5F5F"/>
                </a:solidFill>
              </a:rPr>
              <a:t>všetkých respondentov; apríl 2018; báza: </a:t>
            </a:r>
            <a:r>
              <a:rPr lang="sk-SK" altLang="sk-SK" sz="1600" dirty="0" smtClean="0">
                <a:solidFill>
                  <a:srgbClr val="5F5F5F"/>
                </a:solidFill>
              </a:rPr>
              <a:t>1 046 </a:t>
            </a:r>
            <a:r>
              <a:rPr lang="sk-SK" altLang="sk-SK" sz="1600" dirty="0">
                <a:solidFill>
                  <a:srgbClr val="5F5F5F"/>
                </a:solidFill>
              </a:rPr>
              <a:t>respondentov</a:t>
            </a:r>
          </a:p>
        </p:txBody>
      </p:sp>
      <p:sp>
        <p:nvSpPr>
          <p:cNvPr id="15" name="Rectangle 12"/>
          <p:cNvSpPr>
            <a:spLocks noChangeArrowheads="1"/>
          </p:cNvSpPr>
          <p:nvPr/>
        </p:nvSpPr>
        <p:spPr bwMode="auto">
          <a:xfrm>
            <a:off x="2483768" y="6309320"/>
            <a:ext cx="4536504" cy="246221"/>
          </a:xfrm>
          <a:prstGeom prst="rect">
            <a:avLst/>
          </a:prstGeom>
          <a:noFill/>
          <a:ln w="3175" cap="rnd" algn="ctr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4D4D4D"/>
                </a:solidFill>
              </a:rPr>
              <a:t>Otázka: </a:t>
            </a:r>
            <a:r>
              <a:rPr lang="sk-SK" altLang="sk-SK" sz="1000" i="1" dirty="0" smtClean="0">
                <a:solidFill>
                  <a:srgbClr val="4D4D4D"/>
                </a:solidFill>
              </a:rPr>
              <a:t>„</a:t>
            </a:r>
            <a:r>
              <a:rPr lang="pt-BR" sz="1000" i="1" dirty="0">
                <a:solidFill>
                  <a:srgbClr val="4D4D4D"/>
                </a:solidFill>
              </a:rPr>
              <a:t>Kedy sa žilo, podľa Vás, lepšie ľuďom ako ste Vy, pred rokom 1989 alebo teraz</a:t>
            </a:r>
            <a:r>
              <a:rPr lang="sk-SK" sz="1000" i="1" dirty="0" smtClean="0">
                <a:solidFill>
                  <a:srgbClr val="4D4D4D"/>
                </a:solidFill>
              </a:rPr>
              <a:t>?“</a:t>
            </a:r>
            <a:endParaRPr lang="sk-SK" altLang="sk-SK" sz="1000" i="1" dirty="0">
              <a:solidFill>
                <a:srgbClr val="4D4D4D"/>
              </a:solidFill>
            </a:endParaRPr>
          </a:p>
        </p:txBody>
      </p:sp>
      <p:sp>
        <p:nvSpPr>
          <p:cNvPr id="3" name="Obdĺžnik 2"/>
          <p:cNvSpPr/>
          <p:nvPr/>
        </p:nvSpPr>
        <p:spPr bwMode="auto">
          <a:xfrm>
            <a:off x="3995936" y="5670958"/>
            <a:ext cx="1584176" cy="494346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85000"/>
                  <a:shade val="30000"/>
                  <a:satMod val="115000"/>
                </a:schemeClr>
              </a:gs>
              <a:gs pos="50000">
                <a:schemeClr val="accent3">
                  <a:lumMod val="85000"/>
                  <a:shade val="67500"/>
                  <a:satMod val="115000"/>
                </a:schemeClr>
              </a:gs>
              <a:gs pos="100000">
                <a:schemeClr val="accent3">
                  <a:lumMod val="85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r>
              <a:rPr kumimoji="0" lang="sk-SK" sz="13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</a:rPr>
              <a:t>žije sa ROVNAKO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 2" pitchFamily="18" charset="2"/>
              <a:buNone/>
              <a:tabLst/>
            </a:pPr>
            <a:r>
              <a:rPr lang="sk-SK" sz="1300" b="1" dirty="0" smtClean="0">
                <a:latin typeface="Calibri" panose="020F0502020204030204" pitchFamily="34" charset="0"/>
              </a:rPr>
              <a:t>16%</a:t>
            </a:r>
            <a:endParaRPr kumimoji="0" lang="sk-SK" sz="13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0363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41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102354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2072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9237187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2073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sz="1800" b="1" dirty="0" smtClean="0">
                <a:solidFill>
                  <a:srgbClr val="4D4D4D"/>
                </a:solidFill>
              </a:rPr>
              <a:t>Kedy sa žilo ľuďom lepšie</a:t>
            </a:r>
            <a:endParaRPr lang="sk-SK" altLang="sk-SK" sz="1800" b="1" dirty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4D4D4D"/>
                </a:solidFill>
              </a:rPr>
              <a:t>podľa 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6771906"/>
              </p:ext>
            </p:extLst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8218186"/>
              </p:ext>
            </p:extLst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0344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42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1720435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3096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7" name="Rectangle 3"/>
          <p:cNvSpPr>
            <a:spLocks noChangeArrowheads="1"/>
          </p:cNvSpPr>
          <p:nvPr/>
        </p:nvSpPr>
        <p:spPr bwMode="auto">
          <a:xfrm>
            <a:off x="684213" y="260350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sz="1800" b="1" dirty="0" smtClean="0">
                <a:solidFill>
                  <a:srgbClr val="4D4D4D"/>
                </a:solidFill>
              </a:rPr>
              <a:t>Kedy sa ľuďom žilo lepšie</a:t>
            </a:r>
            <a:endParaRPr lang="sk-SK" altLang="sk-SK" sz="1800" b="1" dirty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4D4D4D"/>
                </a:solidFill>
              </a:rPr>
              <a:t>podľa sociálno-demografických charakteristík respondentov</a:t>
            </a: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9924736"/>
              </p:ext>
            </p:extLst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9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65860190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3097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0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1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graphicFrame>
        <p:nvGraphicFramePr>
          <p:cNvPr id="52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367991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1231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43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196752"/>
            <a:ext cx="8064896" cy="542231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endParaRPr lang="sk-SK" b="1" kern="0" dirty="0" smtClean="0"/>
          </a:p>
          <a:p>
            <a:pPr algn="just"/>
            <a:endParaRPr lang="sk-SK" b="1" kern="0" dirty="0"/>
          </a:p>
          <a:p>
            <a:pPr algn="just"/>
            <a:r>
              <a:rPr lang="en-US" b="1" dirty="0" err="1"/>
              <a:t>Necelé</a:t>
            </a:r>
            <a:r>
              <a:rPr lang="en-US" b="1" dirty="0"/>
              <a:t> </a:t>
            </a:r>
            <a:r>
              <a:rPr lang="en-US" b="1" dirty="0" err="1"/>
              <a:t>dve</a:t>
            </a:r>
            <a:r>
              <a:rPr lang="en-US" b="1" dirty="0"/>
              <a:t> </a:t>
            </a:r>
            <a:r>
              <a:rPr lang="en-US" b="1" dirty="0" err="1"/>
              <a:t>pätiny</a:t>
            </a:r>
            <a:r>
              <a:rPr lang="en-US" b="1" dirty="0"/>
              <a:t> </a:t>
            </a:r>
            <a:r>
              <a:rPr lang="en-US" b="1" dirty="0" err="1"/>
              <a:t>respondentov</a:t>
            </a:r>
            <a:r>
              <a:rPr lang="sk-SK" b="1" kern="0" dirty="0" smtClean="0"/>
              <a:t> </a:t>
            </a:r>
            <a:r>
              <a:rPr lang="sk-SK" b="1" kern="0" dirty="0" smtClean="0"/>
              <a:t>(39%) by dali prednosť sociálno</a:t>
            </a:r>
            <a:r>
              <a:rPr lang="sk-SK" b="1" kern="0" dirty="0"/>
              <a:t>-</a:t>
            </a:r>
            <a:r>
              <a:rPr lang="sk-SK" b="1" kern="0" dirty="0" smtClean="0"/>
              <a:t>trhovej ekonomike, keď štát do značnej miery ovplyvňuje ekonomiku. </a:t>
            </a:r>
          </a:p>
          <a:p>
            <a:pPr algn="just"/>
            <a:endParaRPr lang="sk-SK" b="1" kern="0" dirty="0" smtClean="0"/>
          </a:p>
          <a:p>
            <a:pPr algn="just"/>
            <a:r>
              <a:rPr lang="sk-SK" b="1" kern="0" dirty="0" smtClean="0"/>
              <a:t>Traja z desiatich opýtaných (31%) by dali naopak prednosť ekonomike voľného trhu s minimálnymi zásahmi štátu</a:t>
            </a:r>
            <a:r>
              <a:rPr lang="sk-SK" kern="0" dirty="0" smtClean="0"/>
              <a:t>. </a:t>
            </a:r>
          </a:p>
          <a:p>
            <a:pPr algn="just"/>
            <a:endParaRPr lang="sk-SK" kern="0" dirty="0" smtClean="0"/>
          </a:p>
          <a:p>
            <a:pPr algn="just"/>
            <a:r>
              <a:rPr lang="sk-SK" b="1" kern="0" dirty="0" smtClean="0"/>
              <a:t>Socialistickú ekonomiku </a:t>
            </a:r>
            <a:r>
              <a:rPr lang="sk-SK" kern="0" dirty="0" smtClean="0"/>
              <a:t>v podobe aká bola u nás do roku 1989 </a:t>
            </a:r>
            <a:r>
              <a:rPr lang="sk-SK" b="1" kern="0" dirty="0" smtClean="0"/>
              <a:t>by preferovalo 17% respondentov</a:t>
            </a:r>
            <a:r>
              <a:rPr lang="sk-SK" kern="0" dirty="0" smtClean="0"/>
              <a:t>. </a:t>
            </a:r>
          </a:p>
          <a:p>
            <a:pPr algn="just"/>
            <a:endParaRPr lang="sk-SK" kern="0" dirty="0" smtClean="0"/>
          </a:p>
          <a:p>
            <a:pPr algn="just"/>
            <a:r>
              <a:rPr lang="sk-SK" kern="0" dirty="0" smtClean="0"/>
              <a:t>K </a:t>
            </a:r>
            <a:r>
              <a:rPr lang="sk-SK" kern="0" dirty="0"/>
              <a:t>otázke sa nevedelo vyjadriť </a:t>
            </a:r>
            <a:r>
              <a:rPr lang="sk-SK" kern="0" dirty="0" smtClean="0"/>
              <a:t>13% </a:t>
            </a:r>
            <a:r>
              <a:rPr lang="sk-SK" kern="0" dirty="0"/>
              <a:t>respondentov. </a:t>
            </a:r>
          </a:p>
          <a:p>
            <a:pPr algn="just"/>
            <a:endParaRPr lang="sk-SK" kern="0" dirty="0"/>
          </a:p>
          <a:p>
            <a:pPr algn="just"/>
            <a:endParaRPr lang="sk-SK" kern="0" dirty="0"/>
          </a:p>
          <a:p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1.5. Uprednostňovanie typu ekonomiky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6656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44</a:t>
            </a:fld>
            <a:endParaRPr lang="cs-CZ" altLang="sk-SK"/>
          </a:p>
        </p:txBody>
      </p:sp>
      <p:graphicFrame>
        <p:nvGraphicFramePr>
          <p:cNvPr id="3" name="Object 8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35008154"/>
              </p:ext>
            </p:extLst>
          </p:nvPr>
        </p:nvGraphicFramePr>
        <p:xfrm>
          <a:off x="1763688" y="1658267"/>
          <a:ext cx="5654675" cy="4291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50718" name="Chart" r:id="rId3" imgW="5707369" imgH="4335768" progId="MSGraph.Chart.8">
                  <p:embed followColorScheme="full"/>
                </p:oleObj>
              </mc:Choice>
              <mc:Fallback>
                <p:oleObj name="Chart" r:id="rId3" imgW="5707369" imgH="4335768" progId="MSGraph.Chart.8">
                  <p:embed followColorScheme="full"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63688" y="1658267"/>
                        <a:ext cx="5654675" cy="42910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tangle 3"/>
          <p:cNvSpPr>
            <a:spLocks noChangeArrowheads="1"/>
          </p:cNvSpPr>
          <p:nvPr/>
        </p:nvSpPr>
        <p:spPr bwMode="auto">
          <a:xfrm>
            <a:off x="827584" y="260350"/>
            <a:ext cx="7058025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l-PL" altLang="sk-SK" sz="1800" b="1" dirty="0" smtClean="0">
                <a:solidFill>
                  <a:srgbClr val="5F5F5F"/>
                </a:solidFill>
              </a:rPr>
              <a:t>Uprednostňovanie typu ekonomiky</a:t>
            </a:r>
            <a:endParaRPr lang="pl-PL" altLang="sk-SK" sz="1800" b="1" dirty="0">
              <a:solidFill>
                <a:srgbClr val="5F5F5F"/>
              </a:solidFill>
            </a:endParaRP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 smtClean="0">
                <a:solidFill>
                  <a:srgbClr val="4D4D4D"/>
                </a:solidFill>
              </a:rPr>
              <a:t> </a:t>
            </a:r>
            <a:r>
              <a:rPr lang="en-GB" altLang="sk-SK" sz="1600" dirty="0">
                <a:solidFill>
                  <a:srgbClr val="5F5F5F"/>
                </a:solidFill>
              </a:rPr>
              <a:t>% </a:t>
            </a:r>
            <a:r>
              <a:rPr lang="sk-SK" altLang="sk-SK" sz="1600" dirty="0">
                <a:solidFill>
                  <a:srgbClr val="5F5F5F"/>
                </a:solidFill>
              </a:rPr>
              <a:t>všetkých respondentov; apríl 2018; báza: </a:t>
            </a:r>
            <a:r>
              <a:rPr lang="sk-SK" altLang="sk-SK" sz="1600" dirty="0" smtClean="0">
                <a:solidFill>
                  <a:srgbClr val="5F5F5F"/>
                </a:solidFill>
              </a:rPr>
              <a:t>1 046 </a:t>
            </a:r>
            <a:r>
              <a:rPr lang="sk-SK" altLang="sk-SK" sz="1600" dirty="0">
                <a:solidFill>
                  <a:srgbClr val="5F5F5F"/>
                </a:solidFill>
              </a:rPr>
              <a:t>respondentov</a:t>
            </a: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2483768" y="6309320"/>
            <a:ext cx="4536504" cy="246221"/>
          </a:xfrm>
          <a:prstGeom prst="rect">
            <a:avLst/>
          </a:prstGeom>
          <a:noFill/>
          <a:ln w="3175" cap="rnd" algn="ctr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4D4D4D"/>
                </a:solidFill>
              </a:rPr>
              <a:t>Otázka: </a:t>
            </a:r>
            <a:r>
              <a:rPr lang="sk-SK" altLang="sk-SK" sz="1000" i="1" dirty="0" smtClean="0">
                <a:solidFill>
                  <a:srgbClr val="4D4D4D"/>
                </a:solidFill>
              </a:rPr>
              <a:t>„</a:t>
            </a:r>
            <a:r>
              <a:rPr lang="pt-BR" sz="1000" i="1" dirty="0">
                <a:solidFill>
                  <a:srgbClr val="4D4D4D"/>
                </a:solidFill>
              </a:rPr>
              <a:t>Keby ste si mohli vybrať, akej ekonomike by ste dali prednosť</a:t>
            </a:r>
            <a:r>
              <a:rPr lang="pt-BR" sz="1000" i="1" dirty="0" smtClean="0">
                <a:solidFill>
                  <a:srgbClr val="4D4D4D"/>
                </a:solidFill>
              </a:rPr>
              <a:t>?</a:t>
            </a:r>
            <a:r>
              <a:rPr lang="sk-SK" sz="1000" i="1" dirty="0" smtClean="0">
                <a:solidFill>
                  <a:srgbClr val="4D4D4D"/>
                </a:solidFill>
              </a:rPr>
              <a:t>“</a:t>
            </a:r>
            <a:endParaRPr lang="sk-SK" altLang="sk-SK" sz="1000" i="1" dirty="0">
              <a:solidFill>
                <a:srgbClr val="4D4D4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0028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45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3395941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4102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17765599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4103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sz="1800" b="1" dirty="0" smtClean="0">
                <a:solidFill>
                  <a:srgbClr val="4D4D4D"/>
                </a:solidFill>
              </a:rPr>
              <a:t>Uprednostňovanie typu ekonomiky</a:t>
            </a:r>
            <a:endParaRPr lang="sk-SK" altLang="sk-SK" sz="1800" b="1" dirty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4D4D4D"/>
                </a:solidFill>
              </a:rPr>
              <a:t>podľa 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7805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46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5869914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5128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7" name="Rectangle 3"/>
          <p:cNvSpPr>
            <a:spLocks noChangeArrowheads="1"/>
          </p:cNvSpPr>
          <p:nvPr/>
        </p:nvSpPr>
        <p:spPr bwMode="auto">
          <a:xfrm>
            <a:off x="684213" y="260350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sz="1800" b="1" dirty="0" smtClean="0">
                <a:solidFill>
                  <a:srgbClr val="4D4D4D"/>
                </a:solidFill>
              </a:rPr>
              <a:t>Uprednostňovanie typu ekonomiky</a:t>
            </a:r>
            <a:endParaRPr lang="sk-SK" altLang="sk-SK" sz="1800" b="1" dirty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800" b="1" dirty="0">
                <a:solidFill>
                  <a:srgbClr val="4D4D4D"/>
                </a:solidFill>
              </a:rPr>
              <a:t>podľa sociálno-demografických charakteristík respondentov</a:t>
            </a: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39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9633352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5129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0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1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graphicFrame>
        <p:nvGraphicFramePr>
          <p:cNvPr id="52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367991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86621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39"/>
          <p:cNvSpPr txBox="1">
            <a:spLocks noGrp="1" noChangeArrowheads="1"/>
          </p:cNvSpPr>
          <p:nvPr/>
        </p:nvSpPr>
        <p:spPr bwMode="auto">
          <a:xfrm>
            <a:off x="7513638" y="6525344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F2AFD55-D379-4C9C-A115-248C2BDE20CA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sp>
        <p:nvSpPr>
          <p:cNvPr id="12292" name="Rectangle 3"/>
          <p:cNvSpPr>
            <a:spLocks noChangeArrowheads="1"/>
          </p:cNvSpPr>
          <p:nvPr/>
        </p:nvSpPr>
        <p:spPr bwMode="auto">
          <a:xfrm>
            <a:off x="206375" y="458788"/>
            <a:ext cx="404813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en-US" altLang="sk-SK" sz="1200" i="1">
              <a:latin typeface="Arial Black" panose="020B0A04020102020204" pitchFamily="34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99157" y="2924944"/>
            <a:ext cx="8149307" cy="1152128"/>
          </a:xfrm>
          <a:prstGeom prst="rect">
            <a:avLst/>
          </a:prstGeom>
          <a:gradFill flip="none" rotWithShape="1">
            <a:gsLst>
              <a:gs pos="0">
                <a:srgbClr val="C00000">
                  <a:tint val="66000"/>
                  <a:satMod val="160000"/>
                </a:srgbClr>
              </a:gs>
              <a:gs pos="50000">
                <a:srgbClr val="C00000">
                  <a:tint val="44500"/>
                  <a:satMod val="160000"/>
                </a:srgbClr>
              </a:gs>
              <a:gs pos="100000">
                <a:srgbClr val="C00000">
                  <a:tint val="23500"/>
                  <a:satMod val="160000"/>
                </a:srgbClr>
              </a:gs>
            </a:gsLst>
            <a:lin ang="5400000" scaled="1"/>
            <a:tileRect/>
          </a:gra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  <a:extLst/>
        </p:spPr>
        <p:style>
          <a:lnRef idx="0">
            <a:scrgbClr r="0" g="0" b="0"/>
          </a:lnRef>
          <a:fillRef idx="1003">
            <a:schemeClr val="lt1"/>
          </a:fillRef>
          <a:effectRef idx="0">
            <a:scrgbClr r="0" g="0" b="0"/>
          </a:effectRef>
          <a:fontRef idx="major"/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9pPr>
          </a:lstStyle>
          <a:p>
            <a:pPr marL="457200" indent="-457200" algn="ctr"/>
            <a:r>
              <a:rPr lang="sk-SK" altLang="sk-SK" sz="3200" kern="0" cap="all" dirty="0" smtClean="0">
                <a:solidFill>
                  <a:schemeClr val="accent4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2. HODNOTENIE Tvrdení O SOCIALIZME</a:t>
            </a:r>
            <a:endParaRPr lang="sk-SK" altLang="sk-SK" sz="2400" kern="0" cap="all" dirty="0">
              <a:solidFill>
                <a:schemeClr val="accent4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389615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48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196752"/>
            <a:ext cx="8064896" cy="542231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r>
              <a:rPr lang="sk-SK" b="1" kern="0" dirty="0" smtClean="0"/>
              <a:t>Z 21 sledovaných rozmanitých tvrdení o socializme v prípade 16 prevažuje u opýtaných súhlas, a to v podobe, že sa s nimi stotožňuje viac ako polovica opýtaných</a:t>
            </a:r>
            <a:r>
              <a:rPr lang="sk-SK" kern="0" dirty="0" smtClean="0"/>
              <a:t>. Z tohto hľadiska sú pozitívne spomienky (až mýty) v silnej prevahe v mysliach obyvateľov krajiny. </a:t>
            </a:r>
          </a:p>
          <a:p>
            <a:pPr algn="just"/>
            <a:endParaRPr lang="sk-SK" kern="0" dirty="0" smtClean="0"/>
          </a:p>
          <a:p>
            <a:pPr algn="just"/>
            <a:r>
              <a:rPr lang="sk-SK" b="1" kern="0" dirty="0" smtClean="0"/>
              <a:t>Konkrétne, </a:t>
            </a:r>
            <a:r>
              <a:rPr lang="sk-SK" b="1" u="sng" kern="0" dirty="0" smtClean="0"/>
              <a:t>viac ako tri štvrtiny respondentov súhlasia s tvrdeniami</a:t>
            </a:r>
            <a:r>
              <a:rPr lang="sk-SK" b="1" kern="0" dirty="0" smtClean="0"/>
              <a:t>: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Ľudia si viac pomáhali, solidarizovali medzi sebou a boli si bližší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 smtClean="0"/>
              <a:t>(celkový súhlas 81%, pričom rozhodne </a:t>
            </a:r>
            <a:r>
              <a:rPr lang="sk-SK" kern="0" dirty="0"/>
              <a:t>s týmto tvrdením súhlasí </a:t>
            </a:r>
            <a:r>
              <a:rPr lang="sk-SK" kern="0" dirty="0" smtClean="0"/>
              <a:t>42% </a:t>
            </a:r>
            <a:r>
              <a:rPr lang="sk-SK" kern="0" dirty="0"/>
              <a:t>a skôr súhlasí </a:t>
            </a:r>
            <a:r>
              <a:rPr lang="sk-SK" kern="0" dirty="0" smtClean="0"/>
              <a:t>39% 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Za socializmu sa žilo bezpečnejšie, násilná kriminalita bola nižšia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79%,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39% </a:t>
            </a:r>
            <a:r>
              <a:rPr lang="sk-SK" kern="0" dirty="0"/>
              <a:t>a skôr súhlasí </a:t>
            </a:r>
            <a:r>
              <a:rPr lang="sk-SK" kern="0" dirty="0" smtClean="0"/>
              <a:t>40% </a:t>
            </a:r>
            <a:r>
              <a:rPr lang="sk-SK" kern="0" dirty="0"/>
              <a:t>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Vďaka plánovanému hospodárstvu bol dostatok užitočnej práce pre všetkých, a preto neexistovala nezamestnanosť.</a:t>
            </a:r>
            <a:r>
              <a:rPr lang="sk-SK" b="1" i="1" kern="0" dirty="0"/>
              <a:t>“</a:t>
            </a:r>
            <a:r>
              <a:rPr lang="sk-SK" i="1" kern="0" dirty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77%,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40% </a:t>
            </a:r>
            <a:r>
              <a:rPr lang="sk-SK" kern="0" dirty="0"/>
              <a:t>a skôr súhlasí </a:t>
            </a:r>
            <a:r>
              <a:rPr lang="sk-SK" kern="0" dirty="0" smtClean="0"/>
              <a:t>37% </a:t>
            </a:r>
            <a:r>
              <a:rPr lang="sk-SK" kern="0" dirty="0"/>
              <a:t>respondentov</a:t>
            </a:r>
            <a:r>
              <a:rPr lang="sk-SK" kern="0" dirty="0" smtClean="0"/>
              <a:t>).</a:t>
            </a:r>
            <a:endParaRPr lang="sk-SK" kern="0" dirty="0"/>
          </a:p>
          <a:p>
            <a:pPr algn="just"/>
            <a:endParaRPr lang="sk-SK" kern="0" dirty="0" smtClean="0"/>
          </a:p>
          <a:p>
            <a:pPr algn="just"/>
            <a:r>
              <a:rPr lang="sk-SK" b="1" u="sng" kern="0" dirty="0" smtClean="0"/>
              <a:t>Dve tretiny a viac respondentov súhlasia </a:t>
            </a:r>
            <a:r>
              <a:rPr lang="sk-SK" b="1" kern="0" dirty="0" smtClean="0"/>
              <a:t>ďalej s </a:t>
            </a:r>
            <a:r>
              <a:rPr lang="sk-SK" b="1" kern="0" dirty="0"/>
              <a:t>tvrdeniami: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Potraviny v obchodoch boli kvalitnejšie a zdravšie ako dnes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71%,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37% </a:t>
            </a:r>
            <a:r>
              <a:rPr lang="sk-SK" kern="0" dirty="0"/>
              <a:t>a skôr súhlasí </a:t>
            </a:r>
            <a:r>
              <a:rPr lang="sk-SK" kern="0" dirty="0" smtClean="0"/>
              <a:t>34% </a:t>
            </a:r>
            <a:r>
              <a:rPr lang="sk-SK" kern="0" dirty="0"/>
              <a:t>respondentov</a:t>
            </a:r>
            <a:r>
              <a:rPr lang="sk-SK" kern="0" dirty="0" smtClean="0"/>
              <a:t>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/>
              <a:t>Socializmus viedol ľudí k morálnejšiemu </a:t>
            </a:r>
            <a:r>
              <a:rPr lang="sk-SK" b="1" i="1" kern="0" dirty="0" smtClean="0"/>
              <a:t>správaniu</a:t>
            </a:r>
            <a:r>
              <a:rPr lang="it-IT" b="1" i="1" kern="0" dirty="0" smtClean="0"/>
              <a:t>.</a:t>
            </a:r>
            <a:r>
              <a:rPr lang="sk-SK" b="1" i="1" kern="0" dirty="0"/>
              <a:t>“</a:t>
            </a:r>
            <a:r>
              <a:rPr lang="sk-SK" i="1" kern="0" dirty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71</a:t>
            </a:r>
            <a:r>
              <a:rPr lang="sk-SK" kern="0" dirty="0"/>
              <a:t>%, pričom rozhodne s týmto tvrdením súhlasí </a:t>
            </a:r>
            <a:r>
              <a:rPr lang="sk-SK" kern="0" dirty="0" smtClean="0"/>
              <a:t>33% </a:t>
            </a:r>
            <a:r>
              <a:rPr lang="sk-SK" kern="0" dirty="0"/>
              <a:t>a skôr súhlasí </a:t>
            </a:r>
            <a:r>
              <a:rPr lang="sk-SK" kern="0" dirty="0" smtClean="0"/>
              <a:t>38% </a:t>
            </a:r>
            <a:r>
              <a:rPr lang="sk-SK" kern="0" dirty="0"/>
              <a:t>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Národné výbory za socializmu fungovali ako orgány samosprávy v obciach, mestách a krajoch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69%,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29% </a:t>
            </a:r>
            <a:r>
              <a:rPr lang="sk-SK" kern="0" dirty="0"/>
              <a:t>a skôr súhlasí </a:t>
            </a:r>
            <a:r>
              <a:rPr lang="sk-SK" kern="0" dirty="0" smtClean="0"/>
              <a:t>40% </a:t>
            </a:r>
            <a:r>
              <a:rPr lang="sk-SK" kern="0" dirty="0"/>
              <a:t>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Socializmus bol sociálne spravodlivejší, pretože každý bol odmeňovaný podľa výsledkov svojej práce a neboli také veľké rozdiely v príjmoch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69%,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29% </a:t>
            </a:r>
            <a:r>
              <a:rPr lang="sk-SK" kern="0" dirty="0"/>
              <a:t>a skôr súhlasí </a:t>
            </a:r>
            <a:r>
              <a:rPr lang="sk-SK" kern="0" dirty="0" smtClean="0"/>
              <a:t>40% </a:t>
            </a:r>
            <a:r>
              <a:rPr lang="sk-SK" kern="0" dirty="0"/>
              <a:t>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endParaRPr lang="sk-SK" kern="0" dirty="0"/>
          </a:p>
          <a:p>
            <a:pPr algn="just"/>
            <a:endParaRPr lang="sk-SK" kern="0" dirty="0"/>
          </a:p>
          <a:p>
            <a:pPr algn="just"/>
            <a:endParaRPr lang="sk-SK" kern="0" dirty="0"/>
          </a:p>
          <a:p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2. Hodnotenie tvrdení o socializme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3068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49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196752"/>
            <a:ext cx="8064896" cy="542231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Školstvo bolo za socializmu kvalitnejšie a ľudia boli vzdelanejší ako dnes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67%,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35% </a:t>
            </a:r>
            <a:r>
              <a:rPr lang="sk-SK" kern="0" dirty="0"/>
              <a:t>a skôr súhlasí </a:t>
            </a:r>
            <a:r>
              <a:rPr lang="sk-SK" kern="0" dirty="0" smtClean="0"/>
              <a:t>32% </a:t>
            </a:r>
            <a:r>
              <a:rPr lang="sk-SK" kern="0" dirty="0"/>
              <a:t>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Československé výrobky mali v zahraničí do roku 1989 skvelé meno a vyvážali sa do celého sveta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66%,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30% </a:t>
            </a:r>
            <a:r>
              <a:rPr lang="sk-SK" kern="0" dirty="0"/>
              <a:t>a skôr súhlasí </a:t>
            </a:r>
            <a:r>
              <a:rPr lang="sk-SK" kern="0" dirty="0" smtClean="0"/>
              <a:t>36% </a:t>
            </a:r>
            <a:r>
              <a:rPr lang="sk-SK" kern="0" dirty="0"/>
              <a:t>respondentov</a:t>
            </a:r>
            <a:r>
              <a:rPr lang="sk-SK" kern="0" dirty="0" smtClean="0"/>
              <a:t>).</a:t>
            </a:r>
            <a:endParaRPr lang="sk-SK" kern="0" dirty="0"/>
          </a:p>
          <a:p>
            <a:pPr algn="just">
              <a:buFont typeface="Wingdings" panose="05000000000000000000" pitchFamily="2" charset="2"/>
              <a:buChar char="Ø"/>
            </a:pPr>
            <a:endParaRPr lang="sk-SK" kern="0" dirty="0"/>
          </a:p>
          <a:p>
            <a:pPr algn="just"/>
            <a:r>
              <a:rPr lang="sk-SK" b="1" u="sng" kern="0" dirty="0" smtClean="0"/>
              <a:t>Polovica a viac respondentov </a:t>
            </a:r>
            <a:r>
              <a:rPr lang="sk-SK" b="1" u="sng" kern="0" dirty="0"/>
              <a:t>súhlasí s tvrdeniami</a:t>
            </a:r>
            <a:r>
              <a:rPr lang="sk-SK" b="1" kern="0" dirty="0"/>
              <a:t>: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pl-PL" b="1" i="1" kern="0" dirty="0"/>
              <a:t>Za socializmu sa menej kradlo a podvádzalo ako dnes</a:t>
            </a:r>
            <a:r>
              <a:rPr lang="pl-PL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64%,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29% </a:t>
            </a:r>
            <a:r>
              <a:rPr lang="sk-SK" kern="0" dirty="0"/>
              <a:t>a skôr súhlasí </a:t>
            </a:r>
            <a:r>
              <a:rPr lang="sk-SK" kern="0" dirty="0" smtClean="0"/>
              <a:t>35% </a:t>
            </a:r>
            <a:r>
              <a:rPr lang="sk-SK" kern="0" dirty="0"/>
              <a:t>respondentov</a:t>
            </a:r>
            <a:r>
              <a:rPr lang="sk-SK" kern="0" dirty="0" smtClean="0"/>
              <a:t>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Zdravotná starostlivosť bola za socializmu lepšia, ľudia sa dožívali vyššieho veku a menej ľudí zomieralo predčasne na choroby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63%,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31% </a:t>
            </a:r>
            <a:r>
              <a:rPr lang="sk-SK" kern="0" dirty="0"/>
              <a:t>a skôr súhlasí </a:t>
            </a:r>
            <a:r>
              <a:rPr lang="sk-SK" kern="0" dirty="0" smtClean="0"/>
              <a:t>33% </a:t>
            </a:r>
            <a:r>
              <a:rPr lang="sk-SK" kern="0" dirty="0"/>
              <a:t>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Zo štátom vlastnených podnikov profitovali všetci občania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62%,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24% </a:t>
            </a:r>
            <a:r>
              <a:rPr lang="sk-SK" kern="0" dirty="0"/>
              <a:t>a skôr súhlasí </a:t>
            </a:r>
            <a:r>
              <a:rPr lang="sk-SK" kern="0" dirty="0" smtClean="0"/>
              <a:t>38% </a:t>
            </a:r>
            <a:r>
              <a:rPr lang="sk-SK" kern="0" dirty="0"/>
              <a:t>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Socializmus bol ekonomicky životaschopný systém a hospodársky sa mu </a:t>
            </a:r>
            <a:r>
              <a:rPr lang="it-IT" b="1" i="1" kern="0" dirty="0" smtClean="0"/>
              <a:t>darilo.</a:t>
            </a:r>
            <a:r>
              <a:rPr lang="sk-SK" b="1" i="1" kern="0" dirty="0"/>
              <a:t>“</a:t>
            </a:r>
            <a:r>
              <a:rPr lang="sk-SK" i="1" kern="0" dirty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59%,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23% </a:t>
            </a:r>
            <a:r>
              <a:rPr lang="sk-SK" kern="0" dirty="0"/>
              <a:t>a skôr súhlasí </a:t>
            </a:r>
            <a:r>
              <a:rPr lang="sk-SK" kern="0" dirty="0" smtClean="0"/>
              <a:t>37% </a:t>
            </a:r>
            <a:r>
              <a:rPr lang="sk-SK" kern="0" dirty="0"/>
              <a:t>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Životná úroveň väčšiny občanov bola za socializmu vyššia ako dnes, ľudia si zo svojho príjmu mohli dovoliť viac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55%,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21% </a:t>
            </a:r>
            <a:r>
              <a:rPr lang="sk-SK" kern="0" dirty="0"/>
              <a:t>a skôr súhlasí </a:t>
            </a:r>
            <a:r>
              <a:rPr lang="sk-SK" kern="0" dirty="0" smtClean="0"/>
              <a:t>33% </a:t>
            </a:r>
            <a:r>
              <a:rPr lang="sk-SK" kern="0" dirty="0"/>
              <a:t>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Socialistický režim sa viac staral o životné prostredie, továrne vypúšťali menej škodlivín,  ovzdušie aj vody boli čistejšie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54%,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23% </a:t>
            </a:r>
            <a:r>
              <a:rPr lang="sk-SK" kern="0" dirty="0"/>
              <a:t>a skôr súhlasí </a:t>
            </a:r>
            <a:r>
              <a:rPr lang="sk-SK" kern="0" dirty="0" smtClean="0"/>
              <a:t>31% </a:t>
            </a:r>
            <a:r>
              <a:rPr lang="sk-SK" kern="0" dirty="0"/>
              <a:t>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Obchody boli dobre zásobené lacným a zároveň kvalitným tovarom</a:t>
            </a:r>
            <a:r>
              <a:rPr lang="it-IT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52%, </a:t>
            </a:r>
            <a:r>
              <a:rPr lang="sk-SK" kern="0" dirty="0"/>
              <a:t>pričom rozhodne s týmto tvrdením súhlasí </a:t>
            </a:r>
            <a:r>
              <a:rPr lang="sk-SK" kern="0" dirty="0" smtClean="0"/>
              <a:t>19% </a:t>
            </a:r>
            <a:r>
              <a:rPr lang="sk-SK" kern="0" dirty="0"/>
              <a:t>a skôr súhlasí </a:t>
            </a:r>
            <a:r>
              <a:rPr lang="sk-SK" kern="0" dirty="0" smtClean="0"/>
              <a:t>33% </a:t>
            </a:r>
            <a:r>
              <a:rPr lang="sk-SK" kern="0" dirty="0"/>
              <a:t>respondentov</a:t>
            </a:r>
            <a:r>
              <a:rPr lang="sk-SK" kern="0" dirty="0" smtClean="0"/>
              <a:t>).</a:t>
            </a:r>
            <a:endParaRPr lang="sk-SK" kern="0" dirty="0"/>
          </a:p>
          <a:p>
            <a:pPr algn="just">
              <a:buFont typeface="Wingdings" panose="05000000000000000000" pitchFamily="2" charset="2"/>
              <a:buChar char="Ø"/>
            </a:pPr>
            <a:endParaRPr lang="sk-SK" kern="0" dirty="0"/>
          </a:p>
          <a:p>
            <a:pPr algn="just"/>
            <a:endParaRPr lang="sk-SK" kern="0" dirty="0"/>
          </a:p>
          <a:p>
            <a:pPr algn="just"/>
            <a:endParaRPr lang="sk-SK" kern="0" dirty="0"/>
          </a:p>
          <a:p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  <a:latin typeface="Arial" panose="020B0604020202020204" pitchFamily="34" charset="0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Hodnotenie tvrdení o socializme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50581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39"/>
          <p:cNvSpPr txBox="1">
            <a:spLocks noGrp="1" noChangeArrowheads="1"/>
          </p:cNvSpPr>
          <p:nvPr/>
        </p:nvSpPr>
        <p:spPr bwMode="auto">
          <a:xfrm>
            <a:off x="7513638" y="6525344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F89234D-0749-4B0B-BD04-1DA4C8F389C7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23263" name="Group 38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4734380"/>
              </p:ext>
            </p:extLst>
          </p:nvPr>
        </p:nvGraphicFramePr>
        <p:xfrm>
          <a:off x="395288" y="1628775"/>
          <a:ext cx="2560637" cy="665162"/>
        </p:xfrm>
        <a:graphic>
          <a:graphicData uri="http://schemas.openxmlformats.org/drawingml/2006/table">
            <a:tbl>
              <a:tblPr/>
              <a:tblGrid>
                <a:gridCol w="21367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3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605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POHLAVIE</a:t>
                      </a:r>
                    </a:p>
                  </a:txBody>
                  <a:tcPr marL="36000" marR="10800" marT="36025" marB="3602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 %</a:t>
                      </a:r>
                    </a:p>
                  </a:txBody>
                  <a:tcPr marL="36000" marR="10800" marT="36025" marB="3602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56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muži</a:t>
                      </a:r>
                    </a:p>
                  </a:txBody>
                  <a:tcPr marL="36000" marR="10800" marT="36025" marB="3602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48,5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556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ženy</a:t>
                      </a:r>
                    </a:p>
                  </a:txBody>
                  <a:tcPr marL="36000" marR="10800" marT="36025" marB="3602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51,5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3155" name="Group 2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4046646"/>
              </p:ext>
            </p:extLst>
          </p:nvPr>
        </p:nvGraphicFramePr>
        <p:xfrm>
          <a:off x="395288" y="4789183"/>
          <a:ext cx="2603500" cy="1160097"/>
        </p:xfrm>
        <a:graphic>
          <a:graphicData uri="http://schemas.openxmlformats.org/drawingml/2006/table">
            <a:tbl>
              <a:tblPr/>
              <a:tblGrid>
                <a:gridCol w="217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5868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VZDELANIE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 %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7613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základné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16,9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39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stredoškolské bez maturity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26,8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7836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stredoškolské s maturitou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35,8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39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vysokoškolské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20,5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23231" name="Group 3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6686562"/>
              </p:ext>
            </p:extLst>
          </p:nvPr>
        </p:nvGraphicFramePr>
        <p:xfrm>
          <a:off x="6227763" y="4221163"/>
          <a:ext cx="2590800" cy="1541746"/>
        </p:xfrm>
        <a:graphic>
          <a:graphicData uri="http://schemas.openxmlformats.org/drawingml/2006/table">
            <a:tbl>
              <a:tblPr/>
              <a:tblGrid>
                <a:gridCol w="2159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37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VEĽKOSŤ OBCE</a:t>
                      </a:r>
                    </a:p>
                  </a:txBody>
                  <a:tcPr marL="36000" marR="10800" marT="35955" marB="3595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 %</a:t>
                      </a:r>
                    </a:p>
                  </a:txBody>
                  <a:tcPr marL="36000" marR="10800" marT="35955" marB="3595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2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menej ako 2 tisíc obyvateľov</a:t>
                      </a:r>
                    </a:p>
                  </a:txBody>
                  <a:tcPr marL="36000" marR="10800" marT="35955" marB="3595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30,3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53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 – 5 tisíc obyvateľov</a:t>
                      </a:r>
                    </a:p>
                  </a:txBody>
                  <a:tcPr marL="36000" marR="10800" marT="35955" marB="3595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15,2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2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 </a:t>
                      </a: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– 20 </a:t>
                      </a: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tisíc obyvateľov</a:t>
                      </a:r>
                    </a:p>
                  </a:txBody>
                  <a:tcPr marL="36000" marR="10800" marT="35955" marB="3595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16,4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2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20 – 50 </a:t>
                      </a: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tisíc obyvateľov</a:t>
                      </a:r>
                    </a:p>
                  </a:txBody>
                  <a:tcPr marL="36000" marR="10800" marT="35955" marB="3595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15,5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53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50 – 100 </a:t>
                      </a: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tisíc obyvateľov</a:t>
                      </a:r>
                    </a:p>
                  </a:txBody>
                  <a:tcPr marL="36000" marR="10800" marT="35955" marB="3595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10,4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25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nad 100 </a:t>
                      </a: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tisíc obyvateľov</a:t>
                      </a:r>
                    </a:p>
                  </a:txBody>
                  <a:tcPr marL="36000" marR="10800" marT="35955" marB="3595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12,2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23154" name="Group 2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2391688"/>
              </p:ext>
            </p:extLst>
          </p:nvPr>
        </p:nvGraphicFramePr>
        <p:xfrm>
          <a:off x="395288" y="2636838"/>
          <a:ext cx="2603500" cy="1833618"/>
        </p:xfrm>
        <a:graphic>
          <a:graphicData uri="http://schemas.openxmlformats.org/drawingml/2006/table">
            <a:tbl>
              <a:tblPr/>
              <a:tblGrid>
                <a:gridCol w="217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5949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VEK</a:t>
                      </a:r>
                    </a:p>
                  </a:txBody>
                  <a:tcPr marL="36000" marR="10800" marT="36008" marB="36008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 %</a:t>
                      </a:r>
                    </a:p>
                  </a:txBody>
                  <a:tcPr marL="36000" marR="10800" marT="36008" marB="36008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770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15 – 17 rokov </a:t>
                      </a:r>
                      <a:endParaRPr kumimoji="0" lang="sk-SK" altLang="sk-SK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36000" marR="10800" marT="36008" marB="36008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3,9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7707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18 – 24 rokov</a:t>
                      </a:r>
                    </a:p>
                  </a:txBody>
                  <a:tcPr marL="36000" marR="10800" marT="36008" marB="36008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9,9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451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25 – 34 rokov</a:t>
                      </a:r>
                    </a:p>
                  </a:txBody>
                  <a:tcPr marL="36000" marR="10800" marT="36008" marB="36008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18,2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451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35 – 44 rokov</a:t>
                      </a:r>
                    </a:p>
                  </a:txBody>
                  <a:tcPr marL="36000" marR="10800" marT="36008" marB="36008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19,3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451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45 – 54 rokov</a:t>
                      </a:r>
                    </a:p>
                  </a:txBody>
                  <a:tcPr marL="36000" marR="10800" marT="36008" marB="36008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15,5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451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55 – 64 rokov</a:t>
                      </a:r>
                    </a:p>
                  </a:txBody>
                  <a:tcPr marL="36000" marR="10800" marT="36008" marB="36008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15,7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451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65 a viac rokov</a:t>
                      </a:r>
                    </a:p>
                  </a:txBody>
                  <a:tcPr marL="36000" marR="10800" marT="36008" marB="36008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17,4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23232" name="Group 3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389264"/>
              </p:ext>
            </p:extLst>
          </p:nvPr>
        </p:nvGraphicFramePr>
        <p:xfrm>
          <a:off x="6211888" y="1628775"/>
          <a:ext cx="2603500" cy="2001834"/>
        </p:xfrm>
        <a:graphic>
          <a:graphicData uri="http://schemas.openxmlformats.org/drawingml/2006/table">
            <a:tbl>
              <a:tblPr/>
              <a:tblGrid>
                <a:gridCol w="217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6402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KRAJ</a:t>
                      </a:r>
                    </a:p>
                  </a:txBody>
                  <a:tcPr marL="36000" marR="10800" marT="36005" marB="3600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 %</a:t>
                      </a:r>
                    </a:p>
                  </a:txBody>
                  <a:tcPr marL="36000" marR="10800" marT="36005" marB="3600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429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Bratislavský kraj</a:t>
                      </a:r>
                    </a:p>
                  </a:txBody>
                  <a:tcPr marL="36000" marR="10800" marT="36005" marB="3600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11,6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429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Trnavský kraj</a:t>
                      </a:r>
                    </a:p>
                  </a:txBody>
                  <a:tcPr marL="36000" marR="10800" marT="36005" marB="3600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10,4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429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Trenčiansky kraj</a:t>
                      </a:r>
                    </a:p>
                  </a:txBody>
                  <a:tcPr marL="36000" marR="10800" marT="36005" marB="3600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11,2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429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Nitriansky kraj</a:t>
                      </a:r>
                    </a:p>
                  </a:txBody>
                  <a:tcPr marL="36000" marR="10800" marT="36005" marB="3600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13,0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429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Žilinský kraj</a:t>
                      </a:r>
                    </a:p>
                  </a:txBody>
                  <a:tcPr marL="36000" marR="10800" marT="36005" marB="3600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12,6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429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Banskobystrický kraj</a:t>
                      </a:r>
                    </a:p>
                  </a:txBody>
                  <a:tcPr marL="36000" marR="10800" marT="36005" marB="3600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12,6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429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Prešovský kraj</a:t>
                      </a:r>
                    </a:p>
                  </a:txBody>
                  <a:tcPr marL="36000" marR="10800" marT="36005" marB="3600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14,3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4429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Košický kraj</a:t>
                      </a:r>
                    </a:p>
                  </a:txBody>
                  <a:tcPr marL="36000" marR="10800" marT="36005" marB="3600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14,3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337" name="Rectangle 2"/>
          <p:cNvSpPr>
            <a:spLocks noChangeArrowheads="1"/>
          </p:cNvSpPr>
          <p:nvPr/>
        </p:nvSpPr>
        <p:spPr bwMode="auto">
          <a:xfrm>
            <a:off x="611560" y="443455"/>
            <a:ext cx="6481762" cy="576262"/>
          </a:xfrm>
          <a:prstGeom prst="rect">
            <a:avLst/>
          </a:prstGeom>
          <a:noFill/>
          <a:ln>
            <a:noFill/>
          </a:ln>
          <a:extLst/>
        </p:spPr>
        <p:txBody>
          <a:bodyPr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cs-CZ" altLang="sk-SK" sz="2000" b="1" dirty="0">
                <a:solidFill>
                  <a:srgbClr val="5F5F5F"/>
                </a:solidFill>
                <a:latin typeface="+mj-lt"/>
                <a:ea typeface="+mj-ea"/>
                <a:cs typeface="+mj-cs"/>
              </a:rPr>
              <a:t>PROFIL</a:t>
            </a:r>
            <a:r>
              <a:rPr lang="cs-CZ" altLang="sk-SK" sz="2000" b="1" dirty="0">
                <a:solidFill>
                  <a:schemeClr val="bg2"/>
                </a:solidFill>
              </a:rPr>
              <a:t> </a:t>
            </a:r>
            <a:r>
              <a:rPr lang="cs-CZ" altLang="sk-SK" sz="2000" b="1" dirty="0">
                <a:solidFill>
                  <a:srgbClr val="5F5F5F"/>
                </a:solidFill>
                <a:latin typeface="+mj-lt"/>
                <a:ea typeface="+mj-ea"/>
                <a:cs typeface="+mj-cs"/>
              </a:rPr>
              <a:t>RESPONDENTOV</a:t>
            </a:r>
            <a:endParaRPr lang="sk-SK" altLang="sk-SK" sz="2000" b="1" dirty="0">
              <a:solidFill>
                <a:srgbClr val="5F5F5F"/>
              </a:solidFill>
              <a:latin typeface="+mj-lt"/>
              <a:ea typeface="+mj-ea"/>
              <a:cs typeface="+mj-cs"/>
            </a:endParaRPr>
          </a:p>
        </p:txBody>
      </p:sp>
      <p:graphicFrame>
        <p:nvGraphicFramePr>
          <p:cNvPr id="123169" name="Group 2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295975"/>
              </p:ext>
            </p:extLst>
          </p:nvPr>
        </p:nvGraphicFramePr>
        <p:xfrm>
          <a:off x="3276600" y="4221163"/>
          <a:ext cx="2592388" cy="890588"/>
        </p:xfrm>
        <a:graphic>
          <a:graphicData uri="http://schemas.openxmlformats.org/drawingml/2006/table">
            <a:tbl>
              <a:tblPr/>
              <a:tblGrid>
                <a:gridCol w="2163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8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602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NÁRODNOSŤ</a:t>
                      </a:r>
                    </a:p>
                  </a:txBody>
                  <a:tcPr marL="36000" marR="10800" marT="36012" marB="36012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 %</a:t>
                      </a:r>
                    </a:p>
                  </a:txBody>
                  <a:tcPr marL="36000" marR="10800" marT="36012" marB="36012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50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slovenská</a:t>
                      </a:r>
                    </a:p>
                  </a:txBody>
                  <a:tcPr marL="36000" marR="10800" marT="36012" marB="36012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86,3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50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maďarská</a:t>
                      </a:r>
                    </a:p>
                  </a:txBody>
                  <a:tcPr marL="36000" marR="10800" marT="36012" marB="36012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9,7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555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 2" panose="05020102010507070707" pitchFamily="18" charset="2"/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Wingdings 2" panose="05020102010507070707" pitchFamily="18" charset="2"/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iná</a:t>
                      </a:r>
                    </a:p>
                  </a:txBody>
                  <a:tcPr marL="36000" marR="10800" marT="36012" marB="36012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4,0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68580" marR="6858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9355" name="Rectangle 445"/>
          <p:cNvSpPr>
            <a:spLocks noChangeArrowheads="1"/>
          </p:cNvSpPr>
          <p:nvPr/>
        </p:nvSpPr>
        <p:spPr bwMode="auto">
          <a:xfrm>
            <a:off x="6804025" y="6165850"/>
            <a:ext cx="2016125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i="1" dirty="0"/>
              <a:t>%, Base (n): </a:t>
            </a:r>
            <a:r>
              <a:rPr lang="sk-SK" altLang="sk-SK" sz="1000" i="1" dirty="0" smtClean="0"/>
              <a:t>1 046</a:t>
            </a:r>
            <a:endParaRPr lang="sk-SK" altLang="sk-SK" sz="1800" dirty="0"/>
          </a:p>
        </p:txBody>
      </p:sp>
      <p:graphicFrame>
        <p:nvGraphicFramePr>
          <p:cNvPr id="3048938" name="Group 4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0813196"/>
              </p:ext>
            </p:extLst>
          </p:nvPr>
        </p:nvGraphicFramePr>
        <p:xfrm>
          <a:off x="3276600" y="1628775"/>
          <a:ext cx="2590800" cy="2238377"/>
        </p:xfrm>
        <a:graphic>
          <a:graphicData uri="http://schemas.openxmlformats.org/drawingml/2006/table">
            <a:tbl>
              <a:tblPr/>
              <a:tblGrid>
                <a:gridCol w="2159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1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5867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ZAMESTNANIE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 %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439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nekvalifikovaný </a:t>
                      </a:r>
                      <a:r>
                        <a:rPr lang="sk-SK" altLang="sk-SK" sz="1000" kern="120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manuálny</a:t>
                      </a: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 pracovník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3,7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539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kvalifikovaný manuál./prevádzkový </a:t>
                      </a:r>
                      <a:r>
                        <a:rPr kumimoji="0" lang="sk-SK" altLang="sk-SK" sz="1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pracov</a:t>
                      </a: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.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23,2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39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výkonný odborný prac., úradník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19,7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39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tvorivý odborný pracovník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11,2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539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podnikateľ, živnostník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5,6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39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dôchodca</a:t>
                      </a:r>
                      <a:endParaRPr kumimoji="0" lang="sk-SK" altLang="sk-SK" sz="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22,2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39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študent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8,6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539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v domácnosti, na materskej dovolenke</a:t>
                      </a: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2,3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4390">
                <a:tc>
                  <a:txBody>
                    <a:bodyPr/>
                    <a:lstStyle>
                      <a:lvl1pPr eaLnBrk="0" hangingPunct="0">
                        <a:buClr>
                          <a:schemeClr val="bg2"/>
                        </a:buClr>
                        <a:defRPr sz="12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1pPr>
                      <a:lvl2pPr marL="742950" indent="-28575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2pPr>
                      <a:lvl3pPr marL="1143000" indent="-228600" eaLnBrk="0" hangingPunct="0">
                        <a:buClr>
                          <a:srgbClr val="FF9966"/>
                        </a:buClr>
                        <a:defRPr sz="10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3pPr>
                      <a:lvl4pPr marL="16002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4pPr>
                      <a:lvl5pPr marL="2057400" indent="-228600" eaLnBrk="0" hangingPunct="0"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FF9966"/>
                        </a:buClr>
                        <a:buFont typeface="Arial" panose="020B0604020202020204" pitchFamily="34" charset="0"/>
                        <a:defRPr sz="90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30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altLang="sk-SK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panose="020B0606020202030204" pitchFamily="34" charset="0"/>
                        </a:rPr>
                        <a:t>nezamestnaný</a:t>
                      </a:r>
                      <a:endParaRPr kumimoji="0" lang="sk-SK" altLang="sk-SK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36000" marR="10800" marT="35995" marB="35995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t" latinLnBrk="0" hangingPunct="1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sk-SK" sz="1000" kern="1200" dirty="0" smtClean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Times New Roman" panose="02020603050405020304" pitchFamily="18" charset="0"/>
                          <a:cs typeface="+mn-cs"/>
                        </a:rPr>
                        <a:t>3,6</a:t>
                      </a:r>
                      <a:endParaRPr lang="sk-SK" sz="1000" kern="120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Times New Roman" panose="02020603050405020304" pitchFamily="18" charset="0"/>
                        <a:cs typeface="+mn-cs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2287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50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196752"/>
            <a:ext cx="8064896" cy="542231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r>
              <a:rPr lang="sk-SK" b="1" u="sng" kern="0" dirty="0"/>
              <a:t>V prípade dvoch tvrdení sú respondenti nerozhodní – časť respondentov s nimi súhlasí a približne rovnako veľká časť s nimi nesúhlasí: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pl-PL" b="1" i="1" kern="0" dirty="0"/>
              <a:t>Socializmus v Československu nebol totalitným režimom, ľudské práva sa </a:t>
            </a:r>
            <a:r>
              <a:rPr lang="pl-PL" b="1" i="1" kern="0" dirty="0" smtClean="0"/>
              <a:t>dodržiavali.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45%, celkový nesúhlas 44% </a:t>
            </a:r>
            <a:r>
              <a:rPr lang="sk-SK" kern="0" dirty="0"/>
              <a:t>respondentov</a:t>
            </a:r>
            <a:r>
              <a:rPr lang="sk-SK" kern="0" dirty="0" smtClean="0"/>
              <a:t>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it-IT" b="1" i="1" kern="0" dirty="0"/>
              <a:t>Každý, kto poctivo pracoval a dodržiaval zákony, mohol slobodne prejavovať svoje názory bez toho, aby bol za to akokoľvek </a:t>
            </a:r>
            <a:r>
              <a:rPr lang="it-IT" b="1" i="1" kern="0" dirty="0" smtClean="0"/>
              <a:t>postihovaný.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súhlas </a:t>
            </a:r>
            <a:r>
              <a:rPr lang="sk-SK" kern="0" dirty="0" smtClean="0"/>
              <a:t>45%, celkový nesúhlas tiež 45% respondentov).</a:t>
            </a:r>
          </a:p>
          <a:p>
            <a:pPr algn="just">
              <a:buFont typeface="Wingdings" panose="05000000000000000000" pitchFamily="2" charset="2"/>
              <a:buChar char="Ø"/>
            </a:pPr>
            <a:endParaRPr lang="sk-SK" kern="0" dirty="0" smtClean="0"/>
          </a:p>
          <a:p>
            <a:pPr algn="just"/>
            <a:r>
              <a:rPr lang="sk-SK" b="1" u="sng" kern="0" dirty="0" smtClean="0"/>
              <a:t>Len v prípade troch </a:t>
            </a:r>
            <a:r>
              <a:rPr lang="sk-SK" b="1" u="sng" kern="0" dirty="0"/>
              <a:t>tvrdení </a:t>
            </a:r>
            <a:r>
              <a:rPr lang="sk-SK" b="1" u="sng" kern="0" dirty="0" smtClean="0"/>
              <a:t>o socializme prevažuje nesúhlas nad súhlasom:</a:t>
            </a:r>
            <a:endParaRPr lang="sk-SK" b="1" u="sng" kern="0" dirty="0"/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pl-PL" b="1" i="1" kern="0" dirty="0"/>
              <a:t>Pred rokom 1989 existovala socialistická demokracia, voľby boli slobodné a demokratické</a:t>
            </a:r>
            <a:r>
              <a:rPr lang="pl-PL" b="1" i="1" kern="0" dirty="0" smtClean="0"/>
              <a:t>.</a:t>
            </a:r>
            <a:r>
              <a:rPr lang="sk-SK" b="1" i="1" kern="0" dirty="0" smtClean="0"/>
              <a:t>“</a:t>
            </a:r>
            <a:r>
              <a:rPr lang="sk-SK" i="1" kern="0" dirty="0" smtClean="0"/>
              <a:t> </a:t>
            </a:r>
            <a:r>
              <a:rPr lang="sk-SK" kern="0" dirty="0"/>
              <a:t>(celkový </a:t>
            </a:r>
            <a:r>
              <a:rPr lang="sk-SK" kern="0" dirty="0" smtClean="0"/>
              <a:t>nesúhlas 52%, naopak celkový súhlas 36% </a:t>
            </a:r>
            <a:r>
              <a:rPr lang="sk-SK" kern="0" dirty="0"/>
              <a:t>respondentov</a:t>
            </a:r>
            <a:r>
              <a:rPr lang="sk-SK" kern="0" dirty="0" smtClean="0"/>
              <a:t>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pl-PL" b="1" i="1" kern="0" dirty="0"/>
              <a:t>Dovolenka pri mori bola dostupnejšia pre väčší počet ľudí ako </a:t>
            </a:r>
            <a:r>
              <a:rPr lang="pl-PL" b="1" i="1" kern="0" dirty="0" smtClean="0"/>
              <a:t>dnes.</a:t>
            </a:r>
            <a:r>
              <a:rPr lang="sk-SK" b="1" i="1" kern="0" dirty="0"/>
              <a:t>“</a:t>
            </a:r>
            <a:r>
              <a:rPr lang="sk-SK" i="1" kern="0" dirty="0"/>
              <a:t> </a:t>
            </a:r>
            <a:r>
              <a:rPr lang="sk-SK" kern="0" dirty="0"/>
              <a:t>(celkový </a:t>
            </a:r>
            <a:r>
              <a:rPr lang="sk-SK" kern="0" dirty="0" smtClean="0"/>
              <a:t>nesúhlas 60%, naopak celkový súhlas 31% </a:t>
            </a:r>
            <a:r>
              <a:rPr lang="sk-SK" kern="0" dirty="0"/>
              <a:t>respondentov);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b="1" i="1" kern="0" dirty="0" smtClean="0"/>
              <a:t>„</a:t>
            </a:r>
            <a:r>
              <a:rPr lang="pl-PL" b="1" i="1" kern="0" dirty="0"/>
              <a:t>Bežný človek, ak chcel, mohol slobodne cestovať kamkoľvek do </a:t>
            </a:r>
            <a:r>
              <a:rPr lang="pl-PL" b="1" i="1" kern="0" dirty="0" smtClean="0"/>
              <a:t>zahraničia.</a:t>
            </a:r>
            <a:r>
              <a:rPr lang="sk-SK" b="1" i="1" kern="0" dirty="0"/>
              <a:t>“</a:t>
            </a:r>
            <a:r>
              <a:rPr lang="sk-SK" i="1" kern="0" dirty="0"/>
              <a:t> </a:t>
            </a:r>
            <a:r>
              <a:rPr lang="sk-SK" kern="0" dirty="0"/>
              <a:t>(celkový </a:t>
            </a:r>
            <a:r>
              <a:rPr lang="sk-SK" kern="0" dirty="0" smtClean="0"/>
              <a:t>nesúhlas 71%, naopak celkový súhlas 22% </a:t>
            </a:r>
            <a:r>
              <a:rPr lang="sk-SK" kern="0" dirty="0"/>
              <a:t>respondentov</a:t>
            </a:r>
            <a:r>
              <a:rPr lang="sk-SK" kern="0" dirty="0" smtClean="0"/>
              <a:t>).</a:t>
            </a:r>
          </a:p>
          <a:p>
            <a:pPr algn="just">
              <a:buFont typeface="Wingdings" panose="05000000000000000000" pitchFamily="2" charset="2"/>
              <a:buChar char="Ø"/>
            </a:pPr>
            <a:endParaRPr lang="sk-SK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kern="0" dirty="0"/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i="1" kern="0" dirty="0" smtClean="0"/>
              <a:t>V rámci každého tvrdenia sa k téme nevedel vyjadriť približne rovnaký podiel opýtaných – v rozmedzí od 7% do 13%.</a:t>
            </a:r>
            <a:endParaRPr lang="sk-SK" i="1" kern="0" dirty="0"/>
          </a:p>
          <a:p>
            <a:pPr algn="just">
              <a:buFont typeface="Wingdings" panose="05000000000000000000" pitchFamily="2" charset="2"/>
              <a:buChar char="Ø"/>
            </a:pPr>
            <a:endParaRPr lang="sk-SK" kern="0" dirty="0"/>
          </a:p>
          <a:p>
            <a:pPr algn="just">
              <a:buFont typeface="Wingdings" panose="05000000000000000000" pitchFamily="2" charset="2"/>
              <a:buChar char="Ø"/>
            </a:pPr>
            <a:endParaRPr lang="sk-SK" kern="0" dirty="0"/>
          </a:p>
          <a:p>
            <a:pPr algn="just">
              <a:buFont typeface="Wingdings" panose="05000000000000000000" pitchFamily="2" charset="2"/>
              <a:buChar char="Ø"/>
            </a:pPr>
            <a:endParaRPr lang="sk-SK" kern="0" dirty="0" smtClean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Hodnotenie tvrdení o socializme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450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39"/>
          <p:cNvSpPr txBox="1">
            <a:spLocks noGrp="1" noChangeArrowheads="1"/>
          </p:cNvSpPr>
          <p:nvPr/>
        </p:nvSpPr>
        <p:spPr bwMode="auto">
          <a:xfrm>
            <a:off x="7513638" y="6525344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F37C3E2-351D-4F4C-855F-FC52CB5C424A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51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8" name="Object 63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27111570"/>
              </p:ext>
            </p:extLst>
          </p:nvPr>
        </p:nvGraphicFramePr>
        <p:xfrm>
          <a:off x="42863" y="1785938"/>
          <a:ext cx="7724775" cy="4378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9696" name="Chart" r:id="rId3" imgW="9768872" imgH="5539752" progId="MSGraph.Chart.8">
                  <p:embed/>
                </p:oleObj>
              </mc:Choice>
              <mc:Fallback>
                <p:oleObj name="Chart" r:id="rId3" imgW="9768872" imgH="5539752" progId="MSGraph.Char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63" y="1785938"/>
                        <a:ext cx="7724775" cy="4378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3734710"/>
              </p:ext>
            </p:extLst>
          </p:nvPr>
        </p:nvGraphicFramePr>
        <p:xfrm>
          <a:off x="7845456" y="1936292"/>
          <a:ext cx="564121" cy="3796968"/>
        </p:xfrm>
        <a:graphic>
          <a:graphicData uri="http://schemas.openxmlformats.org/drawingml/2006/table">
            <a:tbl>
              <a:tblPr/>
              <a:tblGrid>
                <a:gridCol w="5641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81%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79%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77%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71%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71%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69%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69%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" name="BlokTextu 2"/>
          <p:cNvSpPr txBox="1"/>
          <p:nvPr/>
        </p:nvSpPr>
        <p:spPr>
          <a:xfrm>
            <a:off x="7596336" y="1609055"/>
            <a:ext cx="10801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4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súhlas</a:t>
            </a:r>
            <a:endParaRPr lang="sk-SK" sz="1400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2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7725297"/>
              </p:ext>
            </p:extLst>
          </p:nvPr>
        </p:nvGraphicFramePr>
        <p:xfrm>
          <a:off x="8505471" y="1936289"/>
          <a:ext cx="492113" cy="3796968"/>
        </p:xfrm>
        <a:graphic>
          <a:graphicData uri="http://schemas.openxmlformats.org/drawingml/2006/table">
            <a:tbl>
              <a:tblPr/>
              <a:tblGrid>
                <a:gridCol w="4921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13%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19%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18%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22%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3" name="BlokTextu 12"/>
          <p:cNvSpPr txBox="1"/>
          <p:nvPr/>
        </p:nvSpPr>
        <p:spPr>
          <a:xfrm>
            <a:off x="8028399" y="1609055"/>
            <a:ext cx="11821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k-SK" sz="1400" b="1" dirty="0" smtClean="0">
                <a:solidFill>
                  <a:srgbClr val="FF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nesúhlas</a:t>
            </a:r>
            <a:endParaRPr lang="sk-SK" sz="1400" b="1" dirty="0">
              <a:solidFill>
                <a:srgbClr val="FF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754385" y="404143"/>
            <a:ext cx="7922071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l-PL" altLang="sk-SK" sz="1800" b="1" dirty="0" smtClean="0">
                <a:solidFill>
                  <a:srgbClr val="5F5F5F"/>
                </a:solidFill>
              </a:rPr>
              <a:t>Miera </a:t>
            </a:r>
            <a:r>
              <a:rPr lang="pl-PL" altLang="sk-SK" sz="1800" b="1" dirty="0">
                <a:solidFill>
                  <a:srgbClr val="5F5F5F"/>
                </a:solidFill>
              </a:rPr>
              <a:t>súhlasu s vybranými tvrdeniami </a:t>
            </a:r>
            <a:r>
              <a:rPr lang="pl-PL" altLang="sk-SK" sz="1800" b="1" dirty="0" smtClean="0">
                <a:solidFill>
                  <a:srgbClr val="5F5F5F"/>
                </a:solidFill>
              </a:rPr>
              <a:t>o socializme – I.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GB" altLang="sk-SK" sz="1600" dirty="0" smtClean="0">
                <a:solidFill>
                  <a:srgbClr val="4D4D4D"/>
                </a:solidFill>
              </a:rPr>
              <a:t>% </a:t>
            </a:r>
            <a:r>
              <a:rPr lang="sk-SK" altLang="sk-SK" sz="1600" dirty="0" smtClean="0">
                <a:solidFill>
                  <a:srgbClr val="4D4D4D"/>
                </a:solidFill>
              </a:rPr>
              <a:t> </a:t>
            </a:r>
            <a:r>
              <a:rPr lang="sk-SK" altLang="sk-SK" sz="1600" dirty="0">
                <a:solidFill>
                  <a:srgbClr val="4D4D4D"/>
                </a:solidFill>
              </a:rPr>
              <a:t>všetkých respondentov; </a:t>
            </a:r>
            <a:r>
              <a:rPr lang="sk-SK" altLang="sk-SK" sz="1600" dirty="0" smtClean="0">
                <a:solidFill>
                  <a:srgbClr val="4D4D4D"/>
                </a:solidFill>
              </a:rPr>
              <a:t>apríl 2018; </a:t>
            </a:r>
            <a:r>
              <a:rPr lang="sk-SK" altLang="sk-SK" sz="1600" dirty="0">
                <a:solidFill>
                  <a:srgbClr val="4D4D4D"/>
                </a:solidFill>
              </a:rPr>
              <a:t>báza: </a:t>
            </a:r>
            <a:r>
              <a:rPr lang="sk-SK" altLang="sk-SK" sz="1600" dirty="0" smtClean="0">
                <a:solidFill>
                  <a:srgbClr val="4D4D4D"/>
                </a:solidFill>
              </a:rPr>
              <a:t>1 046 respondentov</a:t>
            </a:r>
            <a:endParaRPr lang="sk-SK" altLang="sk-SK" sz="1600" dirty="0">
              <a:solidFill>
                <a:srgbClr val="4D4D4D"/>
              </a:solidFill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1907704" y="6217278"/>
            <a:ext cx="5112568" cy="400110"/>
          </a:xfrm>
          <a:prstGeom prst="rect">
            <a:avLst/>
          </a:prstGeom>
          <a:noFill/>
          <a:ln w="3175" cap="rnd" algn="ctr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4D4D4D"/>
                </a:solidFill>
              </a:rPr>
              <a:t>Otázka: </a:t>
            </a:r>
            <a:r>
              <a:rPr lang="sk-SK" altLang="sk-SK" sz="1000" i="1" dirty="0" smtClean="0">
                <a:solidFill>
                  <a:srgbClr val="4D4D4D"/>
                </a:solidFill>
              </a:rPr>
              <a:t>„</a:t>
            </a:r>
            <a:r>
              <a:rPr lang="pt-BR" sz="1000" i="1" dirty="0">
                <a:solidFill>
                  <a:srgbClr val="4D4D4D"/>
                </a:solidFill>
              </a:rPr>
              <a:t>Teraz Vám postupne prečítam niekoľko výrokov, ktoré sa týkajú obdobia socializmu do roku 1989. Pri každom z nich mi, prosím, povedzte, do akej miery s ním súhlasíte alebo </a:t>
            </a:r>
            <a:r>
              <a:rPr lang="pt-BR" sz="1000" i="1" dirty="0" smtClean="0">
                <a:solidFill>
                  <a:srgbClr val="4D4D4D"/>
                </a:solidFill>
              </a:rPr>
              <a:t>nesúhlasíte</a:t>
            </a:r>
            <a:r>
              <a:rPr lang="sk-SK" sz="1000" i="1" dirty="0" smtClean="0">
                <a:solidFill>
                  <a:srgbClr val="4D4D4D"/>
                </a:solidFill>
              </a:rPr>
              <a:t>.“</a:t>
            </a:r>
            <a:endParaRPr lang="sk-SK" altLang="sk-SK" sz="1000" i="1" dirty="0">
              <a:solidFill>
                <a:srgbClr val="4D4D4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139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39"/>
          <p:cNvSpPr txBox="1">
            <a:spLocks noGrp="1" noChangeArrowheads="1"/>
          </p:cNvSpPr>
          <p:nvPr/>
        </p:nvSpPr>
        <p:spPr bwMode="auto">
          <a:xfrm>
            <a:off x="7513638" y="6525344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F37C3E2-351D-4F4C-855F-FC52CB5C424A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52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8" name="Object 63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19565183"/>
              </p:ext>
            </p:extLst>
          </p:nvPr>
        </p:nvGraphicFramePr>
        <p:xfrm>
          <a:off x="42863" y="1785938"/>
          <a:ext cx="7724775" cy="4378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53789" name="Chart" r:id="rId3" imgW="9768872" imgH="5539752" progId="MSGraph.Chart.8">
                  <p:embed/>
                </p:oleObj>
              </mc:Choice>
              <mc:Fallback>
                <p:oleObj name="Chart" r:id="rId3" imgW="9768872" imgH="5539752" progId="MSGraph.Char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63" y="1785938"/>
                        <a:ext cx="7724775" cy="4378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4539167"/>
              </p:ext>
            </p:extLst>
          </p:nvPr>
        </p:nvGraphicFramePr>
        <p:xfrm>
          <a:off x="7845456" y="1936292"/>
          <a:ext cx="564121" cy="3796968"/>
        </p:xfrm>
        <a:graphic>
          <a:graphicData uri="http://schemas.openxmlformats.org/drawingml/2006/table">
            <a:tbl>
              <a:tblPr/>
              <a:tblGrid>
                <a:gridCol w="5641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67%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66%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64%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63%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62%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59%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55%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" name="BlokTextu 2"/>
          <p:cNvSpPr txBox="1"/>
          <p:nvPr/>
        </p:nvSpPr>
        <p:spPr>
          <a:xfrm>
            <a:off x="7596336" y="1609055"/>
            <a:ext cx="10801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4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súhlas</a:t>
            </a:r>
            <a:endParaRPr lang="sk-SK" sz="1400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2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868847"/>
              </p:ext>
            </p:extLst>
          </p:nvPr>
        </p:nvGraphicFramePr>
        <p:xfrm>
          <a:off x="8505471" y="1936289"/>
          <a:ext cx="492113" cy="3796968"/>
        </p:xfrm>
        <a:graphic>
          <a:graphicData uri="http://schemas.openxmlformats.org/drawingml/2006/table">
            <a:tbl>
              <a:tblPr/>
              <a:tblGrid>
                <a:gridCol w="4921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24%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21%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27%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30%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37%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3" name="BlokTextu 12"/>
          <p:cNvSpPr txBox="1"/>
          <p:nvPr/>
        </p:nvSpPr>
        <p:spPr>
          <a:xfrm>
            <a:off x="8028399" y="1609055"/>
            <a:ext cx="11821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k-SK" sz="1400" b="1" dirty="0" smtClean="0">
                <a:solidFill>
                  <a:srgbClr val="FF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nesúhlas</a:t>
            </a:r>
            <a:endParaRPr lang="sk-SK" sz="1400" b="1" dirty="0">
              <a:solidFill>
                <a:srgbClr val="FF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754385" y="404143"/>
            <a:ext cx="7922071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l-PL" altLang="sk-SK" sz="1800" b="1" dirty="0" smtClean="0">
                <a:solidFill>
                  <a:srgbClr val="5F5F5F"/>
                </a:solidFill>
              </a:rPr>
              <a:t>Miera </a:t>
            </a:r>
            <a:r>
              <a:rPr lang="pl-PL" altLang="sk-SK" sz="1800" b="1" dirty="0">
                <a:solidFill>
                  <a:srgbClr val="5F5F5F"/>
                </a:solidFill>
              </a:rPr>
              <a:t>súhlasu s vybranými tvrdeniami </a:t>
            </a:r>
            <a:r>
              <a:rPr lang="pl-PL" altLang="sk-SK" sz="1800" b="1" dirty="0" smtClean="0">
                <a:solidFill>
                  <a:srgbClr val="5F5F5F"/>
                </a:solidFill>
              </a:rPr>
              <a:t>o socializme – II.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GB" altLang="sk-SK" sz="1600" dirty="0" smtClean="0">
                <a:solidFill>
                  <a:srgbClr val="4D4D4D"/>
                </a:solidFill>
              </a:rPr>
              <a:t>% </a:t>
            </a:r>
            <a:r>
              <a:rPr lang="sk-SK" altLang="sk-SK" sz="1600" dirty="0" smtClean="0">
                <a:solidFill>
                  <a:srgbClr val="4D4D4D"/>
                </a:solidFill>
              </a:rPr>
              <a:t> </a:t>
            </a:r>
            <a:r>
              <a:rPr lang="sk-SK" altLang="sk-SK" sz="1600" dirty="0">
                <a:solidFill>
                  <a:srgbClr val="4D4D4D"/>
                </a:solidFill>
              </a:rPr>
              <a:t>všetkých respondentov; </a:t>
            </a:r>
            <a:r>
              <a:rPr lang="sk-SK" altLang="sk-SK" sz="1600" dirty="0" smtClean="0">
                <a:solidFill>
                  <a:srgbClr val="4D4D4D"/>
                </a:solidFill>
              </a:rPr>
              <a:t>apríl 2018; </a:t>
            </a:r>
            <a:r>
              <a:rPr lang="sk-SK" altLang="sk-SK" sz="1600" dirty="0">
                <a:solidFill>
                  <a:srgbClr val="4D4D4D"/>
                </a:solidFill>
              </a:rPr>
              <a:t>báza: </a:t>
            </a:r>
            <a:r>
              <a:rPr lang="sk-SK" altLang="sk-SK" sz="1600" dirty="0" smtClean="0">
                <a:solidFill>
                  <a:srgbClr val="4D4D4D"/>
                </a:solidFill>
              </a:rPr>
              <a:t>1 046 respondentov</a:t>
            </a:r>
            <a:endParaRPr lang="sk-SK" altLang="sk-SK" sz="1600" dirty="0">
              <a:solidFill>
                <a:srgbClr val="4D4D4D"/>
              </a:solidFill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1907704" y="6217278"/>
            <a:ext cx="5112568" cy="400110"/>
          </a:xfrm>
          <a:prstGeom prst="rect">
            <a:avLst/>
          </a:prstGeom>
          <a:noFill/>
          <a:ln w="3175" cap="rnd" algn="ctr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4D4D4D"/>
                </a:solidFill>
              </a:rPr>
              <a:t>Otázka: </a:t>
            </a:r>
            <a:r>
              <a:rPr lang="sk-SK" altLang="sk-SK" sz="1000" i="1" dirty="0" smtClean="0">
                <a:solidFill>
                  <a:srgbClr val="4D4D4D"/>
                </a:solidFill>
              </a:rPr>
              <a:t>„</a:t>
            </a:r>
            <a:r>
              <a:rPr lang="pt-BR" sz="1000" i="1" dirty="0">
                <a:solidFill>
                  <a:srgbClr val="4D4D4D"/>
                </a:solidFill>
              </a:rPr>
              <a:t>Teraz Vám postupne prečítam niekoľko výrokov, ktoré sa týkajú obdobia socializmu do roku 1989. Pri každom z nich mi, prosím, povedzte, do akej miery s ním súhlasíte alebo </a:t>
            </a:r>
            <a:r>
              <a:rPr lang="pt-BR" sz="1000" i="1" dirty="0" smtClean="0">
                <a:solidFill>
                  <a:srgbClr val="4D4D4D"/>
                </a:solidFill>
              </a:rPr>
              <a:t>nesúhlasíte</a:t>
            </a:r>
            <a:r>
              <a:rPr lang="sk-SK" sz="1000" i="1" dirty="0" smtClean="0">
                <a:solidFill>
                  <a:srgbClr val="4D4D4D"/>
                </a:solidFill>
              </a:rPr>
              <a:t>.“</a:t>
            </a:r>
            <a:endParaRPr lang="sk-SK" altLang="sk-SK" sz="1000" i="1" dirty="0">
              <a:solidFill>
                <a:srgbClr val="4D4D4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6925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39"/>
          <p:cNvSpPr txBox="1">
            <a:spLocks noGrp="1" noChangeArrowheads="1"/>
          </p:cNvSpPr>
          <p:nvPr/>
        </p:nvSpPr>
        <p:spPr bwMode="auto">
          <a:xfrm>
            <a:off x="7513638" y="6525344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F37C3E2-351D-4F4C-855F-FC52CB5C424A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53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8" name="Object 63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40235671"/>
              </p:ext>
            </p:extLst>
          </p:nvPr>
        </p:nvGraphicFramePr>
        <p:xfrm>
          <a:off x="42863" y="1785938"/>
          <a:ext cx="7724775" cy="4378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54813" name="Chart" r:id="rId3" imgW="9768872" imgH="5539752" progId="MSGraph.Chart.8">
                  <p:embed/>
                </p:oleObj>
              </mc:Choice>
              <mc:Fallback>
                <p:oleObj name="Chart" r:id="rId3" imgW="9768872" imgH="5539752" progId="MSGraph.Char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63" y="1785938"/>
                        <a:ext cx="7724775" cy="4378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0040625"/>
              </p:ext>
            </p:extLst>
          </p:nvPr>
        </p:nvGraphicFramePr>
        <p:xfrm>
          <a:off x="7845456" y="1936292"/>
          <a:ext cx="564121" cy="3796968"/>
        </p:xfrm>
        <a:graphic>
          <a:graphicData uri="http://schemas.openxmlformats.org/drawingml/2006/table">
            <a:tbl>
              <a:tblPr/>
              <a:tblGrid>
                <a:gridCol w="5641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54%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52%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45%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45%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36%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31%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22%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" name="BlokTextu 2"/>
          <p:cNvSpPr txBox="1"/>
          <p:nvPr/>
        </p:nvSpPr>
        <p:spPr>
          <a:xfrm>
            <a:off x="7668344" y="1609055"/>
            <a:ext cx="10801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k-SK" sz="1400" b="1" dirty="0" smtClean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súhlas</a:t>
            </a:r>
            <a:endParaRPr lang="sk-SK" sz="1400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2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5259886"/>
              </p:ext>
            </p:extLst>
          </p:nvPr>
        </p:nvGraphicFramePr>
        <p:xfrm>
          <a:off x="8505471" y="1936289"/>
          <a:ext cx="492113" cy="3796968"/>
        </p:xfrm>
        <a:graphic>
          <a:graphicData uri="http://schemas.openxmlformats.org/drawingml/2006/table">
            <a:tbl>
              <a:tblPr/>
              <a:tblGrid>
                <a:gridCol w="4921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35%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39%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44%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45%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52%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60%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2424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sk-SK" sz="18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66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71%</a:t>
                      </a:r>
                      <a:endParaRPr kumimoji="0" lang="sk-SK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66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3" name="BlokTextu 12"/>
          <p:cNvSpPr txBox="1"/>
          <p:nvPr/>
        </p:nvSpPr>
        <p:spPr>
          <a:xfrm>
            <a:off x="8028399" y="1609055"/>
            <a:ext cx="11821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k-SK" sz="1400" b="1" dirty="0" smtClean="0">
                <a:solidFill>
                  <a:srgbClr val="FF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nesúhlas</a:t>
            </a:r>
            <a:endParaRPr lang="sk-SK" sz="1400" b="1" dirty="0">
              <a:solidFill>
                <a:srgbClr val="FF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754385" y="404143"/>
            <a:ext cx="7922071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l-PL" altLang="sk-SK" sz="1800" b="1" dirty="0" smtClean="0">
                <a:solidFill>
                  <a:srgbClr val="5F5F5F"/>
                </a:solidFill>
              </a:rPr>
              <a:t>Miera </a:t>
            </a:r>
            <a:r>
              <a:rPr lang="pl-PL" altLang="sk-SK" sz="1800" b="1" dirty="0">
                <a:solidFill>
                  <a:srgbClr val="5F5F5F"/>
                </a:solidFill>
              </a:rPr>
              <a:t>súhlasu s vybranými tvrdeniami </a:t>
            </a:r>
            <a:r>
              <a:rPr lang="pl-PL" altLang="sk-SK" sz="1800" b="1" dirty="0" smtClean="0">
                <a:solidFill>
                  <a:srgbClr val="5F5F5F"/>
                </a:solidFill>
              </a:rPr>
              <a:t>o socializme – III.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GB" altLang="sk-SK" sz="1600" dirty="0" smtClean="0">
                <a:solidFill>
                  <a:srgbClr val="4D4D4D"/>
                </a:solidFill>
              </a:rPr>
              <a:t>% </a:t>
            </a:r>
            <a:r>
              <a:rPr lang="sk-SK" altLang="sk-SK" sz="1600" dirty="0" smtClean="0">
                <a:solidFill>
                  <a:srgbClr val="4D4D4D"/>
                </a:solidFill>
              </a:rPr>
              <a:t> </a:t>
            </a:r>
            <a:r>
              <a:rPr lang="sk-SK" altLang="sk-SK" sz="1600" dirty="0">
                <a:solidFill>
                  <a:srgbClr val="4D4D4D"/>
                </a:solidFill>
              </a:rPr>
              <a:t>všetkých respondentov; </a:t>
            </a:r>
            <a:r>
              <a:rPr lang="sk-SK" altLang="sk-SK" sz="1600" dirty="0" smtClean="0">
                <a:solidFill>
                  <a:srgbClr val="4D4D4D"/>
                </a:solidFill>
              </a:rPr>
              <a:t>apríl 2018; </a:t>
            </a:r>
            <a:r>
              <a:rPr lang="sk-SK" altLang="sk-SK" sz="1600" dirty="0">
                <a:solidFill>
                  <a:srgbClr val="4D4D4D"/>
                </a:solidFill>
              </a:rPr>
              <a:t>báza: </a:t>
            </a:r>
            <a:r>
              <a:rPr lang="sk-SK" altLang="sk-SK" sz="1600" dirty="0" smtClean="0">
                <a:solidFill>
                  <a:srgbClr val="4D4D4D"/>
                </a:solidFill>
              </a:rPr>
              <a:t>1 046 respondentov</a:t>
            </a:r>
            <a:endParaRPr lang="sk-SK" altLang="sk-SK" sz="1600" dirty="0">
              <a:solidFill>
                <a:srgbClr val="4D4D4D"/>
              </a:solidFill>
            </a:endParaRPr>
          </a:p>
        </p:txBody>
      </p:sp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1907704" y="6217278"/>
            <a:ext cx="5112568" cy="400110"/>
          </a:xfrm>
          <a:prstGeom prst="rect">
            <a:avLst/>
          </a:prstGeom>
          <a:noFill/>
          <a:ln w="3175" cap="rnd" algn="ctr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4D4D4D"/>
                </a:solidFill>
              </a:rPr>
              <a:t>Otázka: </a:t>
            </a:r>
            <a:r>
              <a:rPr lang="sk-SK" altLang="sk-SK" sz="1000" i="1" dirty="0" smtClean="0">
                <a:solidFill>
                  <a:srgbClr val="4D4D4D"/>
                </a:solidFill>
              </a:rPr>
              <a:t>„</a:t>
            </a:r>
            <a:r>
              <a:rPr lang="pt-BR" sz="1000" i="1" dirty="0">
                <a:solidFill>
                  <a:srgbClr val="4D4D4D"/>
                </a:solidFill>
              </a:rPr>
              <a:t>Teraz Vám postupne prečítam niekoľko výrokov, ktoré sa týkajú obdobia socializmu do roku 1989. Pri každom z nich mi, prosím, povedzte, do akej miery s ním súhlasíte alebo </a:t>
            </a:r>
            <a:r>
              <a:rPr lang="pt-BR" sz="1000" i="1" dirty="0" smtClean="0">
                <a:solidFill>
                  <a:srgbClr val="4D4D4D"/>
                </a:solidFill>
              </a:rPr>
              <a:t>nesúhlasíte</a:t>
            </a:r>
            <a:r>
              <a:rPr lang="sk-SK" sz="1000" i="1" dirty="0" smtClean="0">
                <a:solidFill>
                  <a:srgbClr val="4D4D4D"/>
                </a:solidFill>
              </a:rPr>
              <a:t>.“</a:t>
            </a:r>
            <a:endParaRPr lang="sk-SK" altLang="sk-SK" sz="1000" i="1" dirty="0">
              <a:solidFill>
                <a:srgbClr val="4D4D4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821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54</a:t>
            </a:fld>
            <a:endParaRPr lang="cs-CZ" altLang="sk-SK"/>
          </a:p>
        </p:txBody>
      </p:sp>
      <p:graphicFrame>
        <p:nvGraphicFramePr>
          <p:cNvPr id="3" name="Tabuľk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242289"/>
              </p:ext>
            </p:extLst>
          </p:nvPr>
        </p:nvGraphicFramePr>
        <p:xfrm>
          <a:off x="107505" y="578743"/>
          <a:ext cx="8928991" cy="59429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133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32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80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807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807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20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60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007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59506">
                <a:tc>
                  <a:txBody>
                    <a:bodyPr/>
                    <a:lstStyle/>
                    <a:p>
                      <a:endParaRPr lang="sk-SK" sz="1000" dirty="0">
                        <a:latin typeface="+mn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900" dirty="0" smtClean="0">
                          <a:solidFill>
                            <a:srgbClr val="7030A0"/>
                          </a:solidFill>
                          <a:latin typeface="+mn-lt"/>
                        </a:rPr>
                        <a:t>rozhodne</a:t>
                      </a:r>
                      <a:r>
                        <a:rPr lang="sk-SK" sz="900" baseline="0" dirty="0" smtClean="0">
                          <a:solidFill>
                            <a:srgbClr val="7030A0"/>
                          </a:solidFill>
                          <a:latin typeface="+mn-lt"/>
                        </a:rPr>
                        <a:t> súhlasí</a:t>
                      </a:r>
                      <a:endParaRPr lang="sk-SK" sz="900" dirty="0">
                        <a:solidFill>
                          <a:srgbClr val="7030A0"/>
                        </a:solidFill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900" dirty="0" smtClean="0">
                          <a:solidFill>
                            <a:srgbClr val="7030A0"/>
                          </a:solidFill>
                          <a:latin typeface="+mn-lt"/>
                        </a:rPr>
                        <a:t>skôr súhlasí</a:t>
                      </a:r>
                      <a:endParaRPr lang="sk-SK" sz="900" dirty="0">
                        <a:solidFill>
                          <a:srgbClr val="7030A0"/>
                        </a:solidFill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900" dirty="0" smtClean="0">
                          <a:solidFill>
                            <a:srgbClr val="7030A0"/>
                          </a:solidFill>
                          <a:latin typeface="+mn-lt"/>
                        </a:rPr>
                        <a:t>skôr nesúhlasí</a:t>
                      </a:r>
                      <a:endParaRPr lang="sk-SK" sz="900" dirty="0">
                        <a:solidFill>
                          <a:srgbClr val="7030A0"/>
                        </a:solidFill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900" dirty="0" smtClean="0">
                          <a:solidFill>
                            <a:srgbClr val="7030A0"/>
                          </a:solidFill>
                          <a:latin typeface="+mn-lt"/>
                        </a:rPr>
                        <a:t>rozhodne nesúhlasí</a:t>
                      </a:r>
                      <a:endParaRPr lang="sk-SK" sz="900" dirty="0">
                        <a:solidFill>
                          <a:srgbClr val="7030A0"/>
                        </a:solidFill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900" dirty="0" smtClean="0">
                          <a:solidFill>
                            <a:srgbClr val="7030A0"/>
                          </a:solidFill>
                          <a:latin typeface="+mn-lt"/>
                        </a:rPr>
                        <a:t>nevie</a:t>
                      </a:r>
                      <a:endParaRPr lang="sk-SK" sz="900" dirty="0">
                        <a:solidFill>
                          <a:srgbClr val="7030A0"/>
                        </a:solidFill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900" dirty="0" smtClean="0">
                          <a:solidFill>
                            <a:srgbClr val="7030A0"/>
                          </a:solidFill>
                          <a:latin typeface="+mn-lt"/>
                        </a:rPr>
                        <a:t>SÚHLAS</a:t>
                      </a:r>
                      <a:endParaRPr lang="sk-SK" sz="900" dirty="0">
                        <a:solidFill>
                          <a:srgbClr val="7030A0"/>
                        </a:solidFill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k-SK" sz="900" dirty="0" smtClean="0">
                          <a:solidFill>
                            <a:srgbClr val="7030A0"/>
                          </a:solidFill>
                          <a:latin typeface="+mn-lt"/>
                        </a:rPr>
                        <a:t>NESÚHLAS</a:t>
                      </a:r>
                      <a:endParaRPr lang="sk-SK" sz="900" dirty="0">
                        <a:solidFill>
                          <a:srgbClr val="7030A0"/>
                        </a:solidFill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it-IT" sz="1000" b="0" i="0" u="none" strike="noStrike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Ľudia si viac pomáhali, solidarizovali medzi sebou a boli si bližší.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42,2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38,7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7,6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4,0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7,5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80,9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11,6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Za socializmu sa žilo bezpečnejšie, násilná kriminalita bola nižšia.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39,2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39,9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8,2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5,1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7,5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79,1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13,4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7078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Vďaka plánovanému hospodárstvu bol dostatok užitočnej práce pre všetkých, a preto neexistovala nezamestnanosť.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39,6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37,5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9,6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5,9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7,4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77,1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15,5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Potraviny v obchodoch boli kvalitnejšie a zdravšie ako dnes.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37,0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33,8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13,3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6,3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9,7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19,6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Socializmus viedol ľudí k morálnejšiemu správaniu.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33,0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37,8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13,6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5,8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9,8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19,4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348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Národné výbory za socializmu fungovali ako orgány samosprávy v obciach, mestách a krajoch.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29,0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40,1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12,7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5,3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12,9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69,1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18,1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078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Socializmus bol sociálne spravodlivejší, pretože každý bol odmeňovaný podľa výsledkov svojej práce a neboli také veľké rozdiely v príjmoch.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28,5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40,2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14,0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7,7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9,5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68,8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21,8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Školstvo bolo za socializmu kvalitnejšie a ľudia boli vzdelanejší ako dnes.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35,3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31,6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17,7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6,0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9,4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23,7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348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Československé výrobky mali v zahraničí do roku 1989 skvelé meno a vyvážali sa do celého sveta.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30,4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36,0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14,8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6,5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12,3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66,3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21,3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pl-PL" sz="1000" b="0" i="0" u="none" strike="noStrike" dirty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Za socializmu sa menej kradlo a podvádzalo ako dnes.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28,9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34,8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18,5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8,9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8,8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27,4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078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Zdravotná starostlivosť bola za socializmu lepšia, ľudia sa dožívali vyššieho veku a menej ľudí zomieralo predčasne na choroby.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30,7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32,4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20,2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6,6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10,1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26,8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Zo štátom vlastnených podnikov profitovali všetci občania.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23,9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38,2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17,8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9,2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10,9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27,0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Socializmus bol ekonomicky životaschopný systém a hospodársky sa mu darilo.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22,6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36,7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19,5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10,4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10,7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30,0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07078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Životná úroveň väčšiny občanov bola za socializmu vyššia ako dnes, ľudia si zo svojho príjmu mohli dovoliť viac.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21,3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33,4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25,8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10,7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8,8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36,5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07078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Socialistický režim sa viac staral o životné prostredie, továrne vypúšťali menej škodlivín,  ovzdušie aj vody boli čistejšie.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22,7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31,1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22,9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12,5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10,8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53,8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35,4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Obchody boli dobre zásobené lacným a zároveň kvalitným tovarom.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18,9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32,7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25,2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13,9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9,3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51,6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39,1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Socializmus v Československu nebol totalitným režimom, ľudské práva sa dodržiavali.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13,7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31,6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25,4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18,6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10,6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44,1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07078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Každý, kto poctivo pracoval a dodržiaval zákony, mohol slobodne prejavovať svoje názory bez toho, aby bol za to akokoľvek postihovaný.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17,6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27,3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25,6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19,5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9,9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45,1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Pred rokom 1989 existovala socialistická demokracia, voľby boli slobodné a demokratické.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11,9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24,3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26,8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25,3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11,6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52,1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Dovolenka pri mori bola dostupnejšia pre väčší počet ľudí ako dnes.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11,5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19,8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27,4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32,1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B0F0"/>
                          </a:solidFill>
                          <a:effectLst/>
                          <a:latin typeface="Calibri" panose="020F0502020204030204" pitchFamily="34" charset="0"/>
                        </a:rPr>
                        <a:t>9,2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33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59,5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9671">
                <a:tc>
                  <a:txBody>
                    <a:bodyPr/>
                    <a:lstStyle/>
                    <a:p>
                      <a:pPr algn="l" fontAlgn="b"/>
                      <a:r>
                        <a:rPr lang="sk-SK" sz="1000" b="0" i="0" u="none" strike="noStrike" dirty="0">
                          <a:solidFill>
                            <a:srgbClr val="002060"/>
                          </a:solidFill>
                          <a:effectLst/>
                          <a:latin typeface="+mn-lt"/>
                        </a:rPr>
                        <a:t>Bežný človek, ak chcel, mohol slobodne cestovať kamkoľvek do zahraničia.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7,9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13,6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27,1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43,7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sk-SK" sz="1100" b="0" i="0" u="none" strike="noStrike" dirty="0">
                          <a:solidFill>
                            <a:srgbClr val="002060"/>
                          </a:solidFill>
                          <a:effectLst/>
                          <a:latin typeface="Calibri" panose="020F0502020204030204" pitchFamily="34" charset="0"/>
                        </a:rPr>
                        <a:t>7,6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sk-SK" sz="1100" b="1" i="0" u="none" strike="noStrike" kern="1200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70,8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754385" y="44624"/>
            <a:ext cx="7922071" cy="51244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pl-PL" altLang="sk-SK" sz="1600" b="1" dirty="0" smtClean="0">
                <a:solidFill>
                  <a:srgbClr val="5F5F5F"/>
                </a:solidFill>
              </a:rPr>
              <a:t>Miera </a:t>
            </a:r>
            <a:r>
              <a:rPr lang="pl-PL" altLang="sk-SK" sz="1600" b="1" dirty="0">
                <a:solidFill>
                  <a:srgbClr val="5F5F5F"/>
                </a:solidFill>
              </a:rPr>
              <a:t>súhlasu s vybranými tvrdeniami </a:t>
            </a:r>
            <a:r>
              <a:rPr lang="pl-PL" altLang="sk-SK" sz="1600" b="1" dirty="0" smtClean="0">
                <a:solidFill>
                  <a:srgbClr val="5F5F5F"/>
                </a:solidFill>
              </a:rPr>
              <a:t>o socializme – zhrnutie 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n-GB" altLang="sk-SK" sz="1200" dirty="0" smtClean="0">
                <a:solidFill>
                  <a:srgbClr val="4D4D4D"/>
                </a:solidFill>
              </a:rPr>
              <a:t>% </a:t>
            </a:r>
            <a:r>
              <a:rPr lang="sk-SK" altLang="sk-SK" sz="1200" dirty="0" smtClean="0">
                <a:solidFill>
                  <a:srgbClr val="4D4D4D"/>
                </a:solidFill>
              </a:rPr>
              <a:t> </a:t>
            </a:r>
            <a:r>
              <a:rPr lang="sk-SK" altLang="sk-SK" sz="1200" dirty="0">
                <a:solidFill>
                  <a:srgbClr val="4D4D4D"/>
                </a:solidFill>
              </a:rPr>
              <a:t>všetkých respondentov; </a:t>
            </a:r>
            <a:r>
              <a:rPr lang="sk-SK" altLang="sk-SK" sz="1200" dirty="0" smtClean="0">
                <a:solidFill>
                  <a:srgbClr val="4D4D4D"/>
                </a:solidFill>
              </a:rPr>
              <a:t>apríl 2018; </a:t>
            </a:r>
            <a:r>
              <a:rPr lang="sk-SK" altLang="sk-SK" sz="1200" dirty="0">
                <a:solidFill>
                  <a:srgbClr val="4D4D4D"/>
                </a:solidFill>
              </a:rPr>
              <a:t>báza: </a:t>
            </a:r>
            <a:r>
              <a:rPr lang="sk-SK" altLang="sk-SK" sz="1200" dirty="0" smtClean="0">
                <a:solidFill>
                  <a:srgbClr val="4D4D4D"/>
                </a:solidFill>
              </a:rPr>
              <a:t>1 046 respondentov</a:t>
            </a:r>
            <a:endParaRPr lang="sk-SK" altLang="sk-SK" sz="1200" dirty="0">
              <a:solidFill>
                <a:srgbClr val="4D4D4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060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55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56225594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6140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12591135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6141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 smtClean="0">
                <a:solidFill>
                  <a:srgbClr val="4D4D4D"/>
                </a:solidFill>
              </a:rPr>
              <a:t>Ľudia </a:t>
            </a:r>
            <a:r>
              <a:rPr lang="it-IT" altLang="sk-SK" b="1" i="1" dirty="0">
                <a:solidFill>
                  <a:srgbClr val="4D4D4D"/>
                </a:solidFill>
              </a:rPr>
              <a:t>si viac pomáhali, solidarizovali medzi sebou a boli si bližší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7827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56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5515192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7164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 smtClean="0">
                <a:solidFill>
                  <a:srgbClr val="4D4D4D"/>
                </a:solidFill>
              </a:rPr>
              <a:t>Ľudia si viac pomáhali, solidarizovali medzi sebou a boli si bližší.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16784948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7165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9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0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1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graphicFrame>
        <p:nvGraphicFramePr>
          <p:cNvPr id="52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367991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26859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91666635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8182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1847793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8183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Za socializmu sa žilo bezpečnejšie, násilná kriminalita bola nižšia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0625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58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7251982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9206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8438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7867627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9207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2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3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6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2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2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2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2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35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33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0673297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28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Za socializmu sa žilo bezpečnejšie, násilná kriminalita bola nižšia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8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0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1717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59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3622906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0228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60596931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0229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88441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Vďaka plánovanému hospodárstvu bol dostatok užitočnej práce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pre </a:t>
            </a:r>
            <a:r>
              <a:rPr lang="it-IT" altLang="sk-SK" b="1" i="1" dirty="0">
                <a:solidFill>
                  <a:srgbClr val="4D4D4D"/>
                </a:solidFill>
              </a:rPr>
              <a:t>všetkých, a preto neexistovala nezamestnanosť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4108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39"/>
          <p:cNvSpPr txBox="1">
            <a:spLocks noGrp="1" noChangeArrowheads="1"/>
          </p:cNvSpPr>
          <p:nvPr/>
        </p:nvSpPr>
        <p:spPr bwMode="auto">
          <a:xfrm>
            <a:off x="7513638" y="6524625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33D4E4D-4BC5-4B9E-9AC4-635ECC627C0C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sp>
        <p:nvSpPr>
          <p:cNvPr id="10244" name="Rectangle 3"/>
          <p:cNvSpPr>
            <a:spLocks noChangeArrowheads="1"/>
          </p:cNvSpPr>
          <p:nvPr/>
        </p:nvSpPr>
        <p:spPr bwMode="auto">
          <a:xfrm>
            <a:off x="206375" y="458788"/>
            <a:ext cx="404813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en-US" altLang="sk-SK" sz="1200" i="1">
              <a:latin typeface="Arial Black" panose="020B0A04020102020204" pitchFamily="34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99157" y="3284984"/>
            <a:ext cx="8149307" cy="1152128"/>
          </a:xfrm>
          <a:prstGeom prst="rect">
            <a:avLst/>
          </a:prstGeom>
          <a:gradFill flip="none" rotWithShape="1">
            <a:gsLst>
              <a:gs pos="0">
                <a:srgbClr val="C00000">
                  <a:tint val="66000"/>
                  <a:satMod val="160000"/>
                </a:srgbClr>
              </a:gs>
              <a:gs pos="50000">
                <a:srgbClr val="C00000">
                  <a:tint val="44500"/>
                  <a:satMod val="160000"/>
                </a:srgbClr>
              </a:gs>
              <a:gs pos="100000">
                <a:srgbClr val="C00000">
                  <a:tint val="23500"/>
                  <a:satMod val="160000"/>
                </a:srgbClr>
              </a:gs>
            </a:gsLst>
            <a:lin ang="5400000" scaled="1"/>
            <a:tileRect/>
          </a:gra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  <a:extLst/>
        </p:spPr>
        <p:style>
          <a:lnRef idx="0">
            <a:scrgbClr r="0" g="0" b="0"/>
          </a:lnRef>
          <a:fillRef idx="1003">
            <a:schemeClr val="lt1"/>
          </a:fillRef>
          <a:effectRef idx="0">
            <a:scrgbClr r="0" g="0" b="0"/>
          </a:effectRef>
          <a:fontRef idx="major"/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9pPr>
          </a:lstStyle>
          <a:p>
            <a:pPr marL="457200" indent="-457200" algn="ctr"/>
            <a:r>
              <a:rPr lang="sk-SK" altLang="sk-SK" sz="3600" kern="0" cap="all" dirty="0" smtClean="0">
                <a:solidFill>
                  <a:srgbClr val="808080"/>
                </a:solidFill>
                <a:latin typeface="Calibri" panose="020F0502020204030204" pitchFamily="34" charset="0"/>
              </a:rPr>
              <a:t> </a:t>
            </a:r>
            <a:r>
              <a:rPr lang="sk-SK" altLang="sk-SK" sz="4000" kern="0" cap="all" dirty="0">
                <a:solidFill>
                  <a:schemeClr val="accent4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výsledky</a:t>
            </a:r>
            <a:r>
              <a:rPr lang="sk-SK" altLang="sk-SK" sz="4000" kern="0" cap="all" dirty="0" smtClean="0">
                <a:latin typeface="Calibri" panose="020F0502020204030204" pitchFamily="34" charset="0"/>
              </a:rPr>
              <a:t> </a:t>
            </a:r>
            <a:r>
              <a:rPr lang="sk-SK" altLang="sk-SK" sz="4000" kern="0" cap="all" dirty="0">
                <a:solidFill>
                  <a:schemeClr val="accent4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prieskumu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60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6924126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1248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7" name="Rectangle 3"/>
          <p:cNvSpPr>
            <a:spLocks noChangeArrowheads="1"/>
          </p:cNvSpPr>
          <p:nvPr/>
        </p:nvSpPr>
        <p:spPr bwMode="auto">
          <a:xfrm>
            <a:off x="624681" y="188441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Vďaka plánovanému hospodárstvu bol dostatok užitočnej práce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pre </a:t>
            </a:r>
            <a:r>
              <a:rPr lang="it-IT" altLang="sk-SK" b="1" i="1" dirty="0">
                <a:solidFill>
                  <a:srgbClr val="4D4D4D"/>
                </a:solidFill>
              </a:rPr>
              <a:t>všetkých, a preto neexistovala nezamestnanosť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9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26801203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1249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4198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61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7291969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2276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96356017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2277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Potraviny v obchodoch boli kvalitnejšie a zdravšie ako </a:t>
            </a:r>
            <a:r>
              <a:rPr lang="it-IT" altLang="sk-SK" b="1" i="1" dirty="0" smtClean="0">
                <a:solidFill>
                  <a:srgbClr val="4D4D4D"/>
                </a:solidFill>
              </a:rPr>
              <a:t>dnes.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9476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62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5294642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3298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Potraviny v obchodoch boli kvalitnejšie a zdravšie ako dnes.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67777199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3299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3161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63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4141644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4320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9925467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4321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Socializmus viedol ľudí k morálnejšiemu správaniu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9136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64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212536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5342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Socializmus viedol ľudí k morálnejšiemu správaniu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12335982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5343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1515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65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6700422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6368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9661204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6369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 smtClean="0">
                <a:solidFill>
                  <a:srgbClr val="4D4D4D"/>
                </a:solidFill>
              </a:rPr>
              <a:t>Národné </a:t>
            </a:r>
            <a:r>
              <a:rPr lang="it-IT" altLang="sk-SK" b="1" i="1" dirty="0">
                <a:solidFill>
                  <a:srgbClr val="4D4D4D"/>
                </a:solidFill>
              </a:rPr>
              <a:t>výbory za socializmu fungovali ako orgány samosprávy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v </a:t>
            </a:r>
            <a:r>
              <a:rPr lang="it-IT" altLang="sk-SK" b="1" i="1" dirty="0">
                <a:solidFill>
                  <a:srgbClr val="4D4D4D"/>
                </a:solidFill>
              </a:rPr>
              <a:t>obciach, mestách a krajoch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10184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66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77356656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7391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Národné výbory za socializmu fungovali ako orgány samosprávy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v </a:t>
            </a:r>
            <a:r>
              <a:rPr lang="it-IT" altLang="sk-SK" b="1" i="1" dirty="0">
                <a:solidFill>
                  <a:srgbClr val="4D4D4D"/>
                </a:solidFill>
              </a:rPr>
              <a:t>obciach, mestách a krajoch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44000911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7392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1497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7681225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418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5105213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419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Socializmus bol sociálne spravodlivejší, pretože každý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bol </a:t>
            </a:r>
            <a:r>
              <a:rPr lang="it-IT" altLang="sk-SK" b="1" i="1" dirty="0">
                <a:solidFill>
                  <a:srgbClr val="4D4D4D"/>
                </a:solidFill>
              </a:rPr>
              <a:t>odmeňovaný </a:t>
            </a:r>
            <a:r>
              <a:rPr lang="it-IT" altLang="sk-SK" b="1" i="1" dirty="0" smtClean="0">
                <a:solidFill>
                  <a:srgbClr val="4D4D4D"/>
                </a:solidFill>
              </a:rPr>
              <a:t>podľa </a:t>
            </a:r>
            <a:r>
              <a:rPr lang="it-IT" altLang="sk-SK" b="1" i="1" dirty="0">
                <a:solidFill>
                  <a:srgbClr val="4D4D4D"/>
                </a:solidFill>
              </a:rPr>
              <a:t>výsledkov svojej práce a neboli také veľké rozdiely v príjmoch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8776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68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2038970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9441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7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Socializmus bol sociálne spravodlivejší, pretože každý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bol </a:t>
            </a:r>
            <a:r>
              <a:rPr lang="it-IT" altLang="sk-SK" b="1" i="1" dirty="0">
                <a:solidFill>
                  <a:srgbClr val="4D4D4D"/>
                </a:solidFill>
              </a:rPr>
              <a:t>odmeňovaný </a:t>
            </a:r>
            <a:r>
              <a:rPr lang="it-IT" altLang="sk-SK" b="1" i="1" dirty="0" smtClean="0">
                <a:solidFill>
                  <a:srgbClr val="4D4D4D"/>
                </a:solidFill>
              </a:rPr>
              <a:t>podľa </a:t>
            </a:r>
            <a:r>
              <a:rPr lang="it-IT" altLang="sk-SK" b="1" i="1" dirty="0">
                <a:solidFill>
                  <a:srgbClr val="4D4D4D"/>
                </a:solidFill>
              </a:rPr>
              <a:t>výsledkov svojej práce a neboli také veľké rozdiely v príjmoch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8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12347118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9442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5440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69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89688636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0464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4689334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0465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539552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Školstvo bolo za socializmu kvalitnejšie a ľudia boli vzdelanejší ako dnes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42311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39"/>
          <p:cNvSpPr txBox="1">
            <a:spLocks noGrp="1" noChangeArrowheads="1"/>
          </p:cNvSpPr>
          <p:nvPr/>
        </p:nvSpPr>
        <p:spPr bwMode="auto">
          <a:xfrm>
            <a:off x="7513638" y="6525344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F2AFD55-D379-4C9C-A115-248C2BDE20CA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sp>
        <p:nvSpPr>
          <p:cNvPr id="12292" name="Rectangle 3"/>
          <p:cNvSpPr>
            <a:spLocks noChangeArrowheads="1"/>
          </p:cNvSpPr>
          <p:nvPr/>
        </p:nvSpPr>
        <p:spPr bwMode="auto">
          <a:xfrm>
            <a:off x="206375" y="458788"/>
            <a:ext cx="404813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en-US" altLang="sk-SK" sz="1200" i="1">
              <a:latin typeface="Arial Black" panose="020B0A04020102020204" pitchFamily="34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99157" y="3284984"/>
            <a:ext cx="8149307" cy="1152128"/>
          </a:xfrm>
          <a:prstGeom prst="rect">
            <a:avLst/>
          </a:prstGeom>
          <a:gradFill flip="none" rotWithShape="1">
            <a:gsLst>
              <a:gs pos="0">
                <a:srgbClr val="C00000">
                  <a:tint val="66000"/>
                  <a:satMod val="160000"/>
                </a:srgbClr>
              </a:gs>
              <a:gs pos="50000">
                <a:srgbClr val="C00000">
                  <a:tint val="44500"/>
                  <a:satMod val="160000"/>
                </a:srgbClr>
              </a:gs>
              <a:gs pos="100000">
                <a:srgbClr val="C00000">
                  <a:tint val="23500"/>
                  <a:satMod val="160000"/>
                </a:srgbClr>
              </a:gs>
            </a:gsLst>
            <a:lin ang="5400000" scaled="1"/>
            <a:tileRect/>
          </a:gra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  <a:extLst/>
        </p:spPr>
        <p:style>
          <a:lnRef idx="0">
            <a:scrgbClr r="0" g="0" b="0"/>
          </a:lnRef>
          <a:fillRef idx="1003">
            <a:schemeClr val="lt1"/>
          </a:fillRef>
          <a:effectRef idx="0">
            <a:scrgbClr r="0" g="0" b="0"/>
          </a:effectRef>
          <a:fontRef idx="major"/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9pPr>
          </a:lstStyle>
          <a:p>
            <a:pPr marL="457200" indent="-457200" algn="ctr"/>
            <a:r>
              <a:rPr lang="sk-SK" altLang="sk-SK" sz="3200" kern="0" cap="all" dirty="0" smtClean="0">
                <a:solidFill>
                  <a:srgbClr val="808080"/>
                </a:solidFill>
                <a:latin typeface="Calibri" panose="020F0502020204030204" pitchFamily="34" charset="0"/>
              </a:rPr>
              <a:t> </a:t>
            </a:r>
            <a:r>
              <a:rPr lang="sk-SK" altLang="sk-SK" sz="3200" kern="0" cap="all" dirty="0" smtClean="0">
                <a:solidFill>
                  <a:schemeClr val="accent4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1. Asociácie A SPOMIENKY NA SOCIALIZMUS</a:t>
            </a:r>
            <a:endParaRPr lang="sk-SK" altLang="sk-SK" sz="2400" kern="0" cap="all" dirty="0">
              <a:solidFill>
                <a:schemeClr val="accent4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70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8670080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1487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539502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Školstvo bolo za socializmu kvalitnejšie a ľudia boli vzdelanejší ako dnes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6588801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1488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493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71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3147324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2514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23571834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2515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Československé výrobky mali v zahraničí do roku 1989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skvelé </a:t>
            </a:r>
            <a:r>
              <a:rPr lang="it-IT" altLang="sk-SK" b="1" i="1" dirty="0">
                <a:solidFill>
                  <a:srgbClr val="4D4D4D"/>
                </a:solidFill>
              </a:rPr>
              <a:t>meno </a:t>
            </a:r>
            <a:r>
              <a:rPr lang="it-IT" altLang="sk-SK" b="1" i="1" dirty="0" smtClean="0">
                <a:solidFill>
                  <a:srgbClr val="4D4D4D"/>
                </a:solidFill>
              </a:rPr>
              <a:t>a </a:t>
            </a:r>
            <a:r>
              <a:rPr lang="it-IT" altLang="sk-SK" b="1" i="1" dirty="0">
                <a:solidFill>
                  <a:srgbClr val="4D4D4D"/>
                </a:solidFill>
              </a:rPr>
              <a:t>vyvážali sa do celého sveta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5134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72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65232074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3537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7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Československé výrobky mali v zahraničí do roku 1989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skvelé </a:t>
            </a:r>
            <a:r>
              <a:rPr lang="it-IT" altLang="sk-SK" b="1" i="1" dirty="0">
                <a:solidFill>
                  <a:srgbClr val="4D4D4D"/>
                </a:solidFill>
              </a:rPr>
              <a:t>meno a vyvážali sa do celého sveta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8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6130643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3538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2945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73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463828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4560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04576095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4561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Za socializmu sa menej kradlo a podvádzalo ako dnes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3985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74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4809998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5583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Za socializmu sa menej kradlo a podvádzalo ako dnes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3165174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5584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2303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75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15478521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6606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6433120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6607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Zdravotná starostlivosť bola za socializmu lepšia,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ľudia </a:t>
            </a:r>
            <a:r>
              <a:rPr lang="it-IT" altLang="sk-SK" b="1" i="1" dirty="0">
                <a:solidFill>
                  <a:srgbClr val="4D4D4D"/>
                </a:solidFill>
              </a:rPr>
              <a:t>sa dožívali vyššieho veku a menej ľudí zomieralo predčasne na choroby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2052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76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48327535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7629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7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Zdravotná starostlivosť bola za socializmu lepšia,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ľudia </a:t>
            </a:r>
            <a:r>
              <a:rPr lang="it-IT" altLang="sk-SK" b="1" i="1" dirty="0">
                <a:solidFill>
                  <a:srgbClr val="4D4D4D"/>
                </a:solidFill>
              </a:rPr>
              <a:t>sa dožívali vyššieho veku a menej ľudí zomieralo predčasne na choroby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8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77152018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7630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135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1238191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8654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46523800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8655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Zo štátom vlastnených podnikov profitovali všetci občania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7308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78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63891083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9679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Zo štátom vlastnených podnikov profitovali všetci občania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3403969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9680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933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79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261328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0700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1014952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0701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Socializmus bol ekonomicky životaschopný systém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a </a:t>
            </a:r>
            <a:r>
              <a:rPr lang="pl-PL" altLang="sk-SK" b="1" i="1" dirty="0">
                <a:solidFill>
                  <a:srgbClr val="4D4D4D"/>
                </a:solidFill>
              </a:rPr>
              <a:t>hospodársky sa mu darilo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6408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8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467544" y="1254169"/>
            <a:ext cx="8208912" cy="542231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r>
              <a:rPr lang="sk-SK" b="1" kern="0" dirty="0" smtClean="0"/>
              <a:t>Socializmus sa respondentom spája predovšetkým s istotami: konkrétne s istotou práce pre všetkých </a:t>
            </a:r>
            <a:r>
              <a:rPr lang="sk-SK" kern="0" dirty="0" smtClean="0"/>
              <a:t>–</a:t>
            </a:r>
            <a:r>
              <a:rPr lang="sk-SK" b="1" kern="0" dirty="0" smtClean="0"/>
              <a:t> </a:t>
            </a:r>
            <a:r>
              <a:rPr lang="sk-SK" i="1" kern="0" dirty="0" smtClean="0"/>
              <a:t>„každý mal prácu“ „dostatok práce pre všetkých“, „plná zamestnanosť“ </a:t>
            </a:r>
            <a:r>
              <a:rPr lang="sk-SK" b="1" kern="0" dirty="0" smtClean="0"/>
              <a:t>(20% respondentov) a sociálnymi istotami </a:t>
            </a:r>
            <a:r>
              <a:rPr lang="sk-SK" kern="0" dirty="0" smtClean="0"/>
              <a:t>– </a:t>
            </a:r>
            <a:r>
              <a:rPr lang="sk-SK" i="1" kern="0" dirty="0" smtClean="0"/>
              <a:t>„lacné byty, sociálne zabezpečene“, „sociálne vymoženosti“, „pomoc štátu občanom“ </a:t>
            </a:r>
            <a:r>
              <a:rPr lang="sk-SK" b="1" kern="0" dirty="0" smtClean="0"/>
              <a:t>(16% respondentov); avšak na druhej strane aj s totalitou – potláčaním ľudských a občianskych práv </a:t>
            </a:r>
            <a:r>
              <a:rPr lang="sk-SK" kern="0" dirty="0" smtClean="0"/>
              <a:t>– </a:t>
            </a:r>
            <a:r>
              <a:rPr lang="sk-SK" i="1" kern="0" dirty="0" smtClean="0"/>
              <a:t>„diktatúra“, „náboženská nesloboda“, „žiadna sloboda prejavu“, „obmedzenie slobody pohybu“, „cenzúra“ </a:t>
            </a:r>
            <a:r>
              <a:rPr lang="sk-SK" b="1" kern="0" dirty="0" smtClean="0"/>
              <a:t>(18%).</a:t>
            </a:r>
            <a:endParaRPr lang="sk-SK" kern="0" dirty="0" smtClean="0"/>
          </a:p>
          <a:p>
            <a:pPr algn="just"/>
            <a:endParaRPr lang="sk-SK" sz="1000" kern="0" dirty="0" smtClean="0"/>
          </a:p>
          <a:p>
            <a:pPr algn="just"/>
            <a:r>
              <a:rPr lang="sk-SK" b="1" kern="0" dirty="0" smtClean="0"/>
              <a:t>Približne desatine respondentov sa tiež vybavili asociácie: komunisti/ideológia </a:t>
            </a:r>
            <a:r>
              <a:rPr lang="sk-SK" kern="0" dirty="0" smtClean="0"/>
              <a:t>– </a:t>
            </a:r>
            <a:r>
              <a:rPr lang="sk-SK" i="1" kern="0" dirty="0" smtClean="0"/>
              <a:t>„KSS“, „propaganda“, „vedúca úloha jednej strany“, „Revolučné odborové hnutie“, „</a:t>
            </a:r>
            <a:r>
              <a:rPr lang="sk-SK" i="1" kern="0" dirty="0" err="1" smtClean="0"/>
              <a:t>Gottwald</a:t>
            </a:r>
            <a:r>
              <a:rPr lang="sk-SK" i="1" kern="0" dirty="0" smtClean="0"/>
              <a:t>“ </a:t>
            </a:r>
            <a:r>
              <a:rPr lang="sk-SK" b="1" kern="0" dirty="0" smtClean="0"/>
              <a:t>(9%); kľudnejší život / menej stresu </a:t>
            </a:r>
            <a:r>
              <a:rPr lang="sk-SK" kern="0" dirty="0" smtClean="0"/>
              <a:t>–</a:t>
            </a:r>
            <a:r>
              <a:rPr lang="sk-SK" b="1" kern="0" dirty="0" smtClean="0"/>
              <a:t> </a:t>
            </a:r>
            <a:r>
              <a:rPr lang="sk-SK" i="1" kern="0" dirty="0" smtClean="0"/>
              <a:t>„pohoda života“, „kľudnejšie časy“, „nebolo toľko stresových situácií“ </a:t>
            </a:r>
            <a:r>
              <a:rPr lang="sk-SK" b="1" kern="0" dirty="0" smtClean="0"/>
              <a:t>(7%); dobré – zlaté časy vo všeobecnosti (7%); minulosť (všeobecne) </a:t>
            </a:r>
            <a:r>
              <a:rPr lang="sk-SK" kern="0" dirty="0" smtClean="0"/>
              <a:t>-</a:t>
            </a:r>
            <a:r>
              <a:rPr lang="sk-SK" b="1" kern="0" dirty="0" smtClean="0"/>
              <a:t> </a:t>
            </a:r>
            <a:r>
              <a:rPr lang="sk-SK" i="1" kern="0" dirty="0" smtClean="0"/>
              <a:t>„obdobie pred rokom 1989“, „vek dávno minulý“, „bývalé politické zriadenie“ </a:t>
            </a:r>
            <a:r>
              <a:rPr lang="sk-SK" b="1" kern="0" dirty="0" smtClean="0"/>
              <a:t>(7%).</a:t>
            </a:r>
          </a:p>
          <a:p>
            <a:pPr algn="just"/>
            <a:endParaRPr lang="sk-SK" sz="1000" b="1" kern="0" dirty="0"/>
          </a:p>
          <a:p>
            <a:pPr algn="just"/>
            <a:r>
              <a:rPr lang="sk-SK" kern="0" dirty="0" smtClean="0"/>
              <a:t>V menšej miere sa respondentom vybavili asociácie: 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rovnosť ľudí, sociálna spravodlivosť – </a:t>
            </a:r>
            <a:r>
              <a:rPr lang="sk-SK" sz="1100" i="1" kern="0" dirty="0" smtClean="0"/>
              <a:t>„menšie sociálne rozdiely“, „rovnomernejší prístup k ľuďom“ </a:t>
            </a:r>
            <a:r>
              <a:rPr lang="sk-SK" sz="1100" kern="0" dirty="0" smtClean="0"/>
              <a:t>(5%); 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lepšie zdravotníctvo </a:t>
            </a:r>
            <a:r>
              <a:rPr lang="sk-SK" sz="1100" i="1" kern="0" dirty="0" smtClean="0"/>
              <a:t>– „bezplatné zdravotníctvo - lieky zadarmo“, „lepšia starostlivosť“, „dostupné pre všetkých“ </a:t>
            </a:r>
            <a:r>
              <a:rPr lang="sk-SK" sz="1100" kern="0" dirty="0" smtClean="0"/>
              <a:t>(4%);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ekonomická prosperita, blahobyt – </a:t>
            </a:r>
            <a:r>
              <a:rPr lang="sk-SK" sz="1100" i="1" kern="0" dirty="0" smtClean="0"/>
              <a:t>„fungujúce družstva, fabriky“, „sebestačný štát“, „lepšie životné podmienky“ </a:t>
            </a:r>
            <a:r>
              <a:rPr lang="sk-SK" sz="1100" kern="0" dirty="0" smtClean="0"/>
              <a:t>(4%); nízke ceny (3%); 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osobné spomienky – </a:t>
            </a:r>
            <a:r>
              <a:rPr lang="sk-SK" sz="1100" i="1" kern="0" dirty="0" smtClean="0"/>
              <a:t>„obdobe môjho detstva“, „moja mladosť“, „najkrajšie obdobie života“, „príbehy rodičov“</a:t>
            </a:r>
            <a:r>
              <a:rPr lang="sk-SK" sz="1100" kern="0" dirty="0" smtClean="0"/>
              <a:t> (3%);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nedostatok tovarov – </a:t>
            </a:r>
            <a:r>
              <a:rPr lang="sk-SK" sz="1100" i="1" kern="0" dirty="0" smtClean="0"/>
              <a:t>„nedostatok potravín“, „prázdne obchody“, „málo sortimentu </a:t>
            </a:r>
            <a:r>
              <a:rPr lang="sk-SK" sz="1100" kern="0" dirty="0" smtClean="0"/>
              <a:t>(3%); masové akcie – </a:t>
            </a:r>
            <a:r>
              <a:rPr lang="sk-SK" sz="1100" i="1" kern="0" dirty="0" smtClean="0"/>
              <a:t>„prvomájové sprievody“, „Spartakiáda“, „pionieri“, „tábory“ </a:t>
            </a:r>
            <a:r>
              <a:rPr lang="sk-SK" sz="1100" kern="0" dirty="0" smtClean="0"/>
              <a:t>(3%); 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nízka kriminalita /bezpečnejší život (3%); 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poriadok a zodpovednosť – </a:t>
            </a:r>
            <a:r>
              <a:rPr lang="sk-SK" sz="1100" i="1" kern="0" dirty="0" smtClean="0"/>
              <a:t>„disciplína a poriadok“, „väčší rešpekt pred vládou“, „poriadok v štáte“, „väčšia zodpovednosť ľudí“ </a:t>
            </a:r>
            <a:r>
              <a:rPr lang="sk-SK" sz="1100" kern="0" dirty="0" smtClean="0"/>
              <a:t>(3%); 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lepšie medziľudské vzťahy (3%); </a:t>
            </a:r>
            <a:endParaRPr lang="sk-SK" sz="1100" kern="0" dirty="0"/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spoločné vlastníctvo – štátne podniky (3%); 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lepšie vzdelávanie (2%); 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dlhé rady v obchodoch (2%); </a:t>
            </a:r>
          </a:p>
          <a:p>
            <a:pPr lvl="1" algn="just">
              <a:buClr>
                <a:schemeClr val="bg2"/>
              </a:buClr>
              <a:buFont typeface="Wingdings" panose="05000000000000000000" pitchFamily="2" charset="2"/>
              <a:buChar char="Ø"/>
            </a:pPr>
            <a:r>
              <a:rPr lang="sk-SK" sz="1100" kern="0" dirty="0" smtClean="0"/>
              <a:t>typické produkty – </a:t>
            </a:r>
            <a:r>
              <a:rPr lang="sk-SK" sz="1100" i="1" kern="0" dirty="0" err="1" smtClean="0"/>
              <a:t>Bonpari</a:t>
            </a:r>
            <a:r>
              <a:rPr lang="sk-SK" sz="1100" i="1" kern="0" dirty="0" smtClean="0"/>
              <a:t>, Detvy, </a:t>
            </a:r>
            <a:r>
              <a:rPr lang="sk-SK" sz="1100" i="1" kern="0" dirty="0" err="1" smtClean="0"/>
              <a:t>Melta</a:t>
            </a:r>
            <a:r>
              <a:rPr lang="sk-SK" sz="1100" i="1" kern="0" dirty="0" smtClean="0"/>
              <a:t>, Trabant, kubánske pomaranče, bony </a:t>
            </a:r>
            <a:r>
              <a:rPr lang="sk-SK" sz="1100" kern="0" dirty="0" smtClean="0"/>
              <a:t>apod. (2%).</a:t>
            </a: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23528" y="166409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1.1. Spontánne asociácie so socializmom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026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80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68745526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1723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Socializmus bol ekonomicky životaschopný </a:t>
            </a:r>
            <a:r>
              <a:rPr lang="pl-PL" altLang="sk-SK" b="1" i="1" dirty="0" smtClean="0">
                <a:solidFill>
                  <a:srgbClr val="4D4D4D"/>
                </a:solidFill>
              </a:rPr>
              <a:t>systém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 </a:t>
            </a:r>
            <a:r>
              <a:rPr lang="pl-PL" altLang="sk-SK" b="1" i="1" dirty="0">
                <a:solidFill>
                  <a:srgbClr val="4D4D4D"/>
                </a:solidFill>
              </a:rPr>
              <a:t>a hospodársky sa mu darilo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654927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1724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8100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81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76108391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2744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2201105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2745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Životná úroveň väčšiny občanov bola za socializmu vyššia ako dnes,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ľudia </a:t>
            </a:r>
            <a:r>
              <a:rPr lang="it-IT" altLang="sk-SK" b="1" i="1" dirty="0">
                <a:solidFill>
                  <a:srgbClr val="4D4D4D"/>
                </a:solidFill>
              </a:rPr>
              <a:t>si zo svojho príjmu mohli dovoliť viac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9834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82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3815092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3768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7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Životná úroveň väčšiny občanov bola za socializmu vyššia ako dnes,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ľudia </a:t>
            </a:r>
            <a:r>
              <a:rPr lang="it-IT" altLang="sk-SK" b="1" i="1" dirty="0">
                <a:solidFill>
                  <a:srgbClr val="4D4D4D"/>
                </a:solidFill>
              </a:rPr>
              <a:t>si zo svojho príjmu mohli dovoliť viac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8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7711287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3769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121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83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1870195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4790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21367549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4791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Socialistický režim sa viac staral o životné prostredie,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továrne </a:t>
            </a:r>
            <a:r>
              <a:rPr lang="it-IT" altLang="sk-SK" b="1" i="1" dirty="0">
                <a:solidFill>
                  <a:srgbClr val="4D4D4D"/>
                </a:solidFill>
              </a:rPr>
              <a:t>vypúšťali menej škodlivín,  ovzdušie aj vody boli čistejšie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4261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84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505781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5814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7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it-IT" altLang="sk-SK" b="1" i="1" dirty="0">
                <a:solidFill>
                  <a:srgbClr val="4D4D4D"/>
                </a:solidFill>
              </a:rPr>
              <a:t>Socialistický režim sa viac staral o životné prostredie, </a:t>
            </a:r>
            <a:endParaRPr lang="sk-SK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továrne </a:t>
            </a:r>
            <a:r>
              <a:rPr lang="it-IT" altLang="sk-SK" b="1" i="1" dirty="0">
                <a:solidFill>
                  <a:srgbClr val="4D4D4D"/>
                </a:solidFill>
              </a:rPr>
              <a:t>vypúšťali menej škodlivín,  ovzdušie aj vody boli čistejšie</a:t>
            </a:r>
            <a:r>
              <a:rPr lang="it-IT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it-IT" altLang="sk-SK" b="1" i="1" dirty="0" smtClean="0">
                <a:solidFill>
                  <a:srgbClr val="4D4D4D"/>
                </a:solidFill>
              </a:rPr>
              <a:t>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8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3212184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5815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6237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85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0345341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6838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2031666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6839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Obchody boli dobre zásobené lacným a zároveň kvalitným tovarom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1636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86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6600957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7864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Obchody boli dobre zásobené lacným a zároveň kvalitným tovarom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88069675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7865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346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5129068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884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302312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885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Socializmus v Československu nebol totalitným režimom,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ľudské </a:t>
            </a:r>
            <a:r>
              <a:rPr lang="pl-PL" altLang="sk-SK" b="1" i="1" dirty="0">
                <a:solidFill>
                  <a:srgbClr val="4D4D4D"/>
                </a:solidFill>
              </a:rPr>
              <a:t>práva sa dodržiavali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424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88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1464045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9908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Socializmus v Československu nebol totalitným režimom,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ľudské </a:t>
            </a:r>
            <a:r>
              <a:rPr lang="pl-PL" altLang="sk-SK" b="1" i="1" dirty="0">
                <a:solidFill>
                  <a:srgbClr val="4D4D4D"/>
                </a:solidFill>
              </a:rPr>
              <a:t>práva sa dodržiavali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9537133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9909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02572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89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8828858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0930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77314885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0931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Každý, kto poctivo pracoval a dodržiaval zákony, mohol slobodne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prejavovať </a:t>
            </a:r>
            <a:r>
              <a:rPr lang="pl-PL" altLang="sk-SK" b="1" i="1" dirty="0">
                <a:solidFill>
                  <a:srgbClr val="4D4D4D"/>
                </a:solidFill>
              </a:rPr>
              <a:t>svoje názory bez toho, aby bol za to akokoľvek postihovaný.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0308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9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467544" y="1268760"/>
            <a:ext cx="8208912" cy="5256584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r>
              <a:rPr lang="sk-SK" kern="0" dirty="0" smtClean="0"/>
              <a:t>Menej ako 2% respondentov tiež spontánne menovali: kvalitné produkty (1,6%); vplyv štátu na všetko (1,5%); vplyv ZSSR (1%); sloboda (1%); zlaté časy – všeobecne (1%); spravodlivosť – právny štát (0,6%); chudoba (0,6%); výstavba (0,5%); „</a:t>
            </a:r>
            <a:r>
              <a:rPr lang="sk-SK" kern="0" dirty="0" err="1" smtClean="0"/>
              <a:t>papalášizmus</a:t>
            </a:r>
            <a:r>
              <a:rPr lang="sk-SK" kern="0" dirty="0" smtClean="0"/>
              <a:t>“ – </a:t>
            </a:r>
            <a:r>
              <a:rPr lang="sk-SK" i="1" kern="0" dirty="0" smtClean="0"/>
              <a:t>„veľké vymoženosti pre pánov komunistov“ </a:t>
            </a:r>
            <a:r>
              <a:rPr lang="sk-SK" kern="0" dirty="0" smtClean="0"/>
              <a:t>(0,5%); aj pozitíva aj negatíva - všeobecne (0,5%); nepokoje / disidenti (0,4%). Ďalšie iné jednotlivo menované odpovede uviedli 3% respondentov – napr</a:t>
            </a:r>
            <a:r>
              <a:rPr lang="sk-SK" i="1" kern="0" dirty="0" smtClean="0"/>
              <a:t>.: „pád jednej vlády“, „Československo“, „slovenské koruny“, „rozumnejšie vládnutie v porovnaní so súčasnosťou“</a:t>
            </a:r>
            <a:r>
              <a:rPr lang="sk-SK" kern="0" dirty="0" smtClean="0"/>
              <a:t> apod.</a:t>
            </a:r>
          </a:p>
          <a:p>
            <a:pPr algn="just"/>
            <a:endParaRPr lang="sk-SK" sz="1000" kern="0" dirty="0"/>
          </a:p>
          <a:p>
            <a:pPr algn="just"/>
            <a:r>
              <a:rPr lang="sk-SK" b="1" kern="0" dirty="0" smtClean="0"/>
              <a:t>Pod pojmom socializmus si nevedela predstaviť, resp. neuviedla žiadne asociácie necelá desatina respondentov (9%).</a:t>
            </a:r>
            <a:endParaRPr lang="sk-SK" b="1" kern="0" dirty="0"/>
          </a:p>
          <a:p>
            <a:pPr algn="just"/>
            <a:endParaRPr lang="sk-SK" kern="0" dirty="0"/>
          </a:p>
          <a:p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23528" y="166409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Spontánne asociácie so socializmom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276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90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6663790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1955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Každý, kto poctivo pracoval a dodržiaval zákony, mohol slobodne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prejavovať </a:t>
            </a:r>
            <a:r>
              <a:rPr lang="pl-PL" altLang="sk-SK" b="1" i="1" dirty="0">
                <a:solidFill>
                  <a:srgbClr val="4D4D4D"/>
                </a:solidFill>
              </a:rPr>
              <a:t>svoje názory bez toho, aby bol za to akokoľvek postihovaný.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73831126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1956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73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91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2014566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2976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540906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2977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Pred rokom 1989 existovala socialistická demokracia,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voľby </a:t>
            </a:r>
            <a:r>
              <a:rPr lang="pl-PL" altLang="sk-SK" b="1" i="1" dirty="0">
                <a:solidFill>
                  <a:srgbClr val="4D4D4D"/>
                </a:solidFill>
              </a:rPr>
              <a:t>boli slobodné a demokratické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1922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92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56721959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4001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Pred rokom 1989 existovala socialistická demokracia,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voľby </a:t>
            </a:r>
            <a:r>
              <a:rPr lang="pl-PL" altLang="sk-SK" b="1" i="1" dirty="0">
                <a:solidFill>
                  <a:srgbClr val="4D4D4D"/>
                </a:solidFill>
              </a:rPr>
              <a:t>boli slobodné a demokratické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8022764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4002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8282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93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66391272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5024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3089202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5025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Dovolenka pri mori bola dostupnejšia pre väčší počet ľudí ako dnes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</a:t>
            </a:r>
            <a:r>
              <a:rPr lang="sk-SK" altLang="sk-SK" b="1" i="1" dirty="0" smtClean="0">
                <a:solidFill>
                  <a:srgbClr val="4D4D4D"/>
                </a:solidFill>
              </a:rPr>
              <a:t> 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5647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94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9850043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6049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Dovolenka pri mori bola dostupnejšia pre väčší počet ľudí ako dnes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</a:t>
            </a:r>
          </a:p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4749293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6050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501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9"/>
          <p:cNvSpPr txBox="1">
            <a:spLocks noGrp="1" noChangeArrowheads="1"/>
          </p:cNvSpPr>
          <p:nvPr/>
        </p:nvSpPr>
        <p:spPr bwMode="auto">
          <a:xfrm>
            <a:off x="7680325" y="6548438"/>
            <a:ext cx="145573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FACED78-F8DC-4E9E-AED2-42CB83C067DE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95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graphicFrame>
        <p:nvGraphicFramePr>
          <p:cNvPr id="16387" name="Object 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7785403"/>
              </p:ext>
            </p:extLst>
          </p:nvPr>
        </p:nvGraphicFramePr>
        <p:xfrm>
          <a:off x="158750" y="836712"/>
          <a:ext cx="8464550" cy="5754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7070" name="Chart" r:id="rId4" imgW="11307981" imgH="7680960" progId="MSGraph.Chart.8">
                  <p:embed followColorScheme="full"/>
                </p:oleObj>
              </mc:Choice>
              <mc:Fallback>
                <p:oleObj name="Chart" r:id="rId4" imgW="11307981" imgH="768096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" y="836712"/>
                        <a:ext cx="8464550" cy="5754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9" name="Rectangle 4"/>
          <p:cNvSpPr>
            <a:spLocks noChangeArrowheads="1"/>
          </p:cNvSpPr>
          <p:nvPr/>
        </p:nvSpPr>
        <p:spPr bwMode="auto">
          <a:xfrm>
            <a:off x="6502400" y="6607175"/>
            <a:ext cx="16700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251520" y="1388185"/>
            <a:ext cx="738187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pohlavie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283072" y="2629098"/>
            <a:ext cx="544512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vek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2" name="Rectangle 7"/>
          <p:cNvSpPr>
            <a:spLocks noChangeArrowheads="1"/>
          </p:cNvSpPr>
          <p:nvPr/>
        </p:nvSpPr>
        <p:spPr bwMode="auto">
          <a:xfrm>
            <a:off x="233412" y="3318540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vzdelanie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3" name="Rectangle 8"/>
          <p:cNvSpPr>
            <a:spLocks noChangeArrowheads="1"/>
          </p:cNvSpPr>
          <p:nvPr/>
        </p:nvSpPr>
        <p:spPr bwMode="auto">
          <a:xfrm>
            <a:off x="177800" y="5149378"/>
            <a:ext cx="1060450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zamestnanie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394" name="Line 10"/>
          <p:cNvSpPr>
            <a:spLocks noChangeShapeType="1"/>
          </p:cNvSpPr>
          <p:nvPr/>
        </p:nvSpPr>
        <p:spPr bwMode="auto">
          <a:xfrm>
            <a:off x="6316663" y="1879600"/>
            <a:ext cx="0" cy="46767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16395" name="Object 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9265927"/>
              </p:ext>
            </p:extLst>
          </p:nvPr>
        </p:nvGraphicFramePr>
        <p:xfrm>
          <a:off x="5364088" y="1033918"/>
          <a:ext cx="3573463" cy="562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7071" name="Chart" r:id="rId6" imgW="4861528" imgH="7642944" progId="MSGraph.Chart.8">
                  <p:embed followColorScheme="full"/>
                </p:oleObj>
              </mc:Choice>
              <mc:Fallback>
                <p:oleObj name="Chart" r:id="rId6" imgW="4861528" imgH="7642944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64088" y="1033918"/>
                        <a:ext cx="3573463" cy="562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6" name="Line 12"/>
          <p:cNvSpPr>
            <a:spLocks noChangeShapeType="1"/>
          </p:cNvSpPr>
          <p:nvPr/>
        </p:nvSpPr>
        <p:spPr bwMode="auto">
          <a:xfrm flipV="1">
            <a:off x="4742066" y="1885231"/>
            <a:ext cx="4014787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7" name="Line 16"/>
          <p:cNvSpPr>
            <a:spLocks noChangeShapeType="1"/>
          </p:cNvSpPr>
          <p:nvPr/>
        </p:nvSpPr>
        <p:spPr bwMode="auto">
          <a:xfrm flipV="1">
            <a:off x="4745374" y="1230308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398" name="Rectangle 17"/>
          <p:cNvSpPr>
            <a:spLocks noChangeArrowheads="1"/>
          </p:cNvSpPr>
          <p:nvPr/>
        </p:nvSpPr>
        <p:spPr bwMode="auto">
          <a:xfrm>
            <a:off x="7513638" y="2982913"/>
            <a:ext cx="3873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6399" name="Rectangle 18"/>
          <p:cNvSpPr>
            <a:spLocks noChangeArrowheads="1"/>
          </p:cNvSpPr>
          <p:nvPr/>
        </p:nvSpPr>
        <p:spPr bwMode="auto">
          <a:xfrm>
            <a:off x="251520" y="3853234"/>
            <a:ext cx="738188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národnosť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0" name="Rectangle 19"/>
          <p:cNvSpPr>
            <a:spLocks noChangeArrowheads="1"/>
          </p:cNvSpPr>
          <p:nvPr/>
        </p:nvSpPr>
        <p:spPr bwMode="auto">
          <a:xfrm>
            <a:off x="4630104" y="5824538"/>
            <a:ext cx="963613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kraj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1" name="Rectangle 20"/>
          <p:cNvSpPr>
            <a:spLocks noChangeArrowheads="1"/>
          </p:cNvSpPr>
          <p:nvPr/>
        </p:nvSpPr>
        <p:spPr bwMode="auto">
          <a:xfrm>
            <a:off x="339919" y="1052736"/>
            <a:ext cx="941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6402" name="Line 21"/>
          <p:cNvSpPr>
            <a:spLocks noChangeShapeType="1"/>
          </p:cNvSpPr>
          <p:nvPr/>
        </p:nvSpPr>
        <p:spPr bwMode="auto">
          <a:xfrm>
            <a:off x="301496" y="126876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3" name="Rectangle 29"/>
          <p:cNvSpPr>
            <a:spLocks noChangeArrowheads="1"/>
          </p:cNvSpPr>
          <p:nvPr/>
        </p:nvSpPr>
        <p:spPr bwMode="auto">
          <a:xfrm>
            <a:off x="4646612" y="1484784"/>
            <a:ext cx="833438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rodinný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stav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04" name="Line 314"/>
          <p:cNvSpPr>
            <a:spLocks noChangeShapeType="1"/>
          </p:cNvSpPr>
          <p:nvPr/>
        </p:nvSpPr>
        <p:spPr bwMode="auto">
          <a:xfrm>
            <a:off x="309885" y="160712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5" name="Line 315"/>
          <p:cNvSpPr>
            <a:spLocks noChangeShapeType="1"/>
          </p:cNvSpPr>
          <p:nvPr/>
        </p:nvSpPr>
        <p:spPr bwMode="auto">
          <a:xfrm>
            <a:off x="309885" y="2852750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6" name="Line 316"/>
          <p:cNvSpPr>
            <a:spLocks noChangeShapeType="1"/>
          </p:cNvSpPr>
          <p:nvPr/>
        </p:nvSpPr>
        <p:spPr bwMode="auto">
          <a:xfrm>
            <a:off x="284718" y="3547663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7" name="Line 317"/>
          <p:cNvSpPr>
            <a:spLocks noChangeShapeType="1"/>
          </p:cNvSpPr>
          <p:nvPr/>
        </p:nvSpPr>
        <p:spPr bwMode="auto">
          <a:xfrm>
            <a:off x="301496" y="4087345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08" name="Rectangle 6"/>
          <p:cNvSpPr>
            <a:spLocks noChangeArrowheads="1"/>
          </p:cNvSpPr>
          <p:nvPr/>
        </p:nvSpPr>
        <p:spPr bwMode="auto">
          <a:xfrm>
            <a:off x="4619625" y="3185219"/>
            <a:ext cx="887413" cy="53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príjem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37" name="Line 28"/>
          <p:cNvSpPr>
            <a:spLocks noChangeShapeType="1"/>
          </p:cNvSpPr>
          <p:nvPr/>
        </p:nvSpPr>
        <p:spPr bwMode="auto">
          <a:xfrm flipV="1">
            <a:off x="4757256" y="4335626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8" name="Line 28"/>
          <p:cNvSpPr>
            <a:spLocks noChangeShapeType="1"/>
          </p:cNvSpPr>
          <p:nvPr/>
        </p:nvSpPr>
        <p:spPr bwMode="auto">
          <a:xfrm flipV="1">
            <a:off x="4757256" y="5310182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6439" name="Line 317"/>
          <p:cNvSpPr>
            <a:spLocks noChangeShapeType="1"/>
          </p:cNvSpPr>
          <p:nvPr/>
        </p:nvSpPr>
        <p:spPr bwMode="auto">
          <a:xfrm>
            <a:off x="309885" y="5667086"/>
            <a:ext cx="3902075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6471" name="Rectangle 6"/>
          <p:cNvSpPr>
            <a:spLocks noChangeArrowheads="1"/>
          </p:cNvSpPr>
          <p:nvPr/>
        </p:nvSpPr>
        <p:spPr bwMode="auto">
          <a:xfrm>
            <a:off x="179388" y="5859463"/>
            <a:ext cx="800100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členov domácnosti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6472" name="Rectangle 6"/>
          <p:cNvSpPr>
            <a:spLocks noChangeArrowheads="1"/>
          </p:cNvSpPr>
          <p:nvPr/>
        </p:nvSpPr>
        <p:spPr bwMode="auto">
          <a:xfrm>
            <a:off x="4619625" y="4409356"/>
            <a:ext cx="800100" cy="53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počet obyvateľov obce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Bežný človek, ak chcel, mohol slobodne cestovať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kamkoľvek </a:t>
            </a:r>
            <a:r>
              <a:rPr lang="pl-PL" altLang="sk-SK" b="1" i="1" dirty="0">
                <a:solidFill>
                  <a:srgbClr val="4D4D4D"/>
                </a:solidFill>
              </a:rPr>
              <a:t>do zahraničia</a:t>
            </a:r>
            <a:r>
              <a:rPr lang="pl-PL" altLang="sk-SK" b="1" i="1" dirty="0" smtClean="0">
                <a:solidFill>
                  <a:srgbClr val="4D4D4D"/>
                </a:solidFill>
              </a:rPr>
              <a:t>.”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4615284" y="2156117"/>
            <a:ext cx="887413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čistý mesačný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osobný príjem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4748867" y="3031093"/>
            <a:ext cx="4016375" cy="1270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graphicFrame>
        <p:nvGraphicFramePr>
          <p:cNvPr id="37" name="Group 277"/>
          <p:cNvGraphicFramePr>
            <a:graphicFrameLocks noGrp="1"/>
          </p:cNvGraphicFramePr>
          <p:nvPr>
            <p:extLst/>
          </p:nvPr>
        </p:nvGraphicFramePr>
        <p:xfrm>
          <a:off x="8659678" y="1052736"/>
          <a:ext cx="393700" cy="5554444"/>
        </p:xfrm>
        <a:graphic>
          <a:graphicData uri="http://schemas.openxmlformats.org/drawingml/2006/table">
            <a:tbl>
              <a:tblPr/>
              <a:tblGrid>
                <a:gridCol w="393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587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89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algn="r" fontAlgn="b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3366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graphicFrame>
        <p:nvGraphicFramePr>
          <p:cNvPr id="35" name="Group 278"/>
          <p:cNvGraphicFramePr>
            <a:graphicFrameLocks noGrp="1"/>
          </p:cNvGraphicFramePr>
          <p:nvPr>
            <p:extLst/>
          </p:nvPr>
        </p:nvGraphicFramePr>
        <p:xfrm>
          <a:off x="4130993" y="1067976"/>
          <a:ext cx="327471" cy="5495711"/>
        </p:xfrm>
        <a:graphic>
          <a:graphicData uri="http://schemas.openxmlformats.org/drawingml/2006/table">
            <a:tbl>
              <a:tblPr/>
              <a:tblGrid>
                <a:gridCol w="3274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508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214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102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315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281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423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9"/>
          <p:cNvSpPr txBox="1">
            <a:spLocks noGrp="1" noChangeArrowheads="1"/>
          </p:cNvSpPr>
          <p:nvPr/>
        </p:nvSpPr>
        <p:spPr bwMode="auto">
          <a:xfrm>
            <a:off x="7926388" y="6597650"/>
            <a:ext cx="1222375" cy="24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852A04C-B524-4636-8032-781D16237075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96</a:t>
            </a:fld>
            <a:endParaRPr lang="cs-CZ" altLang="sk-SK" sz="1200">
              <a:solidFill>
                <a:schemeClr val="bg2"/>
              </a:solidFill>
            </a:endParaRPr>
          </a:p>
        </p:txBody>
      </p:sp>
      <p:graphicFrame>
        <p:nvGraphicFramePr>
          <p:cNvPr id="18435" name="Objec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61915607"/>
              </p:ext>
            </p:extLst>
          </p:nvPr>
        </p:nvGraphicFramePr>
        <p:xfrm>
          <a:off x="539254" y="833438"/>
          <a:ext cx="7777162" cy="5802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8095" name="Chart" r:id="rId4" imgW="11399610" imgH="8564832" progId="MSGraph.Chart.8">
                  <p:embed followColorScheme="full"/>
                </p:oleObj>
              </mc:Choice>
              <mc:Fallback>
                <p:oleObj name="Chart" r:id="rId4" imgW="11399610" imgH="8564832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254" y="833438"/>
                        <a:ext cx="7777162" cy="5802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561138" y="6597650"/>
            <a:ext cx="1682750" cy="223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%, N = </a:t>
            </a:r>
            <a:r>
              <a:rPr lang="sk-SK" altLang="sk-SK" sz="1000" i="1" dirty="0" smtClean="0">
                <a:solidFill>
                  <a:srgbClr val="000000"/>
                </a:solidFill>
                <a:latin typeface="Arial" panose="020B0604020202020204" pitchFamily="34" charset="0"/>
              </a:rPr>
              <a:t>1 046, </a:t>
            </a:r>
            <a:r>
              <a:rPr lang="sk-SK" altLang="sk-SK" sz="1000" i="1" dirty="0">
                <a:solidFill>
                  <a:srgbClr val="000000"/>
                </a:solidFill>
                <a:latin typeface="Arial" panose="020B0604020202020204" pitchFamily="34" charset="0"/>
              </a:rPr>
              <a:t>celá vzorka</a:t>
            </a:r>
          </a:p>
        </p:txBody>
      </p:sp>
      <p:sp>
        <p:nvSpPr>
          <p:cNvPr id="18437" name="Line 10"/>
          <p:cNvSpPr>
            <a:spLocks noChangeShapeType="1"/>
          </p:cNvSpPr>
          <p:nvPr/>
        </p:nvSpPr>
        <p:spPr bwMode="auto">
          <a:xfrm>
            <a:off x="6316663" y="1879600"/>
            <a:ext cx="0" cy="392906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sk-SK"/>
          </a:p>
        </p:txBody>
      </p:sp>
      <p:sp>
        <p:nvSpPr>
          <p:cNvPr id="18441" name="Rectangle 17"/>
          <p:cNvSpPr>
            <a:spLocks noChangeArrowheads="1"/>
          </p:cNvSpPr>
          <p:nvPr/>
        </p:nvSpPr>
        <p:spPr bwMode="auto">
          <a:xfrm>
            <a:off x="7513638" y="2982913"/>
            <a:ext cx="32543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763" tIns="4763" rIns="4763" bIns="4763" anchor="b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fontAlgn="b" hangingPunct="1">
              <a:spcBef>
                <a:spcPct val="0"/>
              </a:spcBef>
              <a:buClrTx/>
              <a:buFontTx/>
              <a:buNone/>
            </a:pPr>
            <a:endParaRPr lang="sk-SK" altLang="sk-SK" sz="600" i="1">
              <a:solidFill>
                <a:srgbClr val="7F7F7F"/>
              </a:solidFill>
              <a:latin typeface="Arial Narrow CE"/>
            </a:endParaRPr>
          </a:p>
        </p:txBody>
      </p:sp>
      <p:sp>
        <p:nvSpPr>
          <p:cNvPr id="18443" name="Rectangle 20"/>
          <p:cNvSpPr>
            <a:spLocks noChangeArrowheads="1"/>
          </p:cNvSpPr>
          <p:nvPr/>
        </p:nvSpPr>
        <p:spPr bwMode="auto">
          <a:xfrm>
            <a:off x="326928" y="1268760"/>
            <a:ext cx="941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CELÁ VZORKA</a:t>
            </a:r>
          </a:p>
        </p:txBody>
      </p:sp>
      <p:sp>
        <p:nvSpPr>
          <p:cNvPr id="18444" name="Line 21"/>
          <p:cNvSpPr>
            <a:spLocks noChangeShapeType="1"/>
          </p:cNvSpPr>
          <p:nvPr/>
        </p:nvSpPr>
        <p:spPr bwMode="auto">
          <a:xfrm>
            <a:off x="323850" y="1513265"/>
            <a:ext cx="4032250" cy="20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sk-SK"/>
          </a:p>
        </p:txBody>
      </p:sp>
      <p:sp>
        <p:nvSpPr>
          <p:cNvPr id="18446" name="Line 317"/>
          <p:cNvSpPr>
            <a:spLocks noChangeShapeType="1"/>
          </p:cNvSpPr>
          <p:nvPr/>
        </p:nvSpPr>
        <p:spPr bwMode="auto">
          <a:xfrm flipV="1">
            <a:off x="251123" y="4068683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18474" name="Rectangle 29"/>
          <p:cNvSpPr>
            <a:spLocks noChangeArrowheads="1"/>
          </p:cNvSpPr>
          <p:nvPr/>
        </p:nvSpPr>
        <p:spPr bwMode="auto">
          <a:xfrm>
            <a:off x="251520" y="2496367"/>
            <a:ext cx="701675" cy="37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volebné preferencie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18475" name="Rectangle 19"/>
          <p:cNvSpPr>
            <a:spLocks noChangeArrowheads="1"/>
          </p:cNvSpPr>
          <p:nvPr/>
        </p:nvSpPr>
        <p:spPr bwMode="auto">
          <a:xfrm>
            <a:off x="230154" y="4195068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skúsenosť so socializmom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graphicFrame>
        <p:nvGraphicFramePr>
          <p:cNvPr id="27" name="Group 277"/>
          <p:cNvGraphicFramePr>
            <a:graphicFrameLocks noGrp="1"/>
          </p:cNvGraphicFramePr>
          <p:nvPr>
            <p:extLst/>
          </p:nvPr>
        </p:nvGraphicFramePr>
        <p:xfrm>
          <a:off x="4015323" y="1303781"/>
          <a:ext cx="484669" cy="5295865"/>
        </p:xfrm>
        <a:graphic>
          <a:graphicData uri="http://schemas.openxmlformats.org/drawingml/2006/table">
            <a:tbl>
              <a:tblPr/>
              <a:tblGrid>
                <a:gridCol w="484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147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116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292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169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95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181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255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133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1" name="Line 317"/>
          <p:cNvSpPr>
            <a:spLocks noChangeShapeType="1"/>
          </p:cNvSpPr>
          <p:nvPr/>
        </p:nvSpPr>
        <p:spPr bwMode="auto">
          <a:xfrm flipV="1">
            <a:off x="230154" y="474681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2" name="Line 317"/>
          <p:cNvSpPr>
            <a:spLocks noChangeShapeType="1"/>
          </p:cNvSpPr>
          <p:nvPr/>
        </p:nvSpPr>
        <p:spPr bwMode="auto">
          <a:xfrm flipV="1">
            <a:off x="221040" y="5661248"/>
            <a:ext cx="4167350" cy="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34" name="Rectangle 19"/>
          <p:cNvSpPr>
            <a:spLocks noChangeArrowheads="1"/>
          </p:cNvSpPr>
          <p:nvPr/>
        </p:nvSpPr>
        <p:spPr bwMode="auto">
          <a:xfrm>
            <a:off x="221040" y="5085184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kedy sa žilo ľuďom lepšie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03568" y="5718016"/>
            <a:ext cx="957470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dal by prednosť ekonomike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39" name="Rectangle 3"/>
          <p:cNvSpPr>
            <a:spLocks noChangeArrowheads="1"/>
          </p:cNvSpPr>
          <p:nvPr/>
        </p:nvSpPr>
        <p:spPr bwMode="auto">
          <a:xfrm>
            <a:off x="624681" y="148462"/>
            <a:ext cx="8208962" cy="576263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None/>
            </a:pPr>
            <a:r>
              <a:rPr lang="sk-SK" altLang="sk-SK" b="1" dirty="0" smtClean="0">
                <a:solidFill>
                  <a:srgbClr val="4D4D4D"/>
                </a:solidFill>
              </a:rPr>
              <a:t>Hodnotenie vybraných tvrdení: </a:t>
            </a:r>
            <a:r>
              <a:rPr lang="sk-SK" altLang="sk-SK" b="1" i="1" dirty="0" smtClean="0">
                <a:solidFill>
                  <a:srgbClr val="4D4D4D"/>
                </a:solidFill>
              </a:rPr>
              <a:t>„</a:t>
            </a:r>
            <a:r>
              <a:rPr lang="pl-PL" altLang="sk-SK" b="1" i="1" dirty="0">
                <a:solidFill>
                  <a:srgbClr val="4D4D4D"/>
                </a:solidFill>
              </a:rPr>
              <a:t>Bežný človek, ak chcel, mohol slobodne cestovať </a:t>
            </a:r>
            <a:endParaRPr lang="pl-PL" altLang="sk-SK" b="1" i="1" dirty="0" smtClean="0">
              <a:solidFill>
                <a:srgbClr val="4D4D4D"/>
              </a:solidFill>
            </a:endParaRPr>
          </a:p>
          <a:p>
            <a:pPr algn="ctr">
              <a:spcBef>
                <a:spcPct val="0"/>
              </a:spcBef>
              <a:buClrTx/>
              <a:buNone/>
            </a:pPr>
            <a:r>
              <a:rPr lang="pl-PL" altLang="sk-SK" b="1" i="1" dirty="0" smtClean="0">
                <a:solidFill>
                  <a:srgbClr val="4D4D4D"/>
                </a:solidFill>
              </a:rPr>
              <a:t>kamkoľvek </a:t>
            </a:r>
            <a:r>
              <a:rPr lang="pl-PL" altLang="sk-SK" b="1" i="1" dirty="0">
                <a:solidFill>
                  <a:srgbClr val="4D4D4D"/>
                </a:solidFill>
              </a:rPr>
              <a:t>do zahraničia</a:t>
            </a:r>
            <a:r>
              <a:rPr lang="pl-PL" altLang="sk-SK" b="1" i="1" dirty="0" smtClean="0">
                <a:solidFill>
                  <a:srgbClr val="4D4D4D"/>
                </a:solidFill>
              </a:rPr>
              <a:t>.</a:t>
            </a:r>
            <a:r>
              <a:rPr lang="sk-SK" altLang="sk-SK" b="1" i="1" dirty="0" smtClean="0">
                <a:solidFill>
                  <a:srgbClr val="4D4D4D"/>
                </a:solidFill>
              </a:rPr>
              <a:t>“ </a:t>
            </a:r>
            <a:r>
              <a:rPr lang="sk-SK" altLang="sk-SK" b="1" dirty="0" smtClean="0">
                <a:solidFill>
                  <a:srgbClr val="4D4D4D"/>
                </a:solidFill>
              </a:rPr>
              <a:t>podľa </a:t>
            </a:r>
            <a:r>
              <a:rPr lang="sk-SK" altLang="sk-SK" b="1" dirty="0">
                <a:solidFill>
                  <a:srgbClr val="4D4D4D"/>
                </a:solidFill>
              </a:rPr>
              <a:t>sociálno-demografických charakteristík respondentov</a:t>
            </a:r>
          </a:p>
        </p:txBody>
      </p:sp>
      <p:graphicFrame>
        <p:nvGraphicFramePr>
          <p:cNvPr id="37" name="Object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4148038"/>
              </p:ext>
            </p:extLst>
          </p:nvPr>
        </p:nvGraphicFramePr>
        <p:xfrm>
          <a:off x="5013215" y="1167100"/>
          <a:ext cx="3892550" cy="5443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8096" name="Chart" r:id="rId6" imgW="5272995" imgH="7406640" progId="MSGraph.Chart.8">
                  <p:embed followColorScheme="full"/>
                </p:oleObj>
              </mc:Choice>
              <mc:Fallback>
                <p:oleObj name="Chart" r:id="rId6" imgW="5272995" imgH="7406640" progId="MSGraph.Chart.8">
                  <p:embed followColorScheme="full"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3215" y="1167100"/>
                        <a:ext cx="3892550" cy="5443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19"/>
          <p:cNvSpPr>
            <a:spLocks noChangeArrowheads="1"/>
          </p:cNvSpPr>
          <p:nvPr/>
        </p:nvSpPr>
        <p:spPr bwMode="auto">
          <a:xfrm>
            <a:off x="4798208" y="617831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soc.sietí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1" name="Rectangle 6"/>
          <p:cNvSpPr>
            <a:spLocks noChangeArrowheads="1"/>
          </p:cNvSpPr>
          <p:nvPr/>
        </p:nvSpPr>
        <p:spPr bwMode="auto">
          <a:xfrm>
            <a:off x="4660379" y="4610500"/>
            <a:ext cx="8477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účasť na bohoslužbách</a:t>
            </a:r>
            <a:endParaRPr lang="sk-SK" altLang="sk-SK" sz="1000" b="1" dirty="0">
              <a:solidFill>
                <a:srgbClr val="808080"/>
              </a:solidFill>
              <a:latin typeface="Arial Narrow CE"/>
            </a:endParaRPr>
          </a:p>
        </p:txBody>
      </p:sp>
      <p:sp>
        <p:nvSpPr>
          <p:cNvPr id="42" name="Rectangle 29"/>
          <p:cNvSpPr>
            <a:spLocks noChangeArrowheads="1"/>
          </p:cNvSpPr>
          <p:nvPr/>
        </p:nvSpPr>
        <p:spPr bwMode="auto">
          <a:xfrm>
            <a:off x="4644008" y="2301730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 flipV="1">
            <a:off x="4951211" y="2276872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4" name="Line 21"/>
          <p:cNvSpPr>
            <a:spLocks noChangeShapeType="1"/>
          </p:cNvSpPr>
          <p:nvPr/>
        </p:nvSpPr>
        <p:spPr bwMode="auto">
          <a:xfrm flipV="1">
            <a:off x="4951211" y="1506106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5" name="Line 21"/>
          <p:cNvSpPr>
            <a:spLocks noChangeShapeType="1"/>
          </p:cNvSpPr>
          <p:nvPr/>
        </p:nvSpPr>
        <p:spPr bwMode="auto">
          <a:xfrm flipV="1">
            <a:off x="4958831" y="325173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6" name="Line 21"/>
          <p:cNvSpPr>
            <a:spLocks noChangeShapeType="1"/>
          </p:cNvSpPr>
          <p:nvPr/>
        </p:nvSpPr>
        <p:spPr bwMode="auto">
          <a:xfrm flipV="1">
            <a:off x="4952311" y="578009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47" name="Rectangle 6"/>
          <p:cNvSpPr>
            <a:spLocks noChangeArrowheads="1"/>
          </p:cNvSpPr>
          <p:nvPr/>
        </p:nvSpPr>
        <p:spPr bwMode="auto">
          <a:xfrm>
            <a:off x="4765745" y="1648398"/>
            <a:ext cx="958383" cy="53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 smtClean="0">
                <a:solidFill>
                  <a:srgbClr val="808080"/>
                </a:solidFill>
              </a:rPr>
              <a:t>ekonomická orientácia (sebazaradenie)</a:t>
            </a:r>
            <a:r>
              <a:rPr lang="sk-SK" altLang="sk-SK" sz="1000" b="1" dirty="0" smtClean="0">
                <a:solidFill>
                  <a:srgbClr val="808080"/>
                </a:solidFill>
                <a:latin typeface="Arial Narrow CE"/>
              </a:rPr>
              <a:t> </a:t>
            </a:r>
            <a:endParaRPr lang="sk-SK" altLang="sk-SK" sz="1000" b="1" dirty="0" smtClean="0">
              <a:solidFill>
                <a:srgbClr val="808080"/>
              </a:solidFill>
            </a:endParaRPr>
          </a:p>
        </p:txBody>
      </p:sp>
      <p:sp>
        <p:nvSpPr>
          <p:cNvPr id="48" name="Line 21"/>
          <p:cNvSpPr>
            <a:spLocks noChangeShapeType="1"/>
          </p:cNvSpPr>
          <p:nvPr/>
        </p:nvSpPr>
        <p:spPr bwMode="auto">
          <a:xfrm flipV="1">
            <a:off x="4948135" y="4996707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graphicFrame>
        <p:nvGraphicFramePr>
          <p:cNvPr id="49" name="Group 2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790122"/>
              </p:ext>
            </p:extLst>
          </p:nvPr>
        </p:nvGraphicFramePr>
        <p:xfrm>
          <a:off x="8543800" y="1303780"/>
          <a:ext cx="420688" cy="5252053"/>
        </p:xfrm>
        <a:graphic>
          <a:graphicData uri="http://schemas.openxmlformats.org/drawingml/2006/table">
            <a:tbl>
              <a:tblPr/>
              <a:tblGrid>
                <a:gridCol w="4206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1 046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268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142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331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76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44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572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355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120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43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150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198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226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560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5561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409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245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62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4284">
                <a:tc>
                  <a:txBody>
                    <a:bodyPr/>
                    <a:lstStyle/>
                    <a:p>
                      <a:pPr marL="0" marR="0" lvl="0" indent="0" algn="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sk-SK" sz="9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330</a:t>
                      </a:r>
                      <a:endParaRPr kumimoji="0" lang="sk-SK" sz="900" b="0" i="1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0" name="Rectangle 19"/>
          <p:cNvSpPr>
            <a:spLocks noChangeArrowheads="1"/>
          </p:cNvSpPr>
          <p:nvPr/>
        </p:nvSpPr>
        <p:spPr bwMode="auto">
          <a:xfrm>
            <a:off x="4788024" y="5427755"/>
            <a:ext cx="809625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sk-SK" altLang="sk-SK" sz="1000" b="1" dirty="0">
                <a:solidFill>
                  <a:srgbClr val="808080"/>
                </a:solidFill>
              </a:rPr>
              <a:t>používanie internetu</a:t>
            </a:r>
          </a:p>
        </p:txBody>
      </p:sp>
      <p:sp>
        <p:nvSpPr>
          <p:cNvPr id="51" name="Line 21"/>
          <p:cNvSpPr>
            <a:spLocks noChangeShapeType="1"/>
          </p:cNvSpPr>
          <p:nvPr/>
        </p:nvSpPr>
        <p:spPr bwMode="auto">
          <a:xfrm flipV="1">
            <a:off x="4981691" y="3836190"/>
            <a:ext cx="3766773" cy="16469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sk-SK"/>
          </a:p>
        </p:txBody>
      </p:sp>
      <p:sp>
        <p:nvSpPr>
          <p:cNvPr id="52" name="Rectangle 29"/>
          <p:cNvSpPr>
            <a:spLocks noChangeArrowheads="1"/>
          </p:cNvSpPr>
          <p:nvPr/>
        </p:nvSpPr>
        <p:spPr bwMode="auto">
          <a:xfrm>
            <a:off x="4716016" y="3284984"/>
            <a:ext cx="1280989" cy="377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9056" tIns="34529" rIns="69056" bIns="34529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sk-SK" altLang="sk-SK" sz="1000" b="1" dirty="0" err="1" smtClean="0">
                <a:solidFill>
                  <a:srgbClr val="808080"/>
                </a:solidFill>
              </a:rPr>
              <a:t>ekonom</a:t>
            </a:r>
            <a:r>
              <a:rPr lang="sk-SK" altLang="sk-SK" sz="1000" b="1" dirty="0" smtClean="0">
                <a:solidFill>
                  <a:srgbClr val="808080"/>
                </a:solidFill>
              </a:rPr>
              <a:t>. orientácia (výroky) II.</a:t>
            </a:r>
            <a:endParaRPr lang="sk-SK" altLang="sk-SK" sz="1000" b="1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7955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39"/>
          <p:cNvSpPr txBox="1">
            <a:spLocks noGrp="1" noChangeArrowheads="1"/>
          </p:cNvSpPr>
          <p:nvPr/>
        </p:nvSpPr>
        <p:spPr bwMode="auto">
          <a:xfrm>
            <a:off x="7513638" y="6525344"/>
            <a:ext cx="1630362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F2AFD55-D379-4C9C-A115-248C2BDE20CA}" type="slidenum">
              <a:rPr lang="cs-CZ" altLang="sk-SK" sz="1200">
                <a:solidFill>
                  <a:schemeClr val="bg2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97</a:t>
            </a:fld>
            <a:endParaRPr lang="cs-CZ" altLang="sk-SK" sz="1200" dirty="0">
              <a:solidFill>
                <a:schemeClr val="bg2"/>
              </a:solidFill>
            </a:endParaRPr>
          </a:p>
        </p:txBody>
      </p:sp>
      <p:sp>
        <p:nvSpPr>
          <p:cNvPr id="12292" name="Rectangle 3"/>
          <p:cNvSpPr>
            <a:spLocks noChangeArrowheads="1"/>
          </p:cNvSpPr>
          <p:nvPr/>
        </p:nvSpPr>
        <p:spPr bwMode="auto">
          <a:xfrm>
            <a:off x="206375" y="458788"/>
            <a:ext cx="404813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endParaRPr lang="en-US" altLang="sk-SK" sz="1200" i="1">
              <a:latin typeface="Arial Black" panose="020B0A04020102020204" pitchFamily="34" charset="0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599157" y="2924944"/>
            <a:ext cx="8149307" cy="1152128"/>
          </a:xfrm>
          <a:prstGeom prst="rect">
            <a:avLst/>
          </a:prstGeom>
          <a:gradFill flip="none" rotWithShape="1">
            <a:gsLst>
              <a:gs pos="0">
                <a:srgbClr val="C00000">
                  <a:tint val="66000"/>
                  <a:satMod val="160000"/>
                </a:srgbClr>
              </a:gs>
              <a:gs pos="50000">
                <a:srgbClr val="C00000">
                  <a:tint val="44500"/>
                  <a:satMod val="160000"/>
                </a:srgbClr>
              </a:gs>
              <a:gs pos="100000">
                <a:srgbClr val="C00000">
                  <a:tint val="23500"/>
                  <a:satMod val="160000"/>
                </a:srgbClr>
              </a:gs>
            </a:gsLst>
            <a:lin ang="5400000" scaled="1"/>
            <a:tileRect/>
          </a:gra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  <a:extLst/>
        </p:spPr>
        <p:style>
          <a:lnRef idx="0">
            <a:scrgbClr r="0" g="0" b="0"/>
          </a:lnRef>
          <a:fillRef idx="1003">
            <a:schemeClr val="lt1"/>
          </a:fillRef>
          <a:effectRef idx="0">
            <a:scrgbClr r="0" g="0" b="0"/>
          </a:effectRef>
          <a:fontRef idx="major"/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9pPr>
          </a:lstStyle>
          <a:p>
            <a:pPr marL="457200" indent="-457200" algn="ctr"/>
            <a:r>
              <a:rPr lang="sk-SK" altLang="sk-SK" sz="3200" kern="0" cap="all" dirty="0" smtClean="0">
                <a:solidFill>
                  <a:schemeClr val="accent4">
                    <a:lumMod val="75000"/>
                    <a:lumOff val="25000"/>
                  </a:schemeClr>
                </a:solidFill>
                <a:latin typeface="Calibri" panose="020F0502020204030204" pitchFamily="34" charset="0"/>
              </a:rPr>
              <a:t>3. PREDSTAVY O Úlohe štátu</a:t>
            </a:r>
            <a:endParaRPr lang="sk-SK" altLang="sk-SK" sz="2400" kern="0" cap="all" dirty="0">
              <a:solidFill>
                <a:schemeClr val="accent4">
                  <a:lumMod val="75000"/>
                  <a:lumOff val="25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888182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98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196752"/>
            <a:ext cx="8064896" cy="542231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r>
              <a:rPr lang="sk-SK" b="1" kern="0" dirty="0" smtClean="0"/>
              <a:t>Najvyšší podiel súhlasných postojov zaznamenávame v prípade intervencie štátu v oblastiach zdravia, školstva a pracovno-právnych vzťahov</a:t>
            </a:r>
            <a:r>
              <a:rPr lang="sk-SK" kern="0" dirty="0"/>
              <a:t>. </a:t>
            </a:r>
            <a:r>
              <a:rPr lang="sk-SK" kern="0" dirty="0" smtClean="0"/>
              <a:t>V </a:t>
            </a:r>
            <a:r>
              <a:rPr lang="sk-SK" kern="0" dirty="0"/>
              <a:t>rámci populácie </a:t>
            </a:r>
            <a:r>
              <a:rPr lang="sk-SK" kern="0" dirty="0" smtClean="0"/>
              <a:t>majú však pomerne vysokú mieru podpory aj zásahy štátu v oblastiach sociálnej starostlivosti, životnej úrovne.</a:t>
            </a:r>
          </a:p>
          <a:p>
            <a:pPr algn="just"/>
            <a:endParaRPr lang="sk-SK" kern="0" dirty="0" smtClean="0"/>
          </a:p>
          <a:p>
            <a:pPr algn="just"/>
            <a:endParaRPr lang="sk-SK" kern="0" dirty="0" smtClean="0"/>
          </a:p>
          <a:p>
            <a:pPr algn="just"/>
            <a:r>
              <a:rPr lang="sk-SK" b="1" kern="0" dirty="0" smtClean="0"/>
              <a:t>Viac ako štyri pätiny respondentov súhlasia s názorom, že „zdravie </a:t>
            </a:r>
            <a:r>
              <a:rPr lang="sk-SK" b="1" kern="0" dirty="0"/>
              <a:t>nie je tovar, preto štát musí garantovať, financovať a poskytovať bezplatnú zdravotnú starostlivosť pre </a:t>
            </a:r>
            <a:r>
              <a:rPr lang="sk-SK" b="1" kern="0" dirty="0" smtClean="0"/>
              <a:t>všetkých“ </a:t>
            </a:r>
            <a:r>
              <a:rPr lang="sk-SK" kern="0" dirty="0" smtClean="0"/>
              <a:t>(87%). Pričom rozhodne </a:t>
            </a:r>
            <a:r>
              <a:rPr lang="sk-SK" kern="0" dirty="0"/>
              <a:t>s týmto tvrdením súhlasí </a:t>
            </a:r>
            <a:r>
              <a:rPr lang="sk-SK" kern="0" dirty="0" smtClean="0"/>
              <a:t>viac ako polovica opýtaných (55%) </a:t>
            </a:r>
            <a:r>
              <a:rPr lang="sk-SK" kern="0" dirty="0"/>
              <a:t>a skôr súhlasí </a:t>
            </a:r>
            <a:r>
              <a:rPr lang="sk-SK" kern="0" dirty="0" smtClean="0"/>
              <a:t>ďalšia tretina (32%) </a:t>
            </a:r>
            <a:r>
              <a:rPr lang="sk-SK" kern="0" dirty="0"/>
              <a:t>respondentov. Naopak, s týmto tvrdením sa nestotožňuje </a:t>
            </a:r>
            <a:r>
              <a:rPr lang="sk-SK" kern="0" dirty="0" smtClean="0"/>
              <a:t>len približná desatina opýtaných </a:t>
            </a:r>
            <a:r>
              <a:rPr lang="sk-SK" kern="0" dirty="0"/>
              <a:t>– </a:t>
            </a:r>
            <a:r>
              <a:rPr lang="sk-SK" kern="0" dirty="0" smtClean="0"/>
              <a:t>11%. </a:t>
            </a:r>
            <a:r>
              <a:rPr lang="sk-SK" kern="0" dirty="0"/>
              <a:t>K otázke sa </a:t>
            </a:r>
            <a:r>
              <a:rPr lang="sk-SK" kern="0" dirty="0" smtClean="0"/>
              <a:t>nevedeli </a:t>
            </a:r>
            <a:r>
              <a:rPr lang="sk-SK" kern="0" dirty="0"/>
              <a:t>vyjadriť </a:t>
            </a:r>
            <a:r>
              <a:rPr lang="sk-SK" kern="0" dirty="0" smtClean="0"/>
              <a:t>2% </a:t>
            </a:r>
            <a:r>
              <a:rPr lang="sk-SK" kern="0" dirty="0"/>
              <a:t>respondentov. </a:t>
            </a:r>
            <a:endParaRPr lang="sk-SK" kern="0" dirty="0" smtClean="0"/>
          </a:p>
          <a:p>
            <a:pPr algn="just"/>
            <a:r>
              <a:rPr lang="sk-SK" b="1" kern="0" dirty="0" smtClean="0"/>
              <a:t>Druhým najsilnejšie podporovaným tvrdením je to, ktoré sa týka bezplatného školstva</a:t>
            </a:r>
            <a:r>
              <a:rPr lang="sk-SK" kern="0" dirty="0" smtClean="0"/>
              <a:t>. Konkrétne </a:t>
            </a:r>
            <a:r>
              <a:rPr lang="sk-SK" kern="0" dirty="0"/>
              <a:t>s názorom, že </a:t>
            </a:r>
            <a:r>
              <a:rPr lang="sk-SK" kern="0" dirty="0" smtClean="0"/>
              <a:t>„</a:t>
            </a:r>
            <a:r>
              <a:rPr lang="sk-SK" b="1" kern="0" dirty="0" smtClean="0"/>
              <a:t>spoplatnenie </a:t>
            </a:r>
            <a:r>
              <a:rPr lang="sk-SK" b="1" kern="0" dirty="0"/>
              <a:t>vysokoškolského štúdia by bránilo chudobnejším ľuďom študovať na vysokých školách, preto musí štát garantovať bezplatné vzdelávanie od základnej až po vysokú </a:t>
            </a:r>
            <a:r>
              <a:rPr lang="sk-SK" b="1" kern="0" dirty="0" smtClean="0"/>
              <a:t>školu</a:t>
            </a:r>
            <a:r>
              <a:rPr lang="sk-SK" kern="0" dirty="0" smtClean="0"/>
              <a:t>“ sa stotožňuje až 81% opýtaných. Pričom takmer polovica s ním rozhodne súhlasí (45%) a ďalšia tretina skôr súhlasí (36%).</a:t>
            </a:r>
          </a:p>
          <a:p>
            <a:pPr algn="just"/>
            <a:endParaRPr lang="sk-SK" kern="0" dirty="0" smtClean="0"/>
          </a:p>
          <a:p>
            <a:pPr algn="just"/>
            <a:r>
              <a:rPr lang="sk-SK" b="1" kern="0" dirty="0" smtClean="0"/>
              <a:t>Približne tri štvrtiny opýtaných ďalej súhlasia </a:t>
            </a:r>
            <a:r>
              <a:rPr lang="sk-SK" b="1" kern="0" dirty="0"/>
              <a:t>s tvrdením, že </a:t>
            </a:r>
            <a:r>
              <a:rPr lang="sk-SK" b="1" kern="0" dirty="0" smtClean="0"/>
              <a:t>„ak </a:t>
            </a:r>
            <a:r>
              <a:rPr lang="sk-SK" b="1" kern="0" dirty="0"/>
              <a:t>by Zákonník práce nechránil zamestnancov pred svojvôľou zamestnávateľov, zamestnanci by mali horšie pracovné podmienky, prichádzali by častejšie o prácu a nezamestnanosť by bola </a:t>
            </a:r>
            <a:r>
              <a:rPr lang="sk-SK" b="1" kern="0" dirty="0" smtClean="0"/>
              <a:t>vyššia“ </a:t>
            </a:r>
            <a:r>
              <a:rPr lang="sk-SK" kern="0" dirty="0" smtClean="0"/>
              <a:t>(77%) a </a:t>
            </a:r>
            <a:r>
              <a:rPr lang="sk-SK" kern="0" dirty="0"/>
              <a:t>s výrokom, že </a:t>
            </a:r>
            <a:r>
              <a:rPr lang="sk-SK" kern="0" dirty="0" smtClean="0"/>
              <a:t>„</a:t>
            </a:r>
            <a:r>
              <a:rPr lang="sk-SK" b="1" kern="0" dirty="0" smtClean="0"/>
              <a:t>bez </a:t>
            </a:r>
            <a:r>
              <a:rPr lang="sk-SK" b="1" kern="0" dirty="0"/>
              <a:t>štátu a ním poskytovaných sociálnych dávok by veľká časť spoločnosti žila v </a:t>
            </a:r>
            <a:r>
              <a:rPr lang="sk-SK" b="1" kern="0" dirty="0" smtClean="0"/>
              <a:t>chudobe</a:t>
            </a:r>
            <a:r>
              <a:rPr lang="sk-SK" kern="0" dirty="0" smtClean="0"/>
              <a:t>“ (74%). Rozhodný súhlas vyjadrilo 34% resp. 31% opýtaných a skôr súhlas 43% resp. 44% opýtaných.</a:t>
            </a:r>
            <a:endParaRPr lang="sk-SK" kern="0" dirty="0"/>
          </a:p>
          <a:p>
            <a:pPr algn="just"/>
            <a:endParaRPr lang="sk-SK" kern="0" dirty="0"/>
          </a:p>
          <a:p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3. Predstavy o úlohe štátu v rôznych oblastiach života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668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čísla snímky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4F7FA4B-5A34-47D5-83AE-172540F96322}" type="slidenum">
              <a:rPr lang="cs-CZ" altLang="sk-SK" smtClean="0"/>
              <a:pPr>
                <a:defRPr/>
              </a:pPr>
              <a:t>99</a:t>
            </a:fld>
            <a:endParaRPr lang="cs-CZ" altLang="sk-SK"/>
          </a:p>
        </p:txBody>
      </p:sp>
      <p:sp>
        <p:nvSpPr>
          <p:cNvPr id="3" name="Rectangle 2"/>
          <p:cNvSpPr txBox="1">
            <a:spLocks noChangeArrowheads="1"/>
          </p:cNvSpPr>
          <p:nvPr/>
        </p:nvSpPr>
        <p:spPr bwMode="auto">
          <a:xfrm>
            <a:off x="611560" y="1196752"/>
            <a:ext cx="8064896" cy="542231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charset="0"/>
              <a:buChar char="»"/>
              <a:defRPr sz="1000">
                <a:solidFill>
                  <a:schemeClr val="tx1"/>
                </a:solidFill>
                <a:latin typeface="+mn-lt"/>
              </a:defRPr>
            </a:lvl9pPr>
          </a:lstStyle>
          <a:p>
            <a:pPr algn="just"/>
            <a:r>
              <a:rPr lang="sk-SK" kern="0" dirty="0"/>
              <a:t>Podobne pomerne vysokú mieru podpory zdieľajú výroky týkajúce sa regulácie životnej úrovne, sociálneho systému a minimálnej mzdy: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kern="0" dirty="0" smtClean="0"/>
              <a:t>s tvrdením, </a:t>
            </a:r>
            <a:r>
              <a:rPr lang="sk-SK" kern="0" dirty="0"/>
              <a:t>že </a:t>
            </a:r>
            <a:r>
              <a:rPr lang="sk-SK" kern="0" dirty="0" smtClean="0"/>
              <a:t>„</a:t>
            </a:r>
            <a:r>
              <a:rPr lang="sk-SK" b="1" kern="0" dirty="0" smtClean="0"/>
              <a:t>vo </a:t>
            </a:r>
            <a:r>
              <a:rPr lang="sk-SK" b="1" kern="0" dirty="0"/>
              <a:t>vyspelých krajinách majú ľudia vyššiu životnú úroveň, lebo v nich štát výraznejšie prerozdeľuje zdroje od bohatších smerom k </a:t>
            </a:r>
            <a:r>
              <a:rPr lang="sk-SK" b="1" kern="0" dirty="0" smtClean="0"/>
              <a:t>chudobnejším</a:t>
            </a:r>
            <a:r>
              <a:rPr lang="sk-SK" kern="0" dirty="0" smtClean="0"/>
              <a:t>“ sa stotožňuje 71% opýtaných, pričom 31% s týmto názorom rozhodne súhlasí a 40% s ním skôr súhlasí; 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dirty="0" smtClean="0"/>
              <a:t>s tvrdením, že „</a:t>
            </a:r>
            <a:r>
              <a:rPr lang="sk-SK" b="1" dirty="0" smtClean="0"/>
              <a:t>ľudia </a:t>
            </a:r>
            <a:r>
              <a:rPr lang="sk-SK" b="1" dirty="0"/>
              <a:t>nie sú ochotní v dostatočnej miere dobrovoľne pomáhať ľuďom v núdzi, preto sa o nich musí prostredníctvom sociálneho systému starať </a:t>
            </a:r>
            <a:r>
              <a:rPr lang="sk-SK" b="1" dirty="0" smtClean="0"/>
              <a:t>štát“</a:t>
            </a:r>
            <a:r>
              <a:rPr lang="sk-SK" dirty="0" smtClean="0"/>
              <a:t> vyjadrili súhlas viac ako dve tretiny opýtaných (69%), pričom 21% s týmto názorom rozhodne a ďalších 48% skôr súhlasí;</a:t>
            </a:r>
          </a:p>
          <a:p>
            <a:pPr algn="just">
              <a:buFont typeface="Wingdings" panose="05000000000000000000" pitchFamily="2" charset="2"/>
              <a:buChar char="Ø"/>
            </a:pPr>
            <a:r>
              <a:rPr lang="sk-SK" kern="0" dirty="0" smtClean="0"/>
              <a:t>rovnakú miera podporu má aj názor, že „</a:t>
            </a:r>
            <a:r>
              <a:rPr lang="sk-SK" b="1" kern="0" dirty="0" smtClean="0"/>
              <a:t>minimálna </a:t>
            </a:r>
            <a:r>
              <a:rPr lang="sk-SK" b="1" kern="0" dirty="0"/>
              <a:t>mzda pomáha ľuďom s nízkou </a:t>
            </a:r>
            <a:r>
              <a:rPr lang="sk-SK" b="1" kern="0" dirty="0" smtClean="0"/>
              <a:t>kvalifikáciou</a:t>
            </a:r>
            <a:r>
              <a:rPr lang="sk-SK" kern="0" dirty="0" smtClean="0"/>
              <a:t>“ (celkový súhlas u 69% opýtaných), s ktorým rozhodne súhlasí 23% a skôr súhlasí 46% opýtaných.</a:t>
            </a:r>
          </a:p>
          <a:p>
            <a:pPr algn="just">
              <a:buFont typeface="Wingdings" panose="05000000000000000000" pitchFamily="2" charset="2"/>
              <a:buChar char="Ø"/>
            </a:pPr>
            <a:endParaRPr lang="sk-SK" kern="0" dirty="0" smtClean="0"/>
          </a:p>
          <a:p>
            <a:pPr algn="just"/>
            <a:r>
              <a:rPr lang="sk-SK" b="1" kern="0" dirty="0" smtClean="0"/>
              <a:t>Viac ako polovica </a:t>
            </a:r>
            <a:r>
              <a:rPr lang="sk-SK" kern="0" dirty="0" smtClean="0"/>
              <a:t>respondentov podporuje </a:t>
            </a:r>
            <a:r>
              <a:rPr lang="sk-SK" kern="0" dirty="0"/>
              <a:t>aj tvrdenia, že </a:t>
            </a:r>
            <a:r>
              <a:rPr lang="sk-SK" kern="0" dirty="0" smtClean="0"/>
              <a:t>„</a:t>
            </a:r>
            <a:r>
              <a:rPr lang="sk-SK" b="1" kern="0" dirty="0" smtClean="0"/>
              <a:t>súkromné </a:t>
            </a:r>
            <a:r>
              <a:rPr lang="sk-SK" b="1" kern="0" dirty="0"/>
              <a:t>a mimovládne organizácie nedokážu poskytovať rovnako kvalitné sociálne služby ako štátne zariadenia, preto by mali fungovať len ako doplnok k sociálnym službám poskytovaným </a:t>
            </a:r>
            <a:r>
              <a:rPr lang="sk-SK" b="1" kern="0" dirty="0" smtClean="0"/>
              <a:t>štátom</a:t>
            </a:r>
            <a:r>
              <a:rPr lang="sk-SK" kern="0" dirty="0" smtClean="0"/>
              <a:t>“ (celková podpora u 56</a:t>
            </a:r>
            <a:r>
              <a:rPr lang="sk-SK" kern="0" dirty="0"/>
              <a:t>% opýtaných) a tiež, že </a:t>
            </a:r>
            <a:r>
              <a:rPr lang="sk-SK" kern="0" dirty="0" smtClean="0"/>
              <a:t>„</a:t>
            </a:r>
            <a:r>
              <a:rPr lang="sk-SK" b="1" kern="0" dirty="0" smtClean="0"/>
              <a:t>štát </a:t>
            </a:r>
            <a:r>
              <a:rPr lang="sk-SK" b="1" kern="0" dirty="0"/>
              <a:t>dokáže svojim občanom dlhodobo garantovať dôchodky aspoň na ich súčasnej úrovni, preto je štátny dôchodkový systém lepší ako súkromné dôchodkové </a:t>
            </a:r>
            <a:r>
              <a:rPr lang="sk-SK" b="1" kern="0" dirty="0" smtClean="0"/>
              <a:t>systém</a:t>
            </a:r>
            <a:r>
              <a:rPr lang="sk-SK" kern="0" dirty="0" smtClean="0"/>
              <a:t>“ (celková podpora 55%). </a:t>
            </a:r>
          </a:p>
          <a:p>
            <a:pPr algn="just"/>
            <a:endParaRPr lang="sk-SK" kern="0" dirty="0" smtClean="0"/>
          </a:p>
          <a:p>
            <a:pPr algn="just"/>
            <a:r>
              <a:rPr lang="sk-SK" kern="0" dirty="0" smtClean="0"/>
              <a:t>Oproti predchádzajúcim výrokom </a:t>
            </a:r>
            <a:r>
              <a:rPr lang="sk-SK" b="1" kern="0" dirty="0" smtClean="0"/>
              <a:t>najnižšiu mieru </a:t>
            </a:r>
            <a:r>
              <a:rPr lang="sk-SK" kern="0" dirty="0" smtClean="0"/>
              <a:t>podpory má</a:t>
            </a:r>
            <a:r>
              <a:rPr lang="sk-SK" b="1" kern="0" dirty="0" smtClean="0"/>
              <a:t> výrok týkajúci sa intervencie štátu v prospech imigrantov</a:t>
            </a:r>
            <a:r>
              <a:rPr lang="sk-SK" kern="0" dirty="0" smtClean="0"/>
              <a:t>. </a:t>
            </a:r>
            <a:r>
              <a:rPr lang="sk-SK" kern="0" dirty="0"/>
              <a:t>S výrokom, že </a:t>
            </a:r>
            <a:r>
              <a:rPr lang="sk-SK" kern="0" dirty="0" smtClean="0"/>
              <a:t>„štát </a:t>
            </a:r>
            <a:r>
              <a:rPr lang="sk-SK" kern="0" dirty="0"/>
              <a:t>by mal pomáhať ľuďom z iných krajín, ktorí prídu na Slovensko ako </a:t>
            </a:r>
            <a:r>
              <a:rPr lang="sk-SK" kern="0" dirty="0" smtClean="0"/>
              <a:t>utečenci“ súhlasí len približná tretina respondentov (32%). Naopak, nesúhlasí s ním až 63% opýtaných. </a:t>
            </a:r>
            <a:endParaRPr lang="sk-SK" kern="0" dirty="0"/>
          </a:p>
          <a:p>
            <a:pPr algn="just"/>
            <a:endParaRPr lang="sk-SK" kern="0" dirty="0"/>
          </a:p>
          <a:p>
            <a:endParaRPr lang="sk-SK" altLang="ko-KR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/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Char char="Ø"/>
            </a:pPr>
            <a:endParaRPr lang="sk-SK" altLang="sk-SK" sz="1200" kern="0" dirty="0" smtClean="0">
              <a:latin typeface="Arial" panose="020B0604020202020204" pitchFamily="34" charset="0"/>
            </a:endParaRPr>
          </a:p>
          <a:p>
            <a:pPr algn="just">
              <a:buFont typeface="Wingdings" panose="05000000000000000000" pitchFamily="2" charset="2"/>
              <a:buNone/>
            </a:pPr>
            <a:endParaRPr lang="sk-SK" altLang="sk-SK" sz="1200" kern="0" dirty="0" smtClean="0">
              <a:solidFill>
                <a:srgbClr val="FF3300"/>
              </a:solidFill>
              <a:latin typeface="Arial" panose="020B0604020202020204" pitchFamily="34" charset="0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323528" y="278402"/>
            <a:ext cx="8712968" cy="936625"/>
          </a:xfrm>
          <a:prstGeom prst="rect">
            <a:avLst/>
          </a:prstGeom>
          <a:noFill/>
          <a:ln>
            <a:noFill/>
          </a:ln>
          <a:extLst/>
        </p:spPr>
        <p:txBody>
          <a:bodyPr lIns="92075" tIns="46038" rIns="92075" bIns="46038" anchor="ctr"/>
          <a:lstStyle>
            <a:lvl1pPr>
              <a:spcBef>
                <a:spcPct val="20000"/>
              </a:spcBef>
              <a:buClr>
                <a:schemeClr val="bg2"/>
              </a:buClr>
              <a:buFont typeface="Wingdings 2" panose="05020102010507070707" pitchFamily="18" charset="2"/>
              <a:buChar char="½"/>
              <a:defRPr sz="1400">
                <a:solidFill>
                  <a:schemeClr val="tx1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»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FF9966"/>
              </a:buClr>
              <a:buFont typeface="Wingdings 2" panose="05020102010507070707" pitchFamily="18" charset="2"/>
              <a:buChar char=""/>
              <a:defRPr sz="1200">
                <a:solidFill>
                  <a:schemeClr val="tx1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–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9966"/>
              </a:buClr>
              <a:buFont typeface="Arial" panose="020B0604020202020204" pitchFamily="34" charset="0"/>
              <a:buChar char="»"/>
              <a:defRPr sz="1000">
                <a:solidFill>
                  <a:schemeClr val="tx1"/>
                </a:solidFill>
                <a:latin typeface="Arial Narrow" panose="020B0606020202030204" pitchFamily="34" charset="0"/>
              </a:defRPr>
            </a:lvl9pPr>
          </a:lstStyle>
          <a:p>
            <a:pPr marL="457200" lvl="1" indent="0">
              <a:buNone/>
            </a:pPr>
            <a:r>
              <a:rPr lang="sk-SK" sz="1800" b="1" dirty="0" smtClean="0">
                <a:solidFill>
                  <a:srgbClr val="5F5F5F"/>
                </a:solidFill>
              </a:rPr>
              <a:t>Predstavy o úlohe štátu v rôznych oblastiach života</a:t>
            </a:r>
            <a:endParaRPr lang="sk-SK" sz="1800" b="1" dirty="0">
              <a:solidFill>
                <a:srgbClr val="5F5F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1757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Výchozí návrh">
  <a:themeElements>
    <a:clrScheme name="Výchozí návrh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Výchozí návrh">
      <a:majorFont>
        <a:latin typeface="Arial Narrow"/>
        <a:ea typeface=""/>
        <a:cs typeface=""/>
      </a:majorFont>
      <a:minorFont>
        <a:latin typeface="Arial Narrow"/>
        <a:ea typeface=""/>
        <a:cs typeface="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008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 typeface="Wingdings 2" pitchFamily="18" charset="2"/>
          <a:buNone/>
          <a:tabLst/>
          <a:defRPr kumimoji="0" lang="cs-CZ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Narrow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008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 typeface="Wingdings 2" pitchFamily="18" charset="2"/>
          <a:buNone/>
          <a:tabLst/>
          <a:defRPr kumimoji="0" lang="cs-CZ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Narrow" pitchFamily="34" charset="0"/>
          </a:defRPr>
        </a:defPPr>
      </a:lstStyle>
    </a:lnDef>
  </a:objectDefaults>
  <a:extraClrSchemeLst>
    <a:extraClrScheme>
      <a:clrScheme name="Výchozí návrh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ýchozí návrh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ýchozí návrh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ýchozí návrh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ýchozí návrh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Výchozí návrh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ýchozí návrh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ýchozí návrh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ýchozí návrh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ýchozí návrh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ýchozí návrh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Výchozí návrh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Motiv sady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Motiv sady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76849</TotalTime>
  <Words>19476</Words>
  <Application>Microsoft Office PowerPoint</Application>
  <PresentationFormat>On-screen Show (4:3)</PresentationFormat>
  <Paragraphs>8303</Paragraphs>
  <Slides>151</Slides>
  <Notes>95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3</vt:i4>
      </vt:variant>
      <vt:variant>
        <vt:lpstr>Slide Titles</vt:lpstr>
      </vt:variant>
      <vt:variant>
        <vt:i4>151</vt:i4>
      </vt:variant>
    </vt:vector>
  </HeadingPairs>
  <TitlesOfParts>
    <vt:vector size="164" baseType="lpstr">
      <vt:lpstr>Arial</vt:lpstr>
      <vt:lpstr>Arial Black</vt:lpstr>
      <vt:lpstr>Arial Narrow</vt:lpstr>
      <vt:lpstr>Arial Narrow CE</vt:lpstr>
      <vt:lpstr>Calibri</vt:lpstr>
      <vt:lpstr>Tahoma</vt:lpstr>
      <vt:lpstr>Times New Roman</vt:lpstr>
      <vt:lpstr>Wingdings</vt:lpstr>
      <vt:lpstr>Wingdings 2</vt:lpstr>
      <vt:lpstr>Výchozí návrh</vt:lpstr>
      <vt:lpstr>Snímek</vt:lpstr>
      <vt:lpstr>Slide</vt:lpstr>
      <vt:lpstr>Chart</vt:lpstr>
      <vt:lpstr>PowerPoint Presentation</vt:lpstr>
      <vt:lpstr>OBSAH</vt:lpstr>
      <vt:lpstr>DESIGN PRIESKUMU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Snímka 1</dc:title>
  <dc:creator>Martin Slosiarik</dc:creator>
  <cp:lastModifiedBy>User</cp:lastModifiedBy>
  <cp:revision>7388</cp:revision>
  <cp:lastPrinted>2018-05-17T08:22:36Z</cp:lastPrinted>
  <dcterms:created xsi:type="dcterms:W3CDTF">2004-11-08T08:10:45Z</dcterms:created>
  <dcterms:modified xsi:type="dcterms:W3CDTF">2018-05-21T12:28:20Z</dcterms:modified>
</cp:coreProperties>
</file>