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sldIdLst>
    <p:sldId id="257" r:id="rId2"/>
    <p:sldId id="280" r:id="rId3"/>
    <p:sldId id="303" r:id="rId4"/>
    <p:sldId id="298" r:id="rId5"/>
    <p:sldId id="299" r:id="rId6"/>
    <p:sldId id="302" r:id="rId7"/>
    <p:sldId id="275" r:id="rId8"/>
    <p:sldId id="281" r:id="rId9"/>
    <p:sldId id="283" r:id="rId10"/>
    <p:sldId id="284" r:id="rId11"/>
    <p:sldId id="286" r:id="rId12"/>
    <p:sldId id="289" r:id="rId13"/>
    <p:sldId id="293" r:id="rId14"/>
    <p:sldId id="276" r:id="rId15"/>
    <p:sldId id="277" r:id="rId16"/>
    <p:sldId id="278" r:id="rId17"/>
    <p:sldId id="285" r:id="rId18"/>
    <p:sldId id="295" r:id="rId19"/>
    <p:sldId id="297" r:id="rId20"/>
    <p:sldId id="294" r:id="rId21"/>
    <p:sldId id="301" r:id="rId22"/>
    <p:sldId id="300" r:id="rId23"/>
    <p:sldId id="279" r:id="rId24"/>
  </p:sldIdLst>
  <p:sldSz cx="9144000" cy="6858000" type="screen4x3"/>
  <p:notesSz cx="7019925" cy="9305925"/>
  <p:embeddedFontLst>
    <p:embeddedFont>
      <p:font typeface="Tw Cen MT" panose="020B0602020104020603" pitchFamily="34" charset="0"/>
      <p:regular r:id="rId26"/>
      <p:bold r:id="rId27"/>
      <p:italic r:id="rId28"/>
      <p:boldItalic r:id="rId29"/>
    </p:embeddedFont>
    <p:embeddedFont>
      <p:font typeface="Raleway Medium" panose="020B0603030101060003" pitchFamily="34" charset="0"/>
      <p:regular r:id="rId30"/>
      <p:italic r:id="rId31"/>
    </p:embeddedFont>
    <p:embeddedFont>
      <p:font typeface="Raleway" panose="020B0503030101060003"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8C875"/>
    <a:srgbClr val="808080"/>
    <a:srgbClr val="008080"/>
    <a:srgbClr val="33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85394" autoAdjust="0"/>
  </p:normalViewPr>
  <p:slideViewPr>
    <p:cSldViewPr>
      <p:cViewPr varScale="1">
        <p:scale>
          <a:sx n="59" d="100"/>
          <a:sy n="59" d="100"/>
        </p:scale>
        <p:origin x="762" y="45"/>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9C054C38-D881-49A2-888F-40F3B5B714BD}" type="datetimeFigureOut">
              <a:rPr lang="en-US" smtClean="0"/>
              <a:t>4/25/2017</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C537D247-6981-4948-A29D-E45C7CB01CF8}" type="slidenum">
              <a:rPr lang="en-US" smtClean="0"/>
              <a:t>‹#›</a:t>
            </a:fld>
            <a:endParaRPr lang="en-US"/>
          </a:p>
        </p:txBody>
      </p:sp>
    </p:spTree>
    <p:extLst>
      <p:ext uri="{BB962C8B-B14F-4D97-AF65-F5344CB8AC3E}">
        <p14:creationId xmlns:p14="http://schemas.microsoft.com/office/powerpoint/2010/main" val="33561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2422525" y="696913"/>
            <a:ext cx="2068513" cy="1550987"/>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1900" b="1"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8040CC-5A5A-4270-A8B8-E9DED8ED94F5}"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84670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37D247-6981-4948-A29D-E45C7CB01CF8}" type="slidenum">
              <a:rPr lang="en-US" smtClean="0"/>
              <a:t>17</a:t>
            </a:fld>
            <a:endParaRPr lang="en-US"/>
          </a:p>
        </p:txBody>
      </p:sp>
    </p:spTree>
    <p:extLst>
      <p:ext uri="{BB962C8B-B14F-4D97-AF65-F5344CB8AC3E}">
        <p14:creationId xmlns:p14="http://schemas.microsoft.com/office/powerpoint/2010/main" val="424221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37D247-6981-4948-A29D-E45C7CB01CF8}" type="slidenum">
              <a:rPr lang="en-US" smtClean="0"/>
              <a:t>18</a:t>
            </a:fld>
            <a:endParaRPr lang="en-US"/>
          </a:p>
        </p:txBody>
      </p:sp>
    </p:spTree>
    <p:extLst>
      <p:ext uri="{BB962C8B-B14F-4D97-AF65-F5344CB8AC3E}">
        <p14:creationId xmlns:p14="http://schemas.microsoft.com/office/powerpoint/2010/main" val="850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37D247-6981-4948-A29D-E45C7CB01CF8}" type="slidenum">
              <a:rPr lang="en-US" smtClean="0"/>
              <a:t>19</a:t>
            </a:fld>
            <a:endParaRPr lang="en-US"/>
          </a:p>
        </p:txBody>
      </p:sp>
    </p:spTree>
    <p:extLst>
      <p:ext uri="{BB962C8B-B14F-4D97-AF65-F5344CB8AC3E}">
        <p14:creationId xmlns:p14="http://schemas.microsoft.com/office/powerpoint/2010/main" val="188680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37D247-6981-4948-A29D-E45C7CB01CF8}" type="slidenum">
              <a:rPr lang="en-US" smtClean="0"/>
              <a:t>20</a:t>
            </a:fld>
            <a:endParaRPr lang="en-US"/>
          </a:p>
        </p:txBody>
      </p:sp>
    </p:spTree>
    <p:extLst>
      <p:ext uri="{BB962C8B-B14F-4D97-AF65-F5344CB8AC3E}">
        <p14:creationId xmlns:p14="http://schemas.microsoft.com/office/powerpoint/2010/main" val="176894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537D247-6981-4948-A29D-E45C7CB01CF8}" type="slidenum">
              <a:rPr lang="en-US" smtClean="0"/>
              <a:t>21</a:t>
            </a:fld>
            <a:endParaRPr lang="en-US"/>
          </a:p>
        </p:txBody>
      </p:sp>
    </p:spTree>
    <p:extLst>
      <p:ext uri="{BB962C8B-B14F-4D97-AF65-F5344CB8AC3E}">
        <p14:creationId xmlns:p14="http://schemas.microsoft.com/office/powerpoint/2010/main" val="35951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2422525" y="696913"/>
            <a:ext cx="2068513" cy="1550987"/>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1900" b="1"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8040CC-5A5A-4270-A8B8-E9DED8ED94F5}"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50529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7D247-6981-4948-A29D-E45C7CB01CF8}" type="slidenum">
              <a:rPr lang="en-US" smtClean="0"/>
              <a:t>23</a:t>
            </a:fld>
            <a:endParaRPr lang="en-US"/>
          </a:p>
        </p:txBody>
      </p:sp>
    </p:spTree>
    <p:extLst>
      <p:ext uri="{BB962C8B-B14F-4D97-AF65-F5344CB8AC3E}">
        <p14:creationId xmlns:p14="http://schemas.microsoft.com/office/powerpoint/2010/main" val="117873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i="1" cap="all" baseline="0">
                <a:latin typeface="Raleway" panose="020B0503030101060003" pitchFamily="34" charset="0"/>
              </a:defRPr>
            </a:lvl1pPr>
          </a:lstStyle>
          <a:p>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FBF8DC82-F272-4FD3-8DC0-85D7ABAE5D81}" type="datetimeFigureOut">
              <a:rPr lang="en-US" smtClean="0"/>
              <a:pPr>
                <a:defRPr/>
              </a:pPr>
              <a:t>4/25/2017</a:t>
            </a:fld>
            <a:endParaRPr lang="en-US"/>
          </a:p>
        </p:txBody>
      </p:sp>
      <p:sp>
        <p:nvSpPr>
          <p:cNvPr id="6" name="Footer Placeholder 4"/>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Raleway" panose="020B0503030101060003" pitchFamily="34" charset="0"/>
              </a:defRPr>
            </a:lvl1pPr>
          </a:lstStyle>
          <a:p>
            <a:pPr>
              <a:defRPr/>
            </a:pPr>
            <a:fld id="{A1E38A8E-6BE4-4E51-ABD1-78CE27698580}" type="slidenum">
              <a:rPr lang="en-US" smtClean="0"/>
              <a:pPr>
                <a:defRPr/>
              </a:pPr>
              <a:t>‹#›</a:t>
            </a:fld>
            <a:endParaRPr lang="en-US"/>
          </a:p>
        </p:txBody>
      </p:sp>
    </p:spTree>
    <p:extLst>
      <p:ext uri="{BB962C8B-B14F-4D97-AF65-F5344CB8AC3E}">
        <p14:creationId xmlns:p14="http://schemas.microsoft.com/office/powerpoint/2010/main" val="386029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888355D8-BCD9-481D-98B2-6EE6F203DAA4}" type="datetimeFigureOut">
              <a:rPr lang="en-US" smtClean="0"/>
              <a:pPr>
                <a:defRPr/>
              </a:pPr>
              <a:t>4/25/2017</a:t>
            </a:fld>
            <a:endParaRPr lang="en-US"/>
          </a:p>
        </p:txBody>
      </p:sp>
      <p:sp>
        <p:nvSpPr>
          <p:cNvPr id="5" name="Footer Placeholder 4"/>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Raleway" panose="020B0503030101060003" pitchFamily="34" charset="0"/>
              </a:defRPr>
            </a:lvl1pPr>
          </a:lstStyle>
          <a:p>
            <a:pPr>
              <a:defRPr/>
            </a:pPr>
            <a:fld id="{DBFC9C2A-E1A0-41F1-AEB6-FBFFC025C806}" type="slidenum">
              <a:rPr lang="en-US" smtClean="0"/>
              <a:pPr>
                <a:defRPr/>
              </a:pPr>
              <a:t>‹#›</a:t>
            </a:fld>
            <a:endParaRPr lang="en-US"/>
          </a:p>
        </p:txBody>
      </p:sp>
    </p:spTree>
    <p:extLst>
      <p:ext uri="{BB962C8B-B14F-4D97-AF65-F5344CB8AC3E}">
        <p14:creationId xmlns:p14="http://schemas.microsoft.com/office/powerpoint/2010/main" val="15186262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i="1">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BA3C4F40-1427-4C72-949D-55ED29AA5194}" type="datetimeFigureOut">
              <a:rPr lang="en-US" smtClean="0"/>
              <a:pPr>
                <a:defRPr/>
              </a:pPr>
              <a:t>4/25/2017</a:t>
            </a:fld>
            <a:endParaRPr lang="en-US"/>
          </a:p>
        </p:txBody>
      </p:sp>
      <p:sp>
        <p:nvSpPr>
          <p:cNvPr id="5" name="Footer Placeholder 4"/>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Raleway" panose="020B0503030101060003" pitchFamily="34" charset="0"/>
              </a:defRPr>
            </a:lvl1pPr>
          </a:lstStyle>
          <a:p>
            <a:pPr>
              <a:defRPr/>
            </a:pPr>
            <a:fld id="{B506D920-FFCF-4396-A90A-B1474AB94DC5}" type="slidenum">
              <a:rPr lang="en-US" smtClean="0"/>
              <a:pPr>
                <a:defRPr/>
              </a:pPr>
              <a:t>‹#›</a:t>
            </a:fld>
            <a:endParaRPr lang="en-US"/>
          </a:p>
        </p:txBody>
      </p:sp>
    </p:spTree>
    <p:extLst>
      <p:ext uri="{BB962C8B-B14F-4D97-AF65-F5344CB8AC3E}">
        <p14:creationId xmlns:p14="http://schemas.microsoft.com/office/powerpoint/2010/main" val="34746344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C141CA26-34CB-4010-8524-5E10196AADF9}" type="datetimeFigureOut">
              <a:rPr lang="en-US" smtClean="0"/>
              <a:pPr>
                <a:defRPr/>
              </a:pPr>
              <a:t>4/25/2017</a:t>
            </a:fld>
            <a:endParaRPr lang="en-US" dirty="0"/>
          </a:p>
        </p:txBody>
      </p:sp>
      <p:sp>
        <p:nvSpPr>
          <p:cNvPr id="5" name="Footer Placeholder 4"/>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Raleway" panose="020B0503030101060003" pitchFamily="34" charset="0"/>
              </a:defRPr>
            </a:lvl1pPr>
          </a:lstStyle>
          <a:p>
            <a:pPr>
              <a:defRPr/>
            </a:pPr>
            <a:fld id="{C3927675-7A7D-49C4-B007-8E93DBFC6097}" type="slidenum">
              <a:rPr lang="en-US" smtClean="0"/>
              <a:pPr>
                <a:defRPr/>
              </a:pPr>
              <a:t>‹#›</a:t>
            </a:fld>
            <a:endParaRPr lang="en-US"/>
          </a:p>
        </p:txBody>
      </p:sp>
    </p:spTree>
    <p:extLst>
      <p:ext uri="{BB962C8B-B14F-4D97-AF65-F5344CB8AC3E}">
        <p14:creationId xmlns:p14="http://schemas.microsoft.com/office/powerpoint/2010/main" val="810396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Raleway" panose="020B05030301010600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30BE3B12-FB34-450E-89B4-8617E1B52DF3}" type="datetimeFigureOut">
              <a:rPr lang="en-US" smtClean="0"/>
              <a:pPr>
                <a:defRPr/>
              </a:pPr>
              <a:t>4/25/2017</a:t>
            </a:fld>
            <a:endParaRPr lang="en-US"/>
          </a:p>
        </p:txBody>
      </p:sp>
      <p:sp>
        <p:nvSpPr>
          <p:cNvPr id="6" name="Footer Placeholder 4"/>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Raleway" panose="020B0503030101060003" pitchFamily="34" charset="0"/>
              </a:defRPr>
            </a:lvl1pPr>
          </a:lstStyle>
          <a:p>
            <a:pPr>
              <a:defRPr/>
            </a:pPr>
            <a:fld id="{F133FC33-909D-4A4D-899A-CA4085591F31}" type="slidenum">
              <a:rPr lang="en-US" smtClean="0"/>
              <a:pPr>
                <a:defRPr/>
              </a:pPr>
              <a:t>‹#›</a:t>
            </a:fld>
            <a:endParaRPr lang="en-US"/>
          </a:p>
        </p:txBody>
      </p:sp>
    </p:spTree>
    <p:extLst>
      <p:ext uri="{BB962C8B-B14F-4D97-AF65-F5344CB8AC3E}">
        <p14:creationId xmlns:p14="http://schemas.microsoft.com/office/powerpoint/2010/main" val="1640389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23C90FBC-E26B-48D7-B3F4-97E56D479010}" type="datetimeFigureOut">
              <a:rPr lang="en-US" smtClean="0"/>
              <a:pPr>
                <a:defRPr/>
              </a:pPr>
              <a:t>4/25/2017</a:t>
            </a:fld>
            <a:endParaRPr lang="en-US" dirty="0"/>
          </a:p>
        </p:txBody>
      </p:sp>
      <p:sp>
        <p:nvSpPr>
          <p:cNvPr id="6" name="Footer Placeholder 5"/>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Raleway" panose="020B0503030101060003" pitchFamily="34" charset="0"/>
              </a:defRPr>
            </a:lvl1pPr>
          </a:lstStyle>
          <a:p>
            <a:pPr>
              <a:defRPr/>
            </a:pPr>
            <a:fld id="{196DF6BD-84D8-4E6B-9518-713FB4B462E2}" type="slidenum">
              <a:rPr lang="en-US" smtClean="0"/>
              <a:pPr>
                <a:defRPr/>
              </a:pPr>
              <a:t>‹#›</a:t>
            </a:fld>
            <a:endParaRPr lang="en-US"/>
          </a:p>
        </p:txBody>
      </p:sp>
    </p:spTree>
    <p:extLst>
      <p:ext uri="{BB962C8B-B14F-4D97-AF65-F5344CB8AC3E}">
        <p14:creationId xmlns:p14="http://schemas.microsoft.com/office/powerpoint/2010/main" val="980914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i="1">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Raleway" panose="020B0503030101060003" pitchFamily="34" charset="0"/>
              </a:defRPr>
            </a:lvl1pPr>
            <a:lvl2pPr>
              <a:defRPr sz="2000">
                <a:latin typeface="Raleway" panose="020B0503030101060003" pitchFamily="34" charset="0"/>
              </a:defRPr>
            </a:lvl2pPr>
            <a:lvl3pPr>
              <a:defRPr sz="1800">
                <a:latin typeface="Raleway" panose="020B0503030101060003" pitchFamily="34" charset="0"/>
              </a:defRPr>
            </a:lvl3pPr>
            <a:lvl4pPr>
              <a:defRPr sz="1600">
                <a:latin typeface="Raleway" panose="020B0503030101060003" pitchFamily="34" charset="0"/>
              </a:defRPr>
            </a:lvl4pPr>
            <a:lvl5pPr>
              <a:defRPr sz="1600">
                <a:latin typeface="Raleway" panose="020B05030301010600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Raleway" panose="020B05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Raleway" panose="020B0503030101060003" pitchFamily="34" charset="0"/>
              </a:defRPr>
            </a:lvl1pPr>
            <a:lvl2pPr>
              <a:defRPr sz="2000">
                <a:latin typeface="Raleway" panose="020B0503030101060003" pitchFamily="34" charset="0"/>
              </a:defRPr>
            </a:lvl2pPr>
            <a:lvl3pPr>
              <a:defRPr sz="1800">
                <a:latin typeface="Raleway" panose="020B0503030101060003" pitchFamily="34" charset="0"/>
              </a:defRPr>
            </a:lvl3pPr>
            <a:lvl4pPr>
              <a:defRPr sz="1600">
                <a:latin typeface="Raleway" panose="020B0503030101060003" pitchFamily="34" charset="0"/>
              </a:defRPr>
            </a:lvl4pPr>
            <a:lvl5pPr>
              <a:defRPr sz="1600">
                <a:latin typeface="Raleway" panose="020B05030301010600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E4C3FD4B-5B36-49EC-ABF7-62EC1AEEF96F}" type="datetimeFigureOut">
              <a:rPr lang="en-US" smtClean="0"/>
              <a:pPr>
                <a:defRPr/>
              </a:pPr>
              <a:t>4/25/2017</a:t>
            </a:fld>
            <a:endParaRPr lang="en-US"/>
          </a:p>
        </p:txBody>
      </p:sp>
      <p:sp>
        <p:nvSpPr>
          <p:cNvPr id="9" name="Footer Placeholder 7"/>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10" name="Slide Number Placeholder 8"/>
          <p:cNvSpPr>
            <a:spLocks noGrp="1"/>
          </p:cNvSpPr>
          <p:nvPr>
            <p:ph type="sldNum" sz="quarter" idx="12"/>
          </p:nvPr>
        </p:nvSpPr>
        <p:spPr/>
        <p:txBody>
          <a:bodyPr/>
          <a:lstStyle>
            <a:lvl1pPr>
              <a:defRPr>
                <a:latin typeface="Raleway" panose="020B0503030101060003" pitchFamily="34" charset="0"/>
              </a:defRPr>
            </a:lvl1pPr>
          </a:lstStyle>
          <a:p>
            <a:pPr>
              <a:defRPr/>
            </a:pPr>
            <a:fld id="{F04E02E9-44FB-4AEB-B47E-30A5E8A530CF}" type="slidenum">
              <a:rPr lang="en-US" smtClean="0"/>
              <a:pPr>
                <a:defRPr/>
              </a:pPr>
              <a:t>‹#›</a:t>
            </a:fld>
            <a:endParaRPr lang="en-US"/>
          </a:p>
        </p:txBody>
      </p:sp>
    </p:spTree>
    <p:extLst>
      <p:ext uri="{BB962C8B-B14F-4D97-AF65-F5344CB8AC3E}">
        <p14:creationId xmlns:p14="http://schemas.microsoft.com/office/powerpoint/2010/main" val="148299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atin typeface="Raleway" panose="020B0503030101060003"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93B6AB1D-01F9-4E2F-9081-4A6F6FEF2B6B}" type="datetimeFigureOut">
              <a:rPr lang="en-US" smtClean="0"/>
              <a:pPr>
                <a:defRPr/>
              </a:pPr>
              <a:t>4/25/2017</a:t>
            </a:fld>
            <a:endParaRPr lang="en-US"/>
          </a:p>
        </p:txBody>
      </p:sp>
      <p:sp>
        <p:nvSpPr>
          <p:cNvPr id="4" name="Footer Placeholder 3"/>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Raleway" panose="020B0503030101060003" pitchFamily="34" charset="0"/>
              </a:defRPr>
            </a:lvl1pPr>
          </a:lstStyle>
          <a:p>
            <a:pPr>
              <a:defRPr/>
            </a:pPr>
            <a:fld id="{0F7ECB8C-6AD2-4D49-9DBA-9877361D7D1D}" type="slidenum">
              <a:rPr lang="en-US" smtClean="0"/>
              <a:pPr>
                <a:defRPr/>
              </a:pPr>
              <a:t>‹#›</a:t>
            </a:fld>
            <a:endParaRPr lang="en-US"/>
          </a:p>
        </p:txBody>
      </p:sp>
    </p:spTree>
    <p:extLst>
      <p:ext uri="{BB962C8B-B14F-4D97-AF65-F5344CB8AC3E}">
        <p14:creationId xmlns:p14="http://schemas.microsoft.com/office/powerpoint/2010/main" val="1700288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65C08E32-9C86-49FE-AF2E-06BE6718CA3C}" type="datetimeFigureOut">
              <a:rPr lang="en-US" smtClean="0"/>
              <a:pPr>
                <a:defRPr/>
              </a:pPr>
              <a:t>4/25/2017</a:t>
            </a:fld>
            <a:endParaRPr lang="en-US"/>
          </a:p>
        </p:txBody>
      </p:sp>
      <p:sp>
        <p:nvSpPr>
          <p:cNvPr id="3" name="Footer Placeholder 2"/>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0254A976-2F13-422C-B7C2-BCBC13993961}" type="slidenum">
              <a:rPr lang="en-US"/>
              <a:pPr>
                <a:defRPr/>
              </a:pPr>
              <a:t>‹#›</a:t>
            </a:fld>
            <a:endParaRPr lang="en-US" dirty="0"/>
          </a:p>
        </p:txBody>
      </p:sp>
    </p:spTree>
    <p:extLst>
      <p:ext uri="{BB962C8B-B14F-4D97-AF65-F5344CB8AC3E}">
        <p14:creationId xmlns:p14="http://schemas.microsoft.com/office/powerpoint/2010/main" val="9589029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Raleway" panose="020B05030301010600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19BB79A5-EAC1-4370-ABFB-B9FB92798C17}" type="datetimeFigureOut">
              <a:rPr lang="en-US" smtClean="0"/>
              <a:pPr>
                <a:defRPr/>
              </a:pPr>
              <a:t>4/25/2017</a:t>
            </a:fld>
            <a:endParaRPr lang="en-US"/>
          </a:p>
        </p:txBody>
      </p:sp>
      <p:sp>
        <p:nvSpPr>
          <p:cNvPr id="7" name="Footer Placeholder 5"/>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atin typeface="Raleway" panose="020B0503030101060003" pitchFamily="34" charset="0"/>
              </a:defRPr>
            </a:lvl1pPr>
          </a:lstStyle>
          <a:p>
            <a:pPr>
              <a:defRPr/>
            </a:pPr>
            <a:fld id="{F1908093-10C8-4EDF-838B-E2EB94795B4E}" type="slidenum">
              <a:rPr lang="en-US" smtClean="0"/>
              <a:pPr>
                <a:defRPr/>
              </a:pPr>
              <a:t>‹#›</a:t>
            </a:fld>
            <a:endParaRPr lang="en-US"/>
          </a:p>
        </p:txBody>
      </p:sp>
    </p:spTree>
    <p:extLst>
      <p:ext uri="{BB962C8B-B14F-4D97-AF65-F5344CB8AC3E}">
        <p14:creationId xmlns:p14="http://schemas.microsoft.com/office/powerpoint/2010/main" val="14392456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latin typeface="Raleway" panose="020B0503030101060003" pitchFamily="34" charset="0"/>
              </a:defRPr>
            </a:lvl1pPr>
          </a:lstStyle>
          <a:p>
            <a:pPr>
              <a:defRPr/>
            </a:pPr>
            <a:fld id="{6B9AFA59-357A-40F7-BE3D-2C8CDAB7C166}" type="datetimeFigureOut">
              <a:rPr lang="en-US" smtClean="0"/>
              <a:pPr>
                <a:defRPr/>
              </a:pPr>
              <a:t>4/25/2017</a:t>
            </a:fld>
            <a:endParaRPr lang="en-US"/>
          </a:p>
        </p:txBody>
      </p:sp>
      <p:sp>
        <p:nvSpPr>
          <p:cNvPr id="6" name="Footer Placeholder 5"/>
          <p:cNvSpPr>
            <a:spLocks noGrp="1"/>
          </p:cNvSpPr>
          <p:nvPr>
            <p:ph type="ftr" sz="quarter" idx="11"/>
          </p:nvPr>
        </p:nvSpPr>
        <p:spPr/>
        <p:txBody>
          <a:bodyPr/>
          <a:lstStyle>
            <a:lvl1pPr>
              <a:defRPr>
                <a:solidFill>
                  <a:srgbClr val="FFFFFF"/>
                </a:solidFill>
                <a:latin typeface="Raleway" panose="020B0503030101060003"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Raleway" panose="020B0503030101060003" pitchFamily="34" charset="0"/>
              </a:defRPr>
            </a:lvl1pPr>
          </a:lstStyle>
          <a:p>
            <a:pPr>
              <a:defRPr/>
            </a:pPr>
            <a:fld id="{BDD4BBF0-5C54-4148-83FF-27BF1699554C}" type="slidenum">
              <a:rPr lang="en-US" smtClean="0"/>
              <a:pPr>
                <a:defRPr/>
              </a:pPr>
              <a:t>‹#›</a:t>
            </a:fld>
            <a:endParaRPr lang="en-US"/>
          </a:p>
        </p:txBody>
      </p:sp>
    </p:spTree>
    <p:extLst>
      <p:ext uri="{BB962C8B-B14F-4D97-AF65-F5344CB8AC3E}">
        <p14:creationId xmlns:p14="http://schemas.microsoft.com/office/powerpoint/2010/main" val="1128449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aleway" panose="020B0503030101060003" pitchFamily="34"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3B3B3B"/>
                </a:solidFill>
                <a:latin typeface="Raleway" panose="020B0503030101060003" pitchFamily="34" charset="0"/>
              </a:defRPr>
            </a:lvl1pPr>
          </a:lstStyle>
          <a:p>
            <a:pPr>
              <a:defRPr/>
            </a:pPr>
            <a:fld id="{E118B661-4CE1-4D1A-8697-6BD07C2FE438}" type="datetimeFigureOut">
              <a:rPr lang="en-US" smtClean="0"/>
              <a:pPr>
                <a:defRPr/>
              </a:pPr>
              <a:t>4/25/2017</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3B3B3B"/>
                </a:solidFill>
                <a:latin typeface="Raleway" panose="020B0503030101060003" pitchFamily="34" charset="0"/>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E35175E5-471F-47E7-977D-DA96B16A2FF9}" type="slidenum">
              <a:rPr lang="en-US"/>
              <a:pPr>
                <a:defRPr/>
              </a:pPr>
              <a:t>‹#›</a:t>
            </a:fld>
            <a:endParaRPr lang="en-US" dirty="0"/>
          </a:p>
        </p:txBody>
      </p:sp>
    </p:spTree>
    <p:extLst>
      <p:ext uri="{BB962C8B-B14F-4D97-AF65-F5344CB8AC3E}">
        <p14:creationId xmlns:p14="http://schemas.microsoft.com/office/powerpoint/2010/main" val="271967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4000" i="1" kern="1200" spc="-100">
          <a:solidFill>
            <a:schemeClr val="tx2"/>
          </a:solidFill>
          <a:latin typeface="Raleway" panose="020B0503030101060003" pitchFamily="34" charset="0"/>
          <a:ea typeface="+mj-ea"/>
          <a:cs typeface="+mj-cs"/>
        </a:defRPr>
      </a:lvl1pPr>
      <a:lvl2pPr algn="l" rtl="0" eaLnBrk="0" fontAlgn="base" hangingPunct="0">
        <a:spcBef>
          <a:spcPct val="0"/>
        </a:spcBef>
        <a:spcAft>
          <a:spcPct val="0"/>
        </a:spcAft>
        <a:defRPr sz="4000">
          <a:solidFill>
            <a:schemeClr val="tx2"/>
          </a:solidFill>
          <a:latin typeface="Tw Cen MT" pitchFamily="34" charset="0"/>
        </a:defRPr>
      </a:lvl2pPr>
      <a:lvl3pPr algn="l" rtl="0" eaLnBrk="0" fontAlgn="base" hangingPunct="0">
        <a:spcBef>
          <a:spcPct val="0"/>
        </a:spcBef>
        <a:spcAft>
          <a:spcPct val="0"/>
        </a:spcAft>
        <a:defRPr sz="4000">
          <a:solidFill>
            <a:schemeClr val="tx2"/>
          </a:solidFill>
          <a:latin typeface="Tw Cen MT" pitchFamily="34" charset="0"/>
        </a:defRPr>
      </a:lvl3pPr>
      <a:lvl4pPr algn="l" rtl="0" eaLnBrk="0" fontAlgn="base" hangingPunct="0">
        <a:spcBef>
          <a:spcPct val="0"/>
        </a:spcBef>
        <a:spcAft>
          <a:spcPct val="0"/>
        </a:spcAft>
        <a:defRPr sz="4000">
          <a:solidFill>
            <a:schemeClr val="tx2"/>
          </a:solidFill>
          <a:latin typeface="Tw Cen MT" pitchFamily="34" charset="0"/>
        </a:defRPr>
      </a:lvl4pPr>
      <a:lvl5pPr algn="l" rtl="0" eaLnBrk="0" fontAlgn="base" hangingPunct="0">
        <a:spcBef>
          <a:spcPct val="0"/>
        </a:spcBef>
        <a:spcAft>
          <a:spcPct val="0"/>
        </a:spcAft>
        <a:defRPr sz="4000">
          <a:solidFill>
            <a:schemeClr val="tx2"/>
          </a:solidFill>
          <a:latin typeface="Tw Cen MT" pitchFamily="34" charset="0"/>
        </a:defRPr>
      </a:lvl5pPr>
      <a:lvl6pPr marL="457200" algn="l" rtl="0" fontAlgn="base">
        <a:spcBef>
          <a:spcPct val="0"/>
        </a:spcBef>
        <a:spcAft>
          <a:spcPct val="0"/>
        </a:spcAft>
        <a:defRPr sz="4000">
          <a:solidFill>
            <a:schemeClr val="tx2"/>
          </a:solidFill>
          <a:latin typeface="Tw Cen MT" pitchFamily="34" charset="0"/>
        </a:defRPr>
      </a:lvl6pPr>
      <a:lvl7pPr marL="914400" algn="l" rtl="0" fontAlgn="base">
        <a:spcBef>
          <a:spcPct val="0"/>
        </a:spcBef>
        <a:spcAft>
          <a:spcPct val="0"/>
        </a:spcAft>
        <a:defRPr sz="4000">
          <a:solidFill>
            <a:schemeClr val="tx2"/>
          </a:solidFill>
          <a:latin typeface="Tw Cen MT" pitchFamily="34" charset="0"/>
        </a:defRPr>
      </a:lvl7pPr>
      <a:lvl8pPr marL="1371600" algn="l" rtl="0" fontAlgn="base">
        <a:spcBef>
          <a:spcPct val="0"/>
        </a:spcBef>
        <a:spcAft>
          <a:spcPct val="0"/>
        </a:spcAft>
        <a:defRPr sz="4000">
          <a:solidFill>
            <a:schemeClr val="tx2"/>
          </a:solidFill>
          <a:latin typeface="Tw Cen MT" pitchFamily="34" charset="0"/>
        </a:defRPr>
      </a:lvl8pPr>
      <a:lvl9pPr marL="1828800" algn="l" rtl="0" fontAlgn="base">
        <a:spcBef>
          <a:spcPct val="0"/>
        </a:spcBef>
        <a:spcAft>
          <a:spcPct val="0"/>
        </a:spcAft>
        <a:defRPr sz="4000">
          <a:solidFill>
            <a:schemeClr val="tx2"/>
          </a:solidFill>
          <a:latin typeface="Tw Cen MT"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Raleway" panose="020B0503030101060003"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Raleway" panose="020B0503030101060003"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Raleway" panose="020B0503030101060003"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Raleway" panose="020B0503030101060003"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Raleway" panose="020B0503030101060003"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467600" cy="1393825"/>
          </a:xfrm>
        </p:spPr>
        <p:txBody>
          <a:bodyPr/>
          <a:lstStyle/>
          <a:p>
            <a:r>
              <a:rPr lang="en-US" sz="4000" i="1" cap="none" dirty="0" smtClean="0"/>
              <a:t>Humanomics</a:t>
            </a:r>
            <a:r>
              <a:rPr lang="en-US" sz="4000" i="0" cap="none" dirty="0" smtClean="0"/>
              <a:t>:</a:t>
            </a:r>
            <a:r>
              <a:rPr lang="en-US" sz="4000" i="1" cap="none" dirty="0" smtClean="0"/>
              <a:t> </a:t>
            </a:r>
            <a:br>
              <a:rPr lang="en-US" sz="4000" i="1" cap="none" dirty="0" smtClean="0"/>
            </a:br>
            <a:r>
              <a:rPr lang="en-US" sz="4000" i="1" cap="none" dirty="0" smtClean="0"/>
              <a:t>A Moral Science of Economics</a:t>
            </a:r>
            <a:endParaRPr lang="en-US" sz="3800" cap="none" dirty="0"/>
          </a:p>
        </p:txBody>
      </p:sp>
      <p:sp>
        <p:nvSpPr>
          <p:cNvPr id="5" name="Subtitle 2"/>
          <p:cNvSpPr>
            <a:spLocks noGrp="1"/>
          </p:cNvSpPr>
          <p:nvPr>
            <p:ph type="subTitle" idx="1"/>
          </p:nvPr>
        </p:nvSpPr>
        <p:spPr>
          <a:xfrm>
            <a:off x="1371600" y="3657600"/>
            <a:ext cx="7315200" cy="2133600"/>
          </a:xfrm>
        </p:spPr>
        <p:txBody>
          <a:bodyPr rtlCol="0">
            <a:normAutofit/>
          </a:bodyPr>
          <a:lstStyle/>
          <a:p>
            <a:pPr eaLnBrk="1" fontAlgn="auto" hangingPunct="1">
              <a:spcAft>
                <a:spcPts val="0"/>
              </a:spcAft>
              <a:buFont typeface="Arial" pitchFamily="34" charset="0"/>
              <a:buNone/>
              <a:defRPr/>
            </a:pPr>
            <a:r>
              <a:rPr lang="en-US" i="1" dirty="0" smtClean="0">
                <a:latin typeface="Raleway Medium" panose="020B0603030101060003" pitchFamily="34" charset="0"/>
              </a:rPr>
              <a:t>Bart J. Wilson</a:t>
            </a:r>
          </a:p>
          <a:p>
            <a:pPr eaLnBrk="1" fontAlgn="auto" hangingPunct="1">
              <a:spcAft>
                <a:spcPts val="0"/>
              </a:spcAft>
              <a:buFont typeface="Arial" pitchFamily="34" charset="0"/>
              <a:buNone/>
              <a:defRPr/>
            </a:pPr>
            <a:r>
              <a:rPr lang="en-US" sz="2200" dirty="0" smtClean="0">
                <a:solidFill>
                  <a:schemeClr val="accent1"/>
                </a:solidFill>
                <a:latin typeface="Raleway Medium" panose="020B0603030101060003" pitchFamily="34" charset="0"/>
              </a:rPr>
              <a:t>Smith Institute for Political Economy and Philosophy &amp; Economic Science Institute, Chapman University</a:t>
            </a:r>
          </a:p>
          <a:p>
            <a:pPr eaLnBrk="1" fontAlgn="auto" hangingPunct="1">
              <a:spcAft>
                <a:spcPts val="0"/>
              </a:spcAft>
              <a:buFont typeface="Arial" pitchFamily="34" charset="0"/>
              <a:buNone/>
              <a:defRPr/>
            </a:pPr>
            <a:endParaRPr lang="en-US" sz="700" dirty="0" smtClean="0">
              <a:solidFill>
                <a:schemeClr val="accent1"/>
              </a:solidFill>
              <a:latin typeface="Raleway Medium" panose="020B0603030101060003" pitchFamily="34" charset="0"/>
            </a:endParaRPr>
          </a:p>
          <a:p>
            <a:pPr eaLnBrk="1" fontAlgn="auto" hangingPunct="1">
              <a:spcAft>
                <a:spcPts val="0"/>
              </a:spcAft>
              <a:buFont typeface="Arial" pitchFamily="34" charset="0"/>
              <a:buNone/>
              <a:defRPr/>
            </a:pPr>
            <a:r>
              <a:rPr lang="en-US" sz="2200" dirty="0" err="1" smtClean="0">
                <a:solidFill>
                  <a:schemeClr val="accent1"/>
                </a:solidFill>
                <a:latin typeface="Raleway Medium" panose="020B0603030101060003" pitchFamily="34" charset="0"/>
              </a:rPr>
              <a:t>Rasmuson</a:t>
            </a:r>
            <a:r>
              <a:rPr lang="en-US" sz="2200" dirty="0" smtClean="0">
                <a:solidFill>
                  <a:schemeClr val="accent1"/>
                </a:solidFill>
                <a:latin typeface="Raleway Medium" panose="020B0603030101060003" pitchFamily="34" charset="0"/>
              </a:rPr>
              <a:t> Chair in Economics, University of Alaska Anchorage</a:t>
            </a:r>
          </a:p>
        </p:txBody>
      </p:sp>
    </p:spTree>
    <p:extLst>
      <p:ext uri="{BB962C8B-B14F-4D97-AF65-F5344CB8AC3E}">
        <p14:creationId xmlns:p14="http://schemas.microsoft.com/office/powerpoint/2010/main" val="179437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2776" y="609600"/>
            <a:ext cx="9116598" cy="5970865"/>
          </a:xfrm>
          <a:prstGeom prst="rect">
            <a:avLst/>
          </a:prstGeom>
          <a:noFill/>
        </p:spPr>
        <p:txBody>
          <a:bodyPr wrap="none" rtlCol="0">
            <a:spAutoFit/>
          </a:bodyPr>
          <a:lstStyle/>
          <a:p>
            <a:endParaRPr lang="en-US" sz="2800" dirty="0">
              <a:latin typeface="Raleway" panose="020B0503030101060003" pitchFamily="34" charset="0"/>
            </a:endParaRPr>
          </a:p>
          <a:p>
            <a:r>
              <a:rPr lang="en-US" sz="2800" dirty="0">
                <a:solidFill>
                  <a:schemeClr val="tx2"/>
                </a:solidFill>
                <a:latin typeface="Raleway" panose="020B0503030101060003" pitchFamily="34" charset="0"/>
              </a:rPr>
              <a:t>A</a:t>
            </a:r>
            <a:r>
              <a:rPr lang="en-US" sz="2800" dirty="0" smtClean="0">
                <a:solidFill>
                  <a:schemeClr val="tx2"/>
                </a:solidFill>
                <a:latin typeface="Raleway" panose="020B0503030101060003" pitchFamily="34" charset="0"/>
              </a:rPr>
              <a:t>s </a:t>
            </a:r>
            <a:r>
              <a:rPr lang="en-US" sz="2800" dirty="0">
                <a:solidFill>
                  <a:schemeClr val="tx2"/>
                </a:solidFill>
                <a:latin typeface="Raleway" panose="020B0503030101060003" pitchFamily="34" charset="0"/>
              </a:rPr>
              <a:t>Shelley revivified the </a:t>
            </a:r>
            <a:r>
              <a:rPr lang="en-US" sz="2800" dirty="0" smtClean="0">
                <a:solidFill>
                  <a:schemeClr val="tx2"/>
                </a:solidFill>
                <a:latin typeface="Raleway" panose="020B0503030101060003" pitchFamily="34" charset="0"/>
              </a:rPr>
              <a:t>Promethean story </a:t>
            </a:r>
          </a:p>
          <a:p>
            <a:r>
              <a:rPr lang="en-US" sz="2800" dirty="0" smtClean="0">
                <a:solidFill>
                  <a:schemeClr val="tx2"/>
                </a:solidFill>
                <a:latin typeface="Raleway" panose="020B0503030101060003" pitchFamily="34" charset="0"/>
              </a:rPr>
              <a:t>from </a:t>
            </a:r>
            <a:r>
              <a:rPr lang="en-US" sz="2800" dirty="0">
                <a:solidFill>
                  <a:schemeClr val="tx2"/>
                </a:solidFill>
                <a:latin typeface="Raleway" panose="020B0503030101060003" pitchFamily="34" charset="0"/>
              </a:rPr>
              <a:t>a </a:t>
            </a:r>
            <a:r>
              <a:rPr lang="en-US" sz="2800" dirty="0" smtClean="0">
                <a:solidFill>
                  <a:schemeClr val="tx2"/>
                </a:solidFill>
                <a:latin typeface="Raleway" panose="020B0503030101060003" pitchFamily="34" charset="0"/>
              </a:rPr>
              <a:t>Greek tragedy to </a:t>
            </a:r>
            <a:r>
              <a:rPr lang="en-US" sz="2800" dirty="0">
                <a:solidFill>
                  <a:schemeClr val="tx2"/>
                </a:solidFill>
                <a:latin typeface="Raleway" panose="020B0503030101060003" pitchFamily="34" charset="0"/>
              </a:rPr>
              <a:t>a Romantic </a:t>
            </a:r>
            <a:r>
              <a:rPr lang="en-US" sz="2800" dirty="0" smtClean="0">
                <a:solidFill>
                  <a:schemeClr val="tx2"/>
                </a:solidFill>
                <a:latin typeface="Raleway" panose="020B0503030101060003" pitchFamily="34" charset="0"/>
              </a:rPr>
              <a:t>lyrical drama,</a:t>
            </a:r>
          </a:p>
          <a:p>
            <a:r>
              <a:rPr lang="en-US" sz="2800" dirty="0">
                <a:latin typeface="Raleway" panose="020B0503030101060003" pitchFamily="34" charset="0"/>
              </a:rPr>
              <a:t>	</a:t>
            </a:r>
            <a:r>
              <a:rPr lang="en-US" sz="2800" dirty="0" smtClean="0">
                <a:latin typeface="Raleway" panose="020B0503030101060003" pitchFamily="34" charset="0"/>
              </a:rPr>
              <a:t>- to provoke change in the way we view</a:t>
            </a:r>
          </a:p>
          <a:p>
            <a:r>
              <a:rPr lang="en-US" sz="2800" dirty="0" smtClean="0">
                <a:latin typeface="Raleway" panose="020B0503030101060003" pitchFamily="34" charset="0"/>
              </a:rPr>
              <a:t>	our world</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dirty="0" err="1" smtClean="0">
                <a:latin typeface="Raleway" panose="020B0503030101060003" pitchFamily="34" charset="0"/>
              </a:rPr>
              <a:t>to“familiarize</a:t>
            </a:r>
            <a:r>
              <a:rPr lang="en-US" sz="2800" dirty="0" smtClean="0">
                <a:latin typeface="Raleway" panose="020B0503030101060003" pitchFamily="34" charset="0"/>
              </a:rPr>
              <a:t> [readers] with beautiful idealisms</a:t>
            </a:r>
          </a:p>
          <a:p>
            <a:r>
              <a:rPr lang="en-US" sz="2800" dirty="0" smtClean="0">
                <a:latin typeface="Raleway" panose="020B0503030101060003" pitchFamily="34" charset="0"/>
              </a:rPr>
              <a:t> 	of moral excellence,” </a:t>
            </a:r>
          </a:p>
          <a:p>
            <a:endParaRPr lang="en-US" sz="2800" dirty="0">
              <a:latin typeface="Raleway" panose="020B0503030101060003" pitchFamily="34" charset="0"/>
            </a:endParaRPr>
          </a:p>
          <a:p>
            <a:r>
              <a:rPr lang="en-US" sz="2800" dirty="0" smtClean="0">
                <a:solidFill>
                  <a:schemeClr val="tx2"/>
                </a:solidFill>
                <a:latin typeface="Raleway" panose="020B0503030101060003" pitchFamily="34" charset="0"/>
              </a:rPr>
              <a:t>we attempt to revivify the Promethean story in the </a:t>
            </a:r>
          </a:p>
          <a:p>
            <a:r>
              <a:rPr lang="en-US" sz="2800" dirty="0" smtClean="0">
                <a:solidFill>
                  <a:schemeClr val="tx2"/>
                </a:solidFill>
                <a:latin typeface="Raleway" panose="020B0503030101060003" pitchFamily="34" charset="0"/>
              </a:rPr>
              <a:t>21</a:t>
            </a:r>
            <a:r>
              <a:rPr lang="en-US" sz="2800" baseline="30000" dirty="0" smtClean="0">
                <a:solidFill>
                  <a:schemeClr val="tx2"/>
                </a:solidFill>
                <a:latin typeface="Raleway" panose="020B0503030101060003" pitchFamily="34" charset="0"/>
              </a:rPr>
              <a:t>st</a:t>
            </a:r>
            <a:r>
              <a:rPr lang="en-US" sz="2800" dirty="0" smtClean="0">
                <a:solidFill>
                  <a:schemeClr val="tx2"/>
                </a:solidFill>
                <a:latin typeface="Raleway" panose="020B0503030101060003" pitchFamily="34" charset="0"/>
              </a:rPr>
              <a:t> Century</a:t>
            </a:r>
          </a:p>
          <a:p>
            <a:r>
              <a:rPr lang="en-US" sz="2800" dirty="0">
                <a:latin typeface="Raleway" panose="020B0503030101060003" pitchFamily="34" charset="0"/>
              </a:rPr>
              <a:t>	</a:t>
            </a:r>
            <a:r>
              <a:rPr lang="en-US" sz="2800" dirty="0" smtClean="0">
                <a:latin typeface="Raleway" panose="020B0503030101060003" pitchFamily="34" charset="0"/>
              </a:rPr>
              <a:t>- to familiarize our readers “with beautiful</a:t>
            </a:r>
          </a:p>
          <a:p>
            <a:r>
              <a:rPr lang="en-US" sz="2800" dirty="0" smtClean="0">
                <a:latin typeface="Raleway" panose="020B0503030101060003" pitchFamily="34" charset="0"/>
              </a:rPr>
              <a:t>	idealisms of moral excellence” in their everyday </a:t>
            </a:r>
          </a:p>
          <a:p>
            <a:r>
              <a:rPr lang="en-US" sz="2800" dirty="0">
                <a:latin typeface="Raleway" panose="020B0503030101060003" pitchFamily="34" charset="0"/>
              </a:rPr>
              <a:t>	</a:t>
            </a:r>
            <a:r>
              <a:rPr lang="en-US" sz="2800" dirty="0" smtClean="0">
                <a:latin typeface="Raleway" panose="020B0503030101060003" pitchFamily="34" charset="0"/>
              </a:rPr>
              <a:t>lives of commerce.</a:t>
            </a:r>
            <a:endParaRPr lang="en-US" sz="2800" dirty="0">
              <a:latin typeface="Raleway" panose="020B0503030101060003" pitchFamily="34" charset="0"/>
            </a:endParaRPr>
          </a:p>
          <a:p>
            <a:endParaRPr lang="en-US" dirty="0">
              <a:latin typeface="Raleway" panose="020B0503030101060003" pitchFamily="34" charset="0"/>
            </a:endParaRPr>
          </a:p>
        </p:txBody>
      </p:sp>
    </p:spTree>
    <p:extLst>
      <p:ext uri="{BB962C8B-B14F-4D97-AF65-F5344CB8AC3E}">
        <p14:creationId xmlns:p14="http://schemas.microsoft.com/office/powerpoint/2010/main" val="770464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76" y="457736"/>
            <a:ext cx="8493124" cy="6247864"/>
          </a:xfrm>
          <a:prstGeom prst="rect">
            <a:avLst/>
          </a:prstGeom>
          <a:noFill/>
        </p:spPr>
        <p:txBody>
          <a:bodyPr wrap="square" rtlCol="0">
            <a:spAutoFit/>
          </a:bodyPr>
          <a:lstStyle/>
          <a:p>
            <a:pPr>
              <a:lnSpc>
                <a:spcPct val="150000"/>
              </a:lnSpc>
            </a:pPr>
            <a:r>
              <a:rPr lang="en-US" sz="2800" i="1" dirty="0" smtClean="0">
                <a:solidFill>
                  <a:schemeClr val="tx2"/>
                </a:solidFill>
                <a:latin typeface="Raleway" panose="020B0503030101060003" pitchFamily="34" charset="0"/>
              </a:rPr>
              <a:t>Prometheus Unbound</a:t>
            </a:r>
            <a:r>
              <a:rPr lang="en-US" sz="2800" dirty="0" smtClean="0">
                <a:solidFill>
                  <a:schemeClr val="tx2"/>
                </a:solidFill>
                <a:latin typeface="Raleway" panose="020B0503030101060003" pitchFamily="34" charset="0"/>
              </a:rPr>
              <a:t>: </a:t>
            </a:r>
            <a:r>
              <a:rPr lang="en-US" sz="2800" dirty="0" smtClean="0">
                <a:latin typeface="Raleway" panose="020B0503030101060003" pitchFamily="34" charset="0"/>
              </a:rPr>
              <a:t>An Interpretation</a:t>
            </a:r>
          </a:p>
          <a:p>
            <a:pPr>
              <a:lnSpc>
                <a:spcPct val="150000"/>
              </a:lnSpc>
            </a:pPr>
            <a:r>
              <a:rPr lang="en-US" sz="2800" dirty="0" smtClean="0">
                <a:latin typeface="Raleway" panose="020B0503030101060003" pitchFamily="34" charset="0"/>
              </a:rPr>
              <a:t>Act I </a:t>
            </a:r>
            <a:endParaRPr lang="en-US" sz="2800" dirty="0">
              <a:latin typeface="Raleway" panose="020B0503030101060003" pitchFamily="34" charset="0"/>
            </a:endParaRPr>
          </a:p>
          <a:p>
            <a:r>
              <a:rPr lang="en-US" sz="2400" dirty="0">
                <a:latin typeface="Raleway" panose="020B0503030101060003" pitchFamily="34" charset="0"/>
              </a:rPr>
              <a:t>Humans are suffering, living with </a:t>
            </a:r>
            <a:r>
              <a:rPr lang="en-US" sz="2400" dirty="0" smtClean="0">
                <a:solidFill>
                  <a:schemeClr val="tx2"/>
                </a:solidFill>
                <a:latin typeface="Raleway" panose="020B0503030101060003" pitchFamily="34" charset="0"/>
              </a:rPr>
              <a:t>fear </a:t>
            </a:r>
            <a:r>
              <a:rPr lang="en-US" sz="2400" dirty="0">
                <a:solidFill>
                  <a:schemeClr val="tx2"/>
                </a:solidFill>
                <a:latin typeface="Raleway" panose="020B0503030101060003" pitchFamily="34" charset="0"/>
              </a:rPr>
              <a:t>and self-contempt</a:t>
            </a:r>
          </a:p>
          <a:p>
            <a:r>
              <a:rPr lang="en-US" sz="2400" dirty="0">
                <a:solidFill>
                  <a:schemeClr val="tx2"/>
                </a:solidFill>
                <a:latin typeface="Raleway" panose="020B0503030101060003" pitchFamily="34" charset="0"/>
              </a:rPr>
              <a:t>and barren </a:t>
            </a:r>
            <a:r>
              <a:rPr lang="en-US" sz="2400" dirty="0" smtClean="0">
                <a:solidFill>
                  <a:schemeClr val="tx2"/>
                </a:solidFill>
                <a:latin typeface="Raleway" panose="020B0503030101060003" pitchFamily="34" charset="0"/>
              </a:rPr>
              <a:t>hope.</a:t>
            </a:r>
          </a:p>
          <a:p>
            <a:endParaRPr lang="en-US" sz="2400" dirty="0">
              <a:latin typeface="Raleway" panose="020B0503030101060003" pitchFamily="34" charset="0"/>
            </a:endParaRPr>
          </a:p>
          <a:p>
            <a:r>
              <a:rPr lang="en-US" sz="2400" dirty="0" smtClean="0">
                <a:latin typeface="Raleway" panose="020B0503030101060003" pitchFamily="34" charset="0"/>
              </a:rPr>
              <a:t>Prometheus, their benefactor, has been chained to the rock  for 3,000 years, punished for giving gifts to mortals:</a:t>
            </a:r>
          </a:p>
          <a:p>
            <a:endParaRPr lang="en-US" sz="2400" dirty="0" smtClean="0">
              <a:latin typeface="Raleway" panose="020B0503030101060003" pitchFamily="34" charset="0"/>
            </a:endParaRPr>
          </a:p>
          <a:p>
            <a:r>
              <a:rPr lang="en-US" sz="2400" dirty="0">
                <a:latin typeface="Raleway" panose="020B0503030101060003" pitchFamily="34" charset="0"/>
              </a:rPr>
              <a:t>	</a:t>
            </a:r>
            <a:r>
              <a:rPr lang="en-US" sz="2400" dirty="0" smtClean="0">
                <a:solidFill>
                  <a:schemeClr val="tx2"/>
                </a:solidFill>
                <a:latin typeface="Raleway" panose="020B0503030101060003" pitchFamily="34" charset="0"/>
              </a:rPr>
              <a:t>He gave man speech, and speech created thought</a:t>
            </a:r>
          </a:p>
          <a:p>
            <a:r>
              <a:rPr lang="en-US" sz="2400" dirty="0">
                <a:solidFill>
                  <a:schemeClr val="tx2"/>
                </a:solidFill>
                <a:latin typeface="Raleway" panose="020B0503030101060003" pitchFamily="34" charset="0"/>
              </a:rPr>
              <a:t>	</a:t>
            </a:r>
            <a:r>
              <a:rPr lang="en-US" sz="2400" dirty="0" smtClean="0">
                <a:solidFill>
                  <a:schemeClr val="tx2"/>
                </a:solidFill>
                <a:latin typeface="Raleway" panose="020B0503030101060003" pitchFamily="34" charset="0"/>
              </a:rPr>
              <a:t>Which is the measure of the universe.</a:t>
            </a:r>
          </a:p>
          <a:p>
            <a:endParaRPr lang="en-US" sz="2400" dirty="0" smtClean="0">
              <a:latin typeface="Raleway" panose="020B0503030101060003" pitchFamily="34" charset="0"/>
            </a:endParaRPr>
          </a:p>
          <a:p>
            <a:r>
              <a:rPr lang="en-US" sz="2400" dirty="0" smtClean="0">
                <a:latin typeface="Raleway" panose="020B0503030101060003" pitchFamily="34" charset="0"/>
              </a:rPr>
              <a:t>Prometheus also gave </a:t>
            </a:r>
            <a:r>
              <a:rPr lang="en-US" sz="2400" dirty="0" smtClean="0">
                <a:solidFill>
                  <a:schemeClr val="tx2"/>
                </a:solidFill>
                <a:latin typeface="Raleway" panose="020B0503030101060003" pitchFamily="34" charset="0"/>
              </a:rPr>
              <a:t>wisdom and strength </a:t>
            </a:r>
            <a:r>
              <a:rPr lang="en-US" sz="2400" dirty="0" smtClean="0">
                <a:latin typeface="Raleway" panose="020B0503030101060003" pitchFamily="34" charset="0"/>
              </a:rPr>
              <a:t>to Jupiter, </a:t>
            </a:r>
          </a:p>
          <a:p>
            <a:r>
              <a:rPr lang="en-US" sz="2400" dirty="0" smtClean="0">
                <a:latin typeface="Raleway" panose="020B0503030101060003" pitchFamily="34" charset="0"/>
              </a:rPr>
              <a:t>helping him defeat Saturn, with one stipulation,</a:t>
            </a:r>
          </a:p>
          <a:p>
            <a:r>
              <a:rPr lang="en-US" sz="2400" dirty="0">
                <a:latin typeface="Raleway" panose="020B0503030101060003" pitchFamily="34" charset="0"/>
              </a:rPr>
              <a:t>	</a:t>
            </a:r>
            <a:endParaRPr lang="en-US" sz="28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a:t>
            </a:r>
            <a:r>
              <a:rPr lang="en-US" sz="2800" dirty="0" smtClean="0">
                <a:solidFill>
                  <a:srgbClr val="3366FF"/>
                </a:solidFill>
                <a:latin typeface="Raleway" panose="020B0503030101060003" pitchFamily="34" charset="0"/>
              </a:rPr>
              <a:t>	</a:t>
            </a:r>
            <a:r>
              <a:rPr lang="en-US" sz="2800" dirty="0" smtClean="0">
                <a:solidFill>
                  <a:schemeClr val="tx2"/>
                </a:solidFill>
                <a:latin typeface="Raleway" panose="020B0503030101060003" pitchFamily="34" charset="0"/>
              </a:rPr>
              <a:t>Let man be free.</a:t>
            </a:r>
            <a:endParaRPr lang="en-US" sz="2800" dirty="0">
              <a:solidFill>
                <a:schemeClr val="tx2"/>
              </a:solidFill>
              <a:latin typeface="Raleway" panose="020B0503030101060003" pitchFamily="34" charset="0"/>
            </a:endParaRPr>
          </a:p>
        </p:txBody>
      </p:sp>
    </p:spTree>
    <p:extLst>
      <p:ext uri="{BB962C8B-B14F-4D97-AF65-F5344CB8AC3E}">
        <p14:creationId xmlns:p14="http://schemas.microsoft.com/office/powerpoint/2010/main" val="3780417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1" y="580846"/>
            <a:ext cx="7366000" cy="5262979"/>
          </a:xfrm>
          <a:prstGeom prst="rect">
            <a:avLst/>
          </a:prstGeom>
        </p:spPr>
        <p:txBody>
          <a:bodyPr wrap="square">
            <a:spAutoFit/>
          </a:bodyPr>
          <a:lstStyle/>
          <a:p>
            <a:r>
              <a:rPr lang="en-US" sz="2800" dirty="0">
                <a:latin typeface="Raleway" panose="020B0503030101060003" pitchFamily="34" charset="0"/>
              </a:rPr>
              <a:t>And here is </a:t>
            </a:r>
            <a:r>
              <a:rPr lang="en-US" sz="2800" dirty="0">
                <a:solidFill>
                  <a:schemeClr val="tx2"/>
                </a:solidFill>
                <a:latin typeface="Raleway" panose="020B0503030101060003" pitchFamily="34" charset="0"/>
              </a:rPr>
              <a:t>Shelley’s </a:t>
            </a:r>
            <a:r>
              <a:rPr lang="en-US" sz="2800" dirty="0" smtClean="0">
                <a:solidFill>
                  <a:schemeClr val="tx2"/>
                </a:solidFill>
                <a:latin typeface="Raleway" panose="020B0503030101060003" pitchFamily="34" charset="0"/>
              </a:rPr>
              <a:t>insight . . . </a:t>
            </a:r>
            <a:endParaRPr lang="en-US" sz="2800" dirty="0">
              <a:solidFill>
                <a:schemeClr val="tx2"/>
              </a:solidFill>
              <a:latin typeface="Raleway" panose="020B0503030101060003" pitchFamily="34" charset="0"/>
            </a:endParaRPr>
          </a:p>
          <a:p>
            <a:endParaRPr lang="en-US" sz="2800" dirty="0">
              <a:latin typeface="Raleway" panose="020B0503030101060003" pitchFamily="34" charset="0"/>
            </a:endParaRPr>
          </a:p>
          <a:p>
            <a:r>
              <a:rPr lang="en-US" sz="2800" dirty="0">
                <a:latin typeface="Raleway" panose="020B0503030101060003" pitchFamily="34" charset="0"/>
              </a:rPr>
              <a:t>In defying the tyrant, </a:t>
            </a:r>
            <a:endParaRPr lang="en-US" sz="2800" dirty="0" smtClean="0">
              <a:latin typeface="Raleway" panose="020B0503030101060003" pitchFamily="34" charset="0"/>
            </a:endParaRPr>
          </a:p>
          <a:p>
            <a:r>
              <a:rPr lang="en-US" sz="2800" dirty="0" smtClean="0">
                <a:latin typeface="Raleway" panose="020B0503030101060003" pitchFamily="34" charset="0"/>
              </a:rPr>
              <a:t>Prometheus </a:t>
            </a:r>
            <a:r>
              <a:rPr lang="en-US" sz="2800" dirty="0">
                <a:latin typeface="Raleway" panose="020B0503030101060003" pitchFamily="34" charset="0"/>
              </a:rPr>
              <a:t>perpetuates </a:t>
            </a:r>
            <a:r>
              <a:rPr lang="en-US" sz="2800" dirty="0" smtClean="0">
                <a:latin typeface="Raleway" panose="020B0503030101060003" pitchFamily="34" charset="0"/>
              </a:rPr>
              <a:t>his own </a:t>
            </a:r>
            <a:r>
              <a:rPr lang="en-US" sz="2800" dirty="0">
                <a:latin typeface="Raleway" panose="020B0503030101060003" pitchFamily="34" charset="0"/>
              </a:rPr>
              <a:t>pain </a:t>
            </a:r>
          </a:p>
          <a:p>
            <a:r>
              <a:rPr lang="en-US" sz="2800" dirty="0">
                <a:latin typeface="Raleway" panose="020B0503030101060003" pitchFamily="34" charset="0"/>
              </a:rPr>
              <a:t>but also Jupiter’s power. He cries out,</a:t>
            </a:r>
          </a:p>
          <a:p>
            <a:endParaRPr lang="en-US" sz="2800" dirty="0">
              <a:latin typeface="Raleway" panose="020B0503030101060003" pitchFamily="34" charset="0"/>
            </a:endParaRPr>
          </a:p>
          <a:p>
            <a:r>
              <a:rPr lang="en-US" sz="2800" dirty="0">
                <a:solidFill>
                  <a:schemeClr val="tx2"/>
                </a:solidFill>
                <a:latin typeface="Raleway" panose="020B0503030101060003" pitchFamily="34" charset="0"/>
              </a:rPr>
              <a:t>	No change, no pause, no hope! </a:t>
            </a:r>
          </a:p>
          <a:p>
            <a:endParaRPr lang="en-US" sz="2800" dirty="0">
              <a:latin typeface="Raleway" panose="020B0503030101060003" pitchFamily="34" charset="0"/>
            </a:endParaRPr>
          </a:p>
          <a:p>
            <a:r>
              <a:rPr lang="en-US" sz="2800" dirty="0">
                <a:latin typeface="Raleway" panose="020B0503030101060003" pitchFamily="34" charset="0"/>
              </a:rPr>
              <a:t>In Shelley’s drama, humankind, represented by Prometheus</a:t>
            </a:r>
            <a:r>
              <a:rPr lang="en-US" sz="2800" dirty="0" smtClean="0">
                <a:latin typeface="Raleway" panose="020B0503030101060003" pitchFamily="34" charset="0"/>
              </a:rPr>
              <a:t>, </a:t>
            </a:r>
            <a:r>
              <a:rPr lang="en-US" sz="2800" b="1" dirty="0" smtClean="0">
                <a:solidFill>
                  <a:schemeClr val="tx2"/>
                </a:solidFill>
                <a:latin typeface="Raleway" panose="020B0503030101060003" pitchFamily="34" charset="0"/>
              </a:rPr>
              <a:t>empowers</a:t>
            </a:r>
            <a:r>
              <a:rPr lang="en-US" sz="2800" dirty="0" smtClean="0">
                <a:solidFill>
                  <a:schemeClr val="tx2"/>
                </a:solidFill>
                <a:latin typeface="Raleway" panose="020B0503030101060003" pitchFamily="34" charset="0"/>
              </a:rPr>
              <a:t> </a:t>
            </a:r>
            <a:r>
              <a:rPr lang="en-US" sz="2800" dirty="0">
                <a:latin typeface="Raleway" panose="020B0503030101060003" pitchFamily="34" charset="0"/>
              </a:rPr>
              <a:t>a hateful god with its own hate.</a:t>
            </a:r>
          </a:p>
          <a:p>
            <a:endParaRPr lang="en-US" sz="2800" dirty="0">
              <a:latin typeface="Raleway" panose="020B0503030101060003" pitchFamily="34" charset="0"/>
            </a:endParaRPr>
          </a:p>
        </p:txBody>
      </p:sp>
    </p:spTree>
    <p:extLst>
      <p:ext uri="{BB962C8B-B14F-4D97-AF65-F5344CB8AC3E}">
        <p14:creationId xmlns:p14="http://schemas.microsoft.com/office/powerpoint/2010/main" val="425591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8618065" cy="5139869"/>
          </a:xfrm>
          <a:prstGeom prst="rect">
            <a:avLst/>
          </a:prstGeom>
          <a:noFill/>
        </p:spPr>
        <p:txBody>
          <a:bodyPr wrap="none" rtlCol="0">
            <a:spAutoFit/>
          </a:bodyPr>
          <a:lstStyle/>
          <a:p>
            <a:r>
              <a:rPr lang="en-US" sz="2800" dirty="0" smtClean="0">
                <a:latin typeface="Raleway" panose="020B0503030101060003" pitchFamily="34" charset="0"/>
              </a:rPr>
              <a:t>Prometheus calls out for his love at the end of </a:t>
            </a:r>
          </a:p>
          <a:p>
            <a:r>
              <a:rPr lang="en-US" sz="2800" dirty="0" smtClean="0">
                <a:latin typeface="Raleway" panose="020B0503030101060003" pitchFamily="34" charset="0"/>
              </a:rPr>
              <a:t>Act I:</a:t>
            </a:r>
          </a:p>
          <a:p>
            <a:endParaRPr lang="en-US" sz="2800" dirty="0">
              <a:latin typeface="Raleway" panose="020B0503030101060003" pitchFamily="34" charset="0"/>
            </a:endParaRPr>
          </a:p>
          <a:p>
            <a:pPr algn="ctr"/>
            <a:r>
              <a:rPr lang="en-US" sz="2800" dirty="0" smtClean="0">
                <a:solidFill>
                  <a:srgbClr val="0E58C4"/>
                </a:solidFill>
                <a:latin typeface="Raleway" panose="020B0503030101060003" pitchFamily="34" charset="0"/>
              </a:rPr>
              <a:t>	</a:t>
            </a:r>
            <a:r>
              <a:rPr lang="en-US" sz="2800" dirty="0" smtClean="0">
                <a:solidFill>
                  <a:schemeClr val="tx2"/>
                </a:solidFill>
                <a:latin typeface="Raleway" panose="020B0503030101060003" pitchFamily="34" charset="0"/>
              </a:rPr>
              <a:t>Most vain all hope but love; </a:t>
            </a:r>
          </a:p>
          <a:p>
            <a:pPr algn="ctr"/>
            <a:r>
              <a:rPr lang="en-US" sz="2800" dirty="0">
                <a:solidFill>
                  <a:schemeClr val="tx2"/>
                </a:solidFill>
                <a:latin typeface="Raleway" panose="020B0503030101060003" pitchFamily="34" charset="0"/>
              </a:rPr>
              <a:t>	</a:t>
            </a:r>
            <a:r>
              <a:rPr lang="en-US" sz="2800" dirty="0" smtClean="0">
                <a:solidFill>
                  <a:schemeClr val="tx2"/>
                </a:solidFill>
                <a:latin typeface="Raleway" panose="020B0503030101060003" pitchFamily="34" charset="0"/>
              </a:rPr>
              <a:t>and thou art far, Asia</a:t>
            </a:r>
          </a:p>
          <a:p>
            <a:endParaRPr lang="en-US" sz="2800" dirty="0">
              <a:latin typeface="Raleway" panose="020B0503030101060003" pitchFamily="34" charset="0"/>
            </a:endParaRPr>
          </a:p>
          <a:p>
            <a:r>
              <a:rPr lang="en-US" sz="2800" dirty="0" smtClean="0">
                <a:latin typeface="Raleway" panose="020B0503030101060003" pitchFamily="34" charset="0"/>
              </a:rPr>
              <a:t>Shelley’s solution to the degradation of humankind</a:t>
            </a:r>
          </a:p>
          <a:p>
            <a:r>
              <a:rPr lang="en-US" sz="2800" dirty="0">
                <a:latin typeface="Raleway" panose="020B0503030101060003" pitchFamily="34" charset="0"/>
              </a:rPr>
              <a:t>i</a:t>
            </a:r>
            <a:r>
              <a:rPr lang="en-US" sz="2800" dirty="0" smtClean="0">
                <a:latin typeface="Raleway" panose="020B0503030101060003" pitchFamily="34" charset="0"/>
              </a:rPr>
              <a:t>s  a correspondence, a community with others, a </a:t>
            </a:r>
          </a:p>
          <a:p>
            <a:r>
              <a:rPr lang="en-US" sz="2800" dirty="0">
                <a:latin typeface="Raleway" panose="020B0503030101060003" pitchFamily="34" charset="0"/>
              </a:rPr>
              <a:t>u</a:t>
            </a:r>
            <a:r>
              <a:rPr lang="en-US" sz="2800" dirty="0" smtClean="0">
                <a:latin typeface="Raleway" panose="020B0503030101060003" pitchFamily="34" charset="0"/>
              </a:rPr>
              <a:t>niting of those in exile, </a:t>
            </a:r>
            <a:r>
              <a:rPr lang="en-US" sz="2800" b="1" dirty="0" smtClean="0">
                <a:solidFill>
                  <a:schemeClr val="tx2"/>
                </a:solidFill>
                <a:latin typeface="Raleway" panose="020B0503030101060003" pitchFamily="34" charset="0"/>
              </a:rPr>
              <a:t>a love that </a:t>
            </a:r>
          </a:p>
          <a:p>
            <a:r>
              <a:rPr lang="en-US" sz="2400" dirty="0" smtClean="0">
                <a:latin typeface="Raleway" panose="020B0503030101060003" pitchFamily="34" charset="0"/>
              </a:rPr>
              <a:t>	</a:t>
            </a:r>
          </a:p>
          <a:p>
            <a:pPr algn="ctr"/>
            <a:r>
              <a:rPr lang="en-US" sz="2400" dirty="0" smtClean="0">
                <a:solidFill>
                  <a:schemeClr val="tx2"/>
                </a:solidFill>
                <a:latin typeface="Raleway" panose="020B0503030101060003" pitchFamily="34" charset="0"/>
              </a:rPr>
              <a:t>		</a:t>
            </a:r>
            <a:r>
              <a:rPr lang="en-US" sz="2800" dirty="0" smtClean="0">
                <a:solidFill>
                  <a:schemeClr val="tx2"/>
                </a:solidFill>
                <a:latin typeface="Raleway" panose="020B0503030101060003" pitchFamily="34" charset="0"/>
              </a:rPr>
              <a:t>begins and ends in thee</a:t>
            </a:r>
          </a:p>
          <a:p>
            <a:endParaRPr lang="en-US" sz="2400" dirty="0">
              <a:latin typeface="Raleway" panose="020B0503030101060003" pitchFamily="34" charset="0"/>
            </a:endParaRPr>
          </a:p>
        </p:txBody>
      </p:sp>
    </p:spTree>
    <p:extLst>
      <p:ext uri="{BB962C8B-B14F-4D97-AF65-F5344CB8AC3E}">
        <p14:creationId xmlns:p14="http://schemas.microsoft.com/office/powerpoint/2010/main" val="30070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1066800"/>
            <a:ext cx="8458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Raleway" panose="020B0503030101060003"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Raleway" panose="020B0503030101060003"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Raleway" panose="020B0503030101060003"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Raleway" panose="020B0503030101060003"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Raleway" panose="020B0503030101060003"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US" sz="2800" dirty="0" smtClean="0"/>
          </a:p>
          <a:p>
            <a:pPr marL="0" indent="0">
              <a:buNone/>
            </a:pPr>
            <a:r>
              <a:rPr lang="en-US" sz="2800" dirty="0" smtClean="0"/>
              <a:t>We </a:t>
            </a:r>
            <a:r>
              <a:rPr lang="en-US" sz="2800" dirty="0"/>
              <a:t>will take our plan</a:t>
            </a:r>
          </a:p>
          <a:p>
            <a:pPr marL="0" indent="0">
              <a:buNone/>
            </a:pPr>
            <a:r>
              <a:rPr lang="en-US" sz="2800" dirty="0" smtClean="0"/>
              <a:t>From </a:t>
            </a:r>
            <a:r>
              <a:rPr lang="en-US" sz="2800" dirty="0"/>
              <a:t>the new world of man,</a:t>
            </a:r>
          </a:p>
          <a:p>
            <a:pPr marL="0" indent="0">
              <a:buNone/>
            </a:pPr>
            <a:r>
              <a:rPr lang="en-US" sz="2800" dirty="0" smtClean="0"/>
              <a:t>And </a:t>
            </a:r>
            <a:r>
              <a:rPr lang="en-US" sz="2800" dirty="0"/>
              <a:t>our work shall be called Promethean</a:t>
            </a:r>
            <a:r>
              <a:rPr lang="en-US" sz="2800" dirty="0" smtClean="0"/>
              <a:t>.</a:t>
            </a:r>
          </a:p>
          <a:p>
            <a:pPr marL="0" indent="0">
              <a:buNone/>
            </a:pPr>
            <a:endParaRPr lang="en-US" sz="2800" dirty="0"/>
          </a:p>
          <a:p>
            <a:pPr marL="0" indent="0" algn="r">
              <a:buNone/>
            </a:pPr>
            <a:r>
              <a:rPr lang="en-US" sz="2800" dirty="0" smtClean="0"/>
              <a:t>~</a:t>
            </a:r>
            <a:r>
              <a:rPr lang="en-US" sz="2800" i="1" dirty="0" smtClean="0"/>
              <a:t>Prometheus Unbound </a:t>
            </a:r>
            <a:r>
              <a:rPr lang="en-US" sz="2800" dirty="0" smtClean="0"/>
              <a:t>(Act IV</a:t>
            </a:r>
            <a:r>
              <a:rPr lang="en-US" sz="2800" dirty="0"/>
              <a:t>, </a:t>
            </a:r>
            <a:r>
              <a:rPr lang="en-US" sz="2800" dirty="0" smtClean="0">
                <a:latin typeface="Raleway Medium" panose="020B0603030101060003" pitchFamily="34" charset="0"/>
              </a:rPr>
              <a:t>l. </a:t>
            </a:r>
            <a:r>
              <a:rPr lang="en-US" sz="2800" dirty="0" smtClean="0"/>
              <a:t>156 </a:t>
            </a:r>
            <a:r>
              <a:rPr lang="en-US" sz="2800" dirty="0"/>
              <a:t>– 158)</a:t>
            </a:r>
            <a:endParaRPr lang="en-US" sz="2800" dirty="0" smtClean="0">
              <a:solidFill>
                <a:schemeClr val="tx2"/>
              </a:solidFill>
            </a:endParaRPr>
          </a:p>
          <a:p>
            <a:pPr marL="547687" lvl="2" indent="0">
              <a:buFont typeface="Arial" charset="0"/>
              <a:buNone/>
            </a:pPr>
            <a:endParaRPr lang="en-US" sz="2800" dirty="0"/>
          </a:p>
        </p:txBody>
      </p:sp>
    </p:spTree>
    <p:extLst>
      <p:ext uri="{BB962C8B-B14F-4D97-AF65-F5344CB8AC3E}">
        <p14:creationId xmlns:p14="http://schemas.microsoft.com/office/powerpoint/2010/main" val="387908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533400"/>
            <a:ext cx="8458200" cy="624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Raleway" panose="020B0503030101060003"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Raleway" panose="020B0503030101060003"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Raleway" panose="020B0503030101060003"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Raleway" panose="020B0503030101060003"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Raleway" panose="020B0503030101060003"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800" dirty="0" smtClean="0"/>
              <a:t>. </a:t>
            </a:r>
            <a:r>
              <a:rPr lang="en-US" sz="2800" dirty="0"/>
              <a:t>. . for the humbled authors</a:t>
            </a:r>
          </a:p>
          <a:p>
            <a:pPr marL="0" indent="0">
              <a:buNone/>
            </a:pPr>
            <a:r>
              <a:rPr lang="en-US" sz="2800" dirty="0" smtClean="0"/>
              <a:t>Of </a:t>
            </a:r>
            <a:r>
              <a:rPr lang="en-US" sz="2800" dirty="0"/>
              <a:t>this not so humble piece,</a:t>
            </a:r>
          </a:p>
          <a:p>
            <a:pPr marL="0" indent="0">
              <a:buNone/>
            </a:pPr>
            <a:r>
              <a:rPr lang="en-US" sz="2800" dirty="0" smtClean="0"/>
              <a:t>The </a:t>
            </a:r>
            <a:r>
              <a:rPr lang="en-US" sz="2800" dirty="0"/>
              <a:t>marketplace and daily interaction, </a:t>
            </a:r>
          </a:p>
          <a:p>
            <a:pPr marL="0" indent="0">
              <a:buNone/>
            </a:pPr>
            <a:r>
              <a:rPr lang="en-US" sz="2800" dirty="0" smtClean="0"/>
              <a:t>Our </a:t>
            </a:r>
            <a:r>
              <a:rPr lang="en-US" sz="2800" dirty="0"/>
              <a:t>Commerce is the instrument of choice; </a:t>
            </a:r>
          </a:p>
          <a:p>
            <a:pPr marL="0" indent="0">
              <a:buNone/>
            </a:pPr>
            <a:r>
              <a:rPr lang="en-US" sz="2800" dirty="0" smtClean="0"/>
              <a:t>Love</a:t>
            </a:r>
            <a:r>
              <a:rPr lang="en-US" sz="2800" dirty="0"/>
              <a:t>, its tuner, perfecting its sound.</a:t>
            </a:r>
          </a:p>
          <a:p>
            <a:pPr marL="0" indent="0">
              <a:buNone/>
            </a:pPr>
            <a:r>
              <a:rPr lang="en-US" sz="2800" dirty="0" smtClean="0"/>
              <a:t>Here </a:t>
            </a:r>
            <a:r>
              <a:rPr lang="en-US" sz="2800" dirty="0"/>
              <a:t>is where we find hope unbound.</a:t>
            </a:r>
          </a:p>
          <a:p>
            <a:pPr marL="0" indent="0">
              <a:buNone/>
            </a:pPr>
            <a:r>
              <a:rPr lang="en-US" sz="2800" dirty="0" smtClean="0"/>
              <a:t> </a:t>
            </a:r>
            <a:endParaRPr lang="en-US" sz="2800" dirty="0"/>
          </a:p>
          <a:p>
            <a:pPr marL="0" indent="0">
              <a:buNone/>
            </a:pPr>
            <a:r>
              <a:rPr lang="en-US" sz="2800" dirty="0" smtClean="0"/>
              <a:t>Disagreements </a:t>
            </a:r>
            <a:r>
              <a:rPr lang="en-US" sz="2800" dirty="0"/>
              <a:t>inevitable, conflict inescapable,</a:t>
            </a:r>
          </a:p>
          <a:p>
            <a:pPr marL="0" indent="0">
              <a:buNone/>
            </a:pPr>
            <a:r>
              <a:rPr lang="en-US" sz="2800" dirty="0" smtClean="0"/>
              <a:t>But </a:t>
            </a:r>
            <a:r>
              <a:rPr lang="en-US" sz="2800" dirty="0"/>
              <a:t>fellow feeling and virtue omnipresent.</a:t>
            </a:r>
          </a:p>
          <a:p>
            <a:pPr marL="0" indent="0">
              <a:buNone/>
            </a:pPr>
            <a:r>
              <a:rPr lang="en-US" sz="2800" dirty="0" smtClean="0"/>
              <a:t>Lead </a:t>
            </a:r>
            <a:r>
              <a:rPr lang="en-US" sz="2800" dirty="0"/>
              <a:t>not with curses, but with hearts;</a:t>
            </a:r>
          </a:p>
          <a:p>
            <a:pPr marL="0" indent="0">
              <a:buNone/>
            </a:pPr>
            <a:r>
              <a:rPr lang="en-US" sz="2800" dirty="0" smtClean="0"/>
              <a:t>Allow </a:t>
            </a:r>
            <a:r>
              <a:rPr lang="en-US" sz="2800" dirty="0"/>
              <a:t>the mind to love and admire,</a:t>
            </a:r>
          </a:p>
          <a:p>
            <a:pPr marL="0" indent="0">
              <a:buNone/>
            </a:pPr>
            <a:r>
              <a:rPr lang="en-US" sz="2800" dirty="0" smtClean="0"/>
              <a:t>To </a:t>
            </a:r>
            <a:r>
              <a:rPr lang="en-US" sz="2800" dirty="0"/>
              <a:t>trust, hope, and endure</a:t>
            </a:r>
            <a:r>
              <a:rPr lang="en-US" sz="2800" dirty="0" smtClean="0"/>
              <a:t>.</a:t>
            </a:r>
            <a:endParaRPr lang="en-US" sz="2800" dirty="0"/>
          </a:p>
        </p:txBody>
      </p:sp>
    </p:spTree>
    <p:extLst>
      <p:ext uri="{BB962C8B-B14F-4D97-AF65-F5344CB8AC3E}">
        <p14:creationId xmlns:p14="http://schemas.microsoft.com/office/powerpoint/2010/main" val="25175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762000"/>
            <a:ext cx="8458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Raleway" panose="020B0503030101060003"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Raleway" panose="020B0503030101060003"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Raleway" panose="020B0503030101060003"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Raleway" panose="020B0503030101060003"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Raleway" panose="020B0503030101060003"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800" dirty="0" smtClean="0"/>
              <a:t>Shelley’s </a:t>
            </a:r>
            <a:r>
              <a:rPr lang="en-US" sz="2800" dirty="0"/>
              <a:t>our agent</a:t>
            </a:r>
          </a:p>
          <a:p>
            <a:pPr marL="0" indent="0">
              <a:buNone/>
            </a:pPr>
            <a:r>
              <a:rPr lang="en-US" sz="2800" dirty="0"/>
              <a:t>Painting us in brighter light. </a:t>
            </a:r>
          </a:p>
          <a:p>
            <a:pPr marL="0" indent="0">
              <a:buNone/>
            </a:pPr>
            <a:r>
              <a:rPr lang="en-US" sz="2800" dirty="0"/>
              <a:t>Not naïve, but </a:t>
            </a:r>
            <a:r>
              <a:rPr lang="en-US" sz="2800" dirty="0" smtClean="0"/>
              <a:t>hopeful (we hope).</a:t>
            </a:r>
            <a:endParaRPr lang="en-US" sz="2800" dirty="0"/>
          </a:p>
          <a:p>
            <a:pPr marL="0" indent="0">
              <a:buNone/>
            </a:pPr>
            <a:r>
              <a:rPr lang="en-US" sz="2800" dirty="0"/>
              <a:t>Understanding humanity as a process,</a:t>
            </a:r>
          </a:p>
          <a:p>
            <a:pPr marL="0" indent="0">
              <a:buNone/>
            </a:pPr>
            <a:r>
              <a:rPr lang="en-US" sz="2800" dirty="0"/>
              <a:t>And as a goal. </a:t>
            </a:r>
            <a:endParaRPr lang="en-US" sz="2800" dirty="0" smtClean="0"/>
          </a:p>
          <a:p>
            <a:pPr marL="0" indent="0">
              <a:buNone/>
            </a:pPr>
            <a:endParaRPr lang="en-US" sz="2800" dirty="0" smtClean="0"/>
          </a:p>
          <a:p>
            <a:pPr marL="0" indent="0">
              <a:buNone/>
            </a:pPr>
            <a:r>
              <a:rPr lang="en-US" sz="2800" dirty="0"/>
              <a:t>Exchange goods and goodness exchange;</a:t>
            </a:r>
          </a:p>
          <a:p>
            <a:pPr marL="0" indent="0">
              <a:buNone/>
            </a:pPr>
            <a:r>
              <a:rPr lang="en-US" sz="2800" dirty="0"/>
              <a:t>Let love be our Hercules,</a:t>
            </a:r>
          </a:p>
          <a:p>
            <a:pPr marL="0" indent="0">
              <a:buNone/>
            </a:pPr>
            <a:r>
              <a:rPr lang="en-US" sz="2800" dirty="0"/>
              <a:t>Our work Promethean. </a:t>
            </a:r>
          </a:p>
          <a:p>
            <a:pPr marL="0" indent="0">
              <a:buNone/>
            </a:pPr>
            <a:r>
              <a:rPr lang="en-US" sz="2800" dirty="0"/>
              <a:t>Oh, could it be, even,</a:t>
            </a:r>
          </a:p>
          <a:p>
            <a:pPr marL="0" indent="0">
              <a:buNone/>
            </a:pPr>
            <a:r>
              <a:rPr lang="en-US" sz="2800" dirty="0" err="1"/>
              <a:t>McCloskeyan</a:t>
            </a:r>
            <a:r>
              <a:rPr lang="en-US" sz="2800" dirty="0"/>
              <a:t>?</a:t>
            </a:r>
          </a:p>
        </p:txBody>
      </p:sp>
    </p:spTree>
    <p:extLst>
      <p:ext uri="{BB962C8B-B14F-4D97-AF65-F5344CB8AC3E}">
        <p14:creationId xmlns:p14="http://schemas.microsoft.com/office/powerpoint/2010/main" val="902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458200" cy="2631490"/>
          </a:xfrm>
          <a:prstGeom prst="rect">
            <a:avLst/>
          </a:prstGeom>
          <a:noFill/>
        </p:spPr>
        <p:txBody>
          <a:bodyPr wrap="square" rtlCol="0">
            <a:spAutoFit/>
          </a:bodyPr>
          <a:lstStyle/>
          <a:p>
            <a:r>
              <a:rPr lang="en-US" sz="3400" dirty="0" smtClean="0">
                <a:solidFill>
                  <a:schemeClr val="tx2"/>
                </a:solidFill>
                <a:latin typeface="Raleway" panose="020B0503030101060003" pitchFamily="34" charset="0"/>
              </a:rPr>
              <a:t>The arts illustrate the form of the world that man is trying to create out of the world he is in.</a:t>
            </a:r>
          </a:p>
          <a:p>
            <a:r>
              <a:rPr lang="en-US" sz="700" dirty="0">
                <a:latin typeface="Raleway" panose="020B0503030101060003" pitchFamily="34" charset="0"/>
              </a:rPr>
              <a:t>	</a:t>
            </a:r>
            <a:endParaRPr lang="en-US" sz="7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 Northrup Fry</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i="1" dirty="0" smtClean="0">
                <a:latin typeface="Raleway" panose="020B0503030101060003" pitchFamily="34" charset="0"/>
              </a:rPr>
              <a:t>A Study of English Romanticism</a:t>
            </a:r>
          </a:p>
        </p:txBody>
      </p:sp>
      <p:sp>
        <p:nvSpPr>
          <p:cNvPr id="3" name="Rectangle 2"/>
          <p:cNvSpPr/>
          <p:nvPr/>
        </p:nvSpPr>
        <p:spPr>
          <a:xfrm>
            <a:off x="685800" y="3886200"/>
            <a:ext cx="7848600" cy="2600712"/>
          </a:xfrm>
          <a:prstGeom prst="rect">
            <a:avLst/>
          </a:prstGeom>
        </p:spPr>
        <p:txBody>
          <a:bodyPr wrap="square">
            <a:spAutoFit/>
          </a:bodyPr>
          <a:lstStyle/>
          <a:p>
            <a:r>
              <a:rPr lang="en-US" sz="3200" dirty="0">
                <a:solidFill>
                  <a:schemeClr val="tx2"/>
                </a:solidFill>
                <a:latin typeface="Raleway" panose="020B0503030101060003" pitchFamily="34" charset="0"/>
              </a:rPr>
              <a:t>Economics is the science which studies human behavior as a relationship between given ends and scarce means which have alternative uses.  </a:t>
            </a:r>
            <a:endParaRPr lang="en-US" sz="3200" dirty="0" smtClean="0">
              <a:solidFill>
                <a:schemeClr val="tx2"/>
              </a:solidFill>
              <a:latin typeface="Raleway" panose="020B0503030101060003" pitchFamily="34" charset="0"/>
            </a:endParaRPr>
          </a:p>
          <a:p>
            <a:endParaRPr lang="en-US" sz="700" dirty="0">
              <a:solidFill>
                <a:schemeClr val="tx2"/>
              </a:solidFill>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a:t>
            </a:r>
            <a:r>
              <a:rPr lang="en-US" sz="2800" dirty="0">
                <a:latin typeface="Raleway" panose="020B0503030101060003" pitchFamily="34" charset="0"/>
              </a:rPr>
              <a:t>Lionel Robbins</a:t>
            </a:r>
          </a:p>
        </p:txBody>
      </p:sp>
    </p:spTree>
    <p:extLst>
      <p:ext uri="{BB962C8B-B14F-4D97-AF65-F5344CB8AC3E}">
        <p14:creationId xmlns:p14="http://schemas.microsoft.com/office/powerpoint/2010/main" val="99232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458200" cy="2631490"/>
          </a:xfrm>
          <a:prstGeom prst="rect">
            <a:avLst/>
          </a:prstGeom>
          <a:noFill/>
        </p:spPr>
        <p:txBody>
          <a:bodyPr wrap="square" rtlCol="0">
            <a:spAutoFit/>
          </a:bodyPr>
          <a:lstStyle/>
          <a:p>
            <a:r>
              <a:rPr lang="en-US" sz="3400" dirty="0" smtClean="0">
                <a:solidFill>
                  <a:schemeClr val="tx2"/>
                </a:solidFill>
                <a:latin typeface="Raleway" panose="020B0503030101060003" pitchFamily="34" charset="0"/>
              </a:rPr>
              <a:t>The arts illustrate the form of the world that man is trying to create out of the world he is in.</a:t>
            </a:r>
          </a:p>
          <a:p>
            <a:r>
              <a:rPr lang="en-US" sz="700" dirty="0">
                <a:latin typeface="Raleway" panose="020B0503030101060003" pitchFamily="34" charset="0"/>
              </a:rPr>
              <a:t>	</a:t>
            </a:r>
            <a:endParaRPr lang="en-US" sz="7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 Northrup Fry</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i="1" dirty="0" smtClean="0">
                <a:latin typeface="Raleway" panose="020B0503030101060003" pitchFamily="34" charset="0"/>
              </a:rPr>
              <a:t>A Study of English Romanticism</a:t>
            </a:r>
          </a:p>
        </p:txBody>
      </p:sp>
      <p:sp>
        <p:nvSpPr>
          <p:cNvPr id="3" name="Rectangle 2"/>
          <p:cNvSpPr/>
          <p:nvPr/>
        </p:nvSpPr>
        <p:spPr>
          <a:xfrm>
            <a:off x="685800" y="3886200"/>
            <a:ext cx="7848600" cy="2108269"/>
          </a:xfrm>
          <a:prstGeom prst="rect">
            <a:avLst/>
          </a:prstGeom>
        </p:spPr>
        <p:txBody>
          <a:bodyPr wrap="square">
            <a:spAutoFit/>
          </a:bodyPr>
          <a:lstStyle/>
          <a:p>
            <a:r>
              <a:rPr lang="en-US" sz="3200" dirty="0" smtClean="0">
                <a:solidFill>
                  <a:schemeClr val="tx2"/>
                </a:solidFill>
                <a:latin typeface="Raleway" panose="020B0503030101060003" pitchFamily="34" charset="0"/>
              </a:rPr>
              <a:t>It </a:t>
            </a:r>
            <a:r>
              <a:rPr lang="en-US" sz="3200" dirty="0">
                <a:solidFill>
                  <a:schemeClr val="tx2"/>
                </a:solidFill>
                <a:latin typeface="Raleway" panose="020B0503030101060003" pitchFamily="34" charset="0"/>
              </a:rPr>
              <a:t>is not enlightening to be told that conduct consists in choosing between possible alternatives</a:t>
            </a:r>
            <a:r>
              <a:rPr lang="en-US" sz="3200" dirty="0" smtClean="0">
                <a:solidFill>
                  <a:schemeClr val="tx2"/>
                </a:solidFill>
                <a:latin typeface="Raleway" panose="020B0503030101060003" pitchFamily="34" charset="0"/>
              </a:rPr>
              <a:t>.</a:t>
            </a:r>
          </a:p>
          <a:p>
            <a:endParaRPr lang="en-US" sz="700" dirty="0">
              <a:solidFill>
                <a:schemeClr val="tx2"/>
              </a:solidFill>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Frank Knight</a:t>
            </a:r>
            <a:endParaRPr lang="en-US" sz="2800" dirty="0">
              <a:latin typeface="Raleway" panose="020B0503030101060003" pitchFamily="34" charset="0"/>
            </a:endParaRPr>
          </a:p>
        </p:txBody>
      </p:sp>
    </p:spTree>
    <p:extLst>
      <p:ext uri="{BB962C8B-B14F-4D97-AF65-F5344CB8AC3E}">
        <p14:creationId xmlns:p14="http://schemas.microsoft.com/office/powerpoint/2010/main" val="317585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458200" cy="2631490"/>
          </a:xfrm>
          <a:prstGeom prst="rect">
            <a:avLst/>
          </a:prstGeom>
          <a:noFill/>
        </p:spPr>
        <p:txBody>
          <a:bodyPr wrap="square" rtlCol="0">
            <a:spAutoFit/>
          </a:bodyPr>
          <a:lstStyle/>
          <a:p>
            <a:r>
              <a:rPr lang="en-US" sz="3400" dirty="0" smtClean="0">
                <a:solidFill>
                  <a:schemeClr val="tx2"/>
                </a:solidFill>
                <a:latin typeface="Raleway" panose="020B0503030101060003" pitchFamily="34" charset="0"/>
              </a:rPr>
              <a:t>The arts illustrate the form of the world that man is trying to create out of the world he is in.</a:t>
            </a:r>
          </a:p>
          <a:p>
            <a:r>
              <a:rPr lang="en-US" sz="700" dirty="0">
                <a:latin typeface="Raleway" panose="020B0503030101060003" pitchFamily="34" charset="0"/>
              </a:rPr>
              <a:t>	</a:t>
            </a:r>
            <a:endParaRPr lang="en-US" sz="7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 Northrup Fry</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i="1" dirty="0" smtClean="0">
                <a:latin typeface="Raleway" panose="020B0503030101060003" pitchFamily="34" charset="0"/>
              </a:rPr>
              <a:t>A Study of English Romanticism</a:t>
            </a:r>
          </a:p>
        </p:txBody>
      </p:sp>
      <p:sp>
        <p:nvSpPr>
          <p:cNvPr id="3" name="Rectangle 2"/>
          <p:cNvSpPr/>
          <p:nvPr/>
        </p:nvSpPr>
        <p:spPr>
          <a:xfrm>
            <a:off x="571500" y="3886200"/>
            <a:ext cx="8229600" cy="2708434"/>
          </a:xfrm>
          <a:prstGeom prst="rect">
            <a:avLst/>
          </a:prstGeom>
        </p:spPr>
        <p:txBody>
          <a:bodyPr wrap="square">
            <a:spAutoFit/>
          </a:bodyPr>
          <a:lstStyle/>
          <a:p>
            <a:r>
              <a:rPr lang="en-US" sz="3200" dirty="0">
                <a:solidFill>
                  <a:schemeClr val="tx2"/>
                </a:solidFill>
                <a:latin typeface="Raleway" panose="020B0503030101060003" pitchFamily="34" charset="0"/>
                <a:ea typeface="Calibri" panose="020F0502020204030204" pitchFamily="34" charset="0"/>
                <a:cs typeface="Times New Roman" panose="02020603050405020304" pitchFamily="18" charset="0"/>
              </a:rPr>
              <a:t>Economics…must be [a branch] of literature as much as of science. In fact [it] need[s] to be both, and commonly succeed[s] in being neither</a:t>
            </a:r>
            <a:r>
              <a:rPr lang="en-US" sz="3200" dirty="0" smtClean="0">
                <a:solidFill>
                  <a:schemeClr val="tx2"/>
                </a:solidFill>
                <a:latin typeface="Raleway" panose="020B0503030101060003" pitchFamily="34" charset="0"/>
                <a:ea typeface="Calibri" panose="020F0502020204030204" pitchFamily="34" charset="0"/>
                <a:cs typeface="Times New Roman" panose="02020603050405020304" pitchFamily="18" charset="0"/>
              </a:rPr>
              <a:t>.</a:t>
            </a:r>
          </a:p>
          <a:p>
            <a:endParaRPr lang="en-US" sz="700" dirty="0">
              <a:solidFill>
                <a:schemeClr val="tx2"/>
              </a:solidFill>
              <a:latin typeface="Raleway" panose="020B0503030101060003" pitchFamily="34" charset="0"/>
              <a:ea typeface="Calibri" panose="020F0502020204030204" pitchFamily="34" charset="0"/>
              <a:cs typeface="Times New Roman" panose="02020603050405020304" pitchFamily="18" charset="0"/>
            </a:endParaRPr>
          </a:p>
          <a:p>
            <a:endParaRPr lang="en-US" sz="700" dirty="0">
              <a:solidFill>
                <a:schemeClr val="tx2"/>
              </a:solidFill>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Frank Knight</a:t>
            </a:r>
            <a:endParaRPr lang="en-US" sz="2800" dirty="0">
              <a:latin typeface="Raleway" panose="020B0503030101060003" pitchFamily="34" charset="0"/>
            </a:endParaRPr>
          </a:p>
        </p:txBody>
      </p:sp>
    </p:spTree>
    <p:extLst>
      <p:ext uri="{BB962C8B-B14F-4D97-AF65-F5344CB8AC3E}">
        <p14:creationId xmlns:p14="http://schemas.microsoft.com/office/powerpoint/2010/main" val="83543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a:xfrm>
            <a:off x="457200" y="1600200"/>
            <a:ext cx="8229600" cy="4800600"/>
          </a:xfrm>
        </p:spPr>
        <p:txBody>
          <a:bodyPr/>
          <a:lstStyle/>
          <a:p>
            <a:pPr marL="0" indent="0">
              <a:buNone/>
            </a:pPr>
            <a:r>
              <a:rPr lang="en-US" sz="3600" dirty="0"/>
              <a:t>T</a:t>
            </a:r>
            <a:r>
              <a:rPr lang="en-US" sz="3600" dirty="0" smtClean="0"/>
              <a:t>he human condition on the third rock from the sun is</a:t>
            </a:r>
          </a:p>
          <a:p>
            <a:pPr marL="1017587" lvl="1" indent="-742950">
              <a:buClrTx/>
              <a:buFont typeface="+mj-lt"/>
              <a:buAutoNum type="alphaLcParenR"/>
            </a:pPr>
            <a:r>
              <a:rPr lang="en-US" sz="3600" dirty="0"/>
              <a:t>g</a:t>
            </a:r>
            <a:r>
              <a:rPr lang="en-US" sz="3600" dirty="0" smtClean="0"/>
              <a:t>etting exponentially worse.</a:t>
            </a:r>
          </a:p>
          <a:p>
            <a:pPr marL="1017587" lvl="1" indent="-742950">
              <a:buClrTx/>
              <a:buAutoNum type="alphaLcParenR"/>
            </a:pPr>
            <a:r>
              <a:rPr lang="en-US" sz="3600" dirty="0"/>
              <a:t>g</a:t>
            </a:r>
            <a:r>
              <a:rPr lang="en-US" sz="3600" dirty="0" smtClean="0"/>
              <a:t>etting worse.</a:t>
            </a:r>
          </a:p>
          <a:p>
            <a:pPr marL="1017587" lvl="1" indent="-742950">
              <a:buClrTx/>
              <a:buAutoNum type="alphaLcParenR"/>
            </a:pPr>
            <a:r>
              <a:rPr lang="en-US" sz="3600" dirty="0"/>
              <a:t>s</a:t>
            </a:r>
            <a:r>
              <a:rPr lang="en-US" sz="3600" dirty="0" smtClean="0"/>
              <a:t>tagnant.</a:t>
            </a:r>
          </a:p>
          <a:p>
            <a:pPr marL="1017587" lvl="1" indent="-742950">
              <a:buClrTx/>
              <a:buAutoNum type="alphaLcParenR"/>
            </a:pPr>
            <a:r>
              <a:rPr lang="en-US" sz="3600" dirty="0"/>
              <a:t>g</a:t>
            </a:r>
            <a:r>
              <a:rPr lang="en-US" sz="3600" dirty="0" smtClean="0"/>
              <a:t>etting better.</a:t>
            </a:r>
          </a:p>
          <a:p>
            <a:pPr marL="1017587" lvl="1" indent="-742950">
              <a:buClrTx/>
              <a:buAutoNum type="alphaLcParenR"/>
            </a:pPr>
            <a:r>
              <a:rPr lang="en-US" sz="3600" dirty="0" smtClean="0"/>
              <a:t>getting exponentially better.</a:t>
            </a:r>
          </a:p>
          <a:p>
            <a:pPr marL="742950" indent="-742950">
              <a:buAutoNum type="arabicParenR"/>
            </a:pPr>
            <a:endParaRPr lang="en-US" sz="3500" dirty="0"/>
          </a:p>
        </p:txBody>
      </p:sp>
    </p:spTree>
    <p:extLst>
      <p:ext uri="{BB962C8B-B14F-4D97-AF65-F5344CB8AC3E}">
        <p14:creationId xmlns:p14="http://schemas.microsoft.com/office/powerpoint/2010/main" val="91008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458200" cy="4108817"/>
          </a:xfrm>
          <a:prstGeom prst="rect">
            <a:avLst/>
          </a:prstGeom>
          <a:noFill/>
        </p:spPr>
        <p:txBody>
          <a:bodyPr wrap="square" rtlCol="0">
            <a:spAutoFit/>
          </a:bodyPr>
          <a:lstStyle/>
          <a:p>
            <a:r>
              <a:rPr lang="en-US" sz="3400" dirty="0" smtClean="0">
                <a:solidFill>
                  <a:schemeClr val="tx2"/>
                </a:solidFill>
                <a:latin typeface="Raleway" panose="020B0503030101060003" pitchFamily="34" charset="0"/>
              </a:rPr>
              <a:t>The arts illustrate the form of the world that man is trying to create out of the world he is in.</a:t>
            </a:r>
          </a:p>
          <a:p>
            <a:r>
              <a:rPr lang="en-US" sz="700" dirty="0">
                <a:latin typeface="Raleway" panose="020B0503030101060003" pitchFamily="34" charset="0"/>
              </a:rPr>
              <a:t>	</a:t>
            </a:r>
            <a:endParaRPr lang="en-US" sz="7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 Northrup Fry</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i="1" dirty="0" smtClean="0">
                <a:latin typeface="Raleway" panose="020B0503030101060003" pitchFamily="34" charset="0"/>
              </a:rPr>
              <a:t>A Study of English Romanticism</a:t>
            </a:r>
          </a:p>
          <a:p>
            <a:endParaRPr lang="en-US" sz="3200" i="1" dirty="0">
              <a:latin typeface="Raleway" panose="020B0503030101060003" pitchFamily="34" charset="0"/>
            </a:endParaRPr>
          </a:p>
          <a:p>
            <a:endParaRPr lang="en-US" sz="3200" dirty="0" smtClean="0">
              <a:latin typeface="Raleway" panose="020B0503030101060003" pitchFamily="34" charset="0"/>
            </a:endParaRPr>
          </a:p>
          <a:p>
            <a:r>
              <a:rPr lang="en-US" sz="3200" dirty="0" smtClean="0">
                <a:latin typeface="Raleway" panose="020B0503030101060003" pitchFamily="34" charset="0"/>
              </a:rPr>
              <a:t>Humanomics also illustrates. . . </a:t>
            </a:r>
            <a:endParaRPr lang="en-US" sz="3200" dirty="0">
              <a:solidFill>
                <a:schemeClr val="tx2"/>
              </a:solidFill>
              <a:latin typeface="Raleway" panose="020B0503030101060003" pitchFamily="34" charset="0"/>
            </a:endParaRPr>
          </a:p>
        </p:txBody>
      </p:sp>
      <p:sp>
        <p:nvSpPr>
          <p:cNvPr id="2" name="TextBox 1"/>
          <p:cNvSpPr txBox="1"/>
          <p:nvPr/>
        </p:nvSpPr>
        <p:spPr>
          <a:xfrm>
            <a:off x="458549" y="4953000"/>
            <a:ext cx="8458200" cy="1077218"/>
          </a:xfrm>
          <a:prstGeom prst="rect">
            <a:avLst/>
          </a:prstGeom>
          <a:noFill/>
        </p:spPr>
        <p:txBody>
          <a:bodyPr wrap="square" rtlCol="0">
            <a:spAutoFit/>
          </a:bodyPr>
          <a:lstStyle/>
          <a:p>
            <a:r>
              <a:rPr lang="en-US" sz="3200" dirty="0" smtClean="0">
                <a:solidFill>
                  <a:schemeClr val="tx2"/>
                </a:solidFill>
                <a:latin typeface="Raleway" panose="020B0503030101060003" pitchFamily="34" charset="0"/>
              </a:rPr>
              <a:t>the </a:t>
            </a:r>
            <a:r>
              <a:rPr lang="en-US" sz="3200" dirty="0">
                <a:solidFill>
                  <a:schemeClr val="tx2"/>
                </a:solidFill>
                <a:latin typeface="Raleway" panose="020B0503030101060003" pitchFamily="34" charset="0"/>
              </a:rPr>
              <a:t>form of the world that </a:t>
            </a:r>
            <a:r>
              <a:rPr lang="en-US" sz="3200" dirty="0" smtClean="0">
                <a:solidFill>
                  <a:schemeClr val="tx2"/>
                </a:solidFill>
                <a:latin typeface="Raleway" panose="020B0503030101060003" pitchFamily="34" charset="0"/>
              </a:rPr>
              <a:t>humankind is </a:t>
            </a:r>
            <a:r>
              <a:rPr lang="en-US" sz="3200" dirty="0">
                <a:solidFill>
                  <a:schemeClr val="tx2"/>
                </a:solidFill>
                <a:latin typeface="Raleway" panose="020B0503030101060003" pitchFamily="34" charset="0"/>
              </a:rPr>
              <a:t>trying to create out of the world </a:t>
            </a:r>
            <a:r>
              <a:rPr lang="en-US" sz="3200" dirty="0" smtClean="0">
                <a:solidFill>
                  <a:schemeClr val="tx2"/>
                </a:solidFill>
                <a:latin typeface="Raleway" panose="020B0503030101060003" pitchFamily="34" charset="0"/>
              </a:rPr>
              <a:t>it is </a:t>
            </a:r>
            <a:r>
              <a:rPr lang="en-US" sz="3200" dirty="0">
                <a:solidFill>
                  <a:schemeClr val="tx2"/>
                </a:solidFill>
                <a:latin typeface="Raleway" panose="020B0503030101060003" pitchFamily="34" charset="0"/>
              </a:rPr>
              <a:t>in.</a:t>
            </a:r>
            <a:endParaRPr lang="en-US" sz="3200" dirty="0"/>
          </a:p>
        </p:txBody>
      </p:sp>
    </p:spTree>
    <p:extLst>
      <p:ext uri="{BB962C8B-B14F-4D97-AF65-F5344CB8AC3E}">
        <p14:creationId xmlns:p14="http://schemas.microsoft.com/office/powerpoint/2010/main" val="184454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458200" cy="4108817"/>
          </a:xfrm>
          <a:prstGeom prst="rect">
            <a:avLst/>
          </a:prstGeom>
          <a:noFill/>
        </p:spPr>
        <p:txBody>
          <a:bodyPr wrap="square" rtlCol="0">
            <a:spAutoFit/>
          </a:bodyPr>
          <a:lstStyle/>
          <a:p>
            <a:r>
              <a:rPr lang="en-US" sz="3400" dirty="0" smtClean="0">
                <a:solidFill>
                  <a:schemeClr val="tx2"/>
                </a:solidFill>
                <a:latin typeface="Raleway" panose="020B0503030101060003" pitchFamily="34" charset="0"/>
              </a:rPr>
              <a:t>The arts illustrate the form of the world that man is trying to create out of the world he is in.</a:t>
            </a:r>
          </a:p>
          <a:p>
            <a:r>
              <a:rPr lang="en-US" sz="700" dirty="0">
                <a:latin typeface="Raleway" panose="020B0503030101060003" pitchFamily="34" charset="0"/>
              </a:rPr>
              <a:t>	</a:t>
            </a:r>
            <a:endParaRPr lang="en-US" sz="700" dirty="0" smtClean="0">
              <a:latin typeface="Raleway" panose="020B0503030101060003" pitchFamily="34" charset="0"/>
            </a:endParaRPr>
          </a:p>
          <a:p>
            <a:r>
              <a:rPr lang="en-US" sz="2800" dirty="0">
                <a:latin typeface="Raleway" panose="020B0503030101060003" pitchFamily="34" charset="0"/>
              </a:rPr>
              <a:t>	</a:t>
            </a:r>
            <a:r>
              <a:rPr lang="en-US" sz="2800" dirty="0" smtClean="0">
                <a:latin typeface="Raleway" panose="020B0503030101060003" pitchFamily="34" charset="0"/>
              </a:rPr>
              <a:t>		~ Northrup Fry</a:t>
            </a:r>
          </a:p>
          <a:p>
            <a:r>
              <a:rPr lang="en-US" sz="2800" dirty="0">
                <a:latin typeface="Raleway" panose="020B0503030101060003" pitchFamily="34" charset="0"/>
              </a:rPr>
              <a:t>	</a:t>
            </a:r>
            <a:r>
              <a:rPr lang="en-US" sz="2800" dirty="0" smtClean="0">
                <a:latin typeface="Raleway" panose="020B0503030101060003" pitchFamily="34" charset="0"/>
              </a:rPr>
              <a:t>		</a:t>
            </a:r>
            <a:r>
              <a:rPr lang="en-US" sz="2800" i="1" dirty="0" smtClean="0">
                <a:latin typeface="Raleway" panose="020B0503030101060003" pitchFamily="34" charset="0"/>
              </a:rPr>
              <a:t>A Study of English Romanticism</a:t>
            </a:r>
          </a:p>
          <a:p>
            <a:endParaRPr lang="en-US" sz="3200" i="1" dirty="0">
              <a:latin typeface="Raleway" panose="020B0503030101060003" pitchFamily="34" charset="0"/>
            </a:endParaRPr>
          </a:p>
          <a:p>
            <a:endParaRPr lang="en-US" sz="3200" dirty="0" smtClean="0">
              <a:latin typeface="Raleway" panose="020B0503030101060003" pitchFamily="34" charset="0"/>
            </a:endParaRPr>
          </a:p>
          <a:p>
            <a:r>
              <a:rPr lang="en-US" sz="3200" strike="sngStrike" dirty="0" smtClean="0">
                <a:latin typeface="Raleway" panose="020B0503030101060003" pitchFamily="34" charset="0"/>
              </a:rPr>
              <a:t>Humanomics</a:t>
            </a:r>
            <a:r>
              <a:rPr lang="en-US" sz="3200" dirty="0" smtClean="0">
                <a:latin typeface="Raleway" panose="020B0503030101060003" pitchFamily="34" charset="0"/>
              </a:rPr>
              <a:t> Economics illustrates. . . </a:t>
            </a:r>
            <a:endParaRPr lang="en-US" sz="3200" dirty="0">
              <a:solidFill>
                <a:schemeClr val="tx2"/>
              </a:solidFill>
              <a:latin typeface="Raleway" panose="020B0503030101060003" pitchFamily="34" charset="0"/>
            </a:endParaRPr>
          </a:p>
        </p:txBody>
      </p:sp>
      <p:sp>
        <p:nvSpPr>
          <p:cNvPr id="2" name="TextBox 1"/>
          <p:cNvSpPr txBox="1"/>
          <p:nvPr/>
        </p:nvSpPr>
        <p:spPr>
          <a:xfrm>
            <a:off x="458549" y="4953000"/>
            <a:ext cx="8458200" cy="1077218"/>
          </a:xfrm>
          <a:prstGeom prst="rect">
            <a:avLst/>
          </a:prstGeom>
          <a:noFill/>
        </p:spPr>
        <p:txBody>
          <a:bodyPr wrap="square" rtlCol="0">
            <a:spAutoFit/>
          </a:bodyPr>
          <a:lstStyle/>
          <a:p>
            <a:r>
              <a:rPr lang="en-US" sz="3200" dirty="0" smtClean="0">
                <a:solidFill>
                  <a:schemeClr val="tx2"/>
                </a:solidFill>
                <a:latin typeface="Raleway" panose="020B0503030101060003" pitchFamily="34" charset="0"/>
              </a:rPr>
              <a:t>the </a:t>
            </a:r>
            <a:r>
              <a:rPr lang="en-US" sz="3200" dirty="0">
                <a:solidFill>
                  <a:schemeClr val="tx2"/>
                </a:solidFill>
                <a:latin typeface="Raleway" panose="020B0503030101060003" pitchFamily="34" charset="0"/>
              </a:rPr>
              <a:t>form of the world that </a:t>
            </a:r>
            <a:r>
              <a:rPr lang="en-US" sz="3200" dirty="0" smtClean="0">
                <a:solidFill>
                  <a:schemeClr val="tx2"/>
                </a:solidFill>
                <a:latin typeface="Raleway" panose="020B0503030101060003" pitchFamily="34" charset="0"/>
              </a:rPr>
              <a:t>humankind is </a:t>
            </a:r>
            <a:r>
              <a:rPr lang="en-US" sz="3200" dirty="0">
                <a:solidFill>
                  <a:schemeClr val="tx2"/>
                </a:solidFill>
                <a:latin typeface="Raleway" panose="020B0503030101060003" pitchFamily="34" charset="0"/>
              </a:rPr>
              <a:t>trying to create out of the world </a:t>
            </a:r>
            <a:r>
              <a:rPr lang="en-US" sz="3200" dirty="0" smtClean="0">
                <a:solidFill>
                  <a:schemeClr val="tx2"/>
                </a:solidFill>
                <a:latin typeface="Raleway" panose="020B0503030101060003" pitchFamily="34" charset="0"/>
              </a:rPr>
              <a:t>it is </a:t>
            </a:r>
            <a:r>
              <a:rPr lang="en-US" sz="3200" dirty="0">
                <a:solidFill>
                  <a:schemeClr val="tx2"/>
                </a:solidFill>
                <a:latin typeface="Raleway" panose="020B0503030101060003" pitchFamily="34" charset="0"/>
              </a:rPr>
              <a:t>in.</a:t>
            </a:r>
            <a:endParaRPr lang="en-US" sz="3200" dirty="0"/>
          </a:p>
        </p:txBody>
      </p:sp>
    </p:spTree>
    <p:extLst>
      <p:ext uri="{BB962C8B-B14F-4D97-AF65-F5344CB8AC3E}">
        <p14:creationId xmlns:p14="http://schemas.microsoft.com/office/powerpoint/2010/main" val="17613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7467600" cy="2003425"/>
          </a:xfrm>
        </p:spPr>
        <p:txBody>
          <a:bodyPr/>
          <a:lstStyle/>
          <a:p>
            <a:r>
              <a:rPr lang="en-US" sz="4000" i="1" cap="none" dirty="0" smtClean="0"/>
              <a:t/>
            </a:r>
            <a:br>
              <a:rPr lang="en-US" sz="4000" i="1" cap="none" dirty="0" smtClean="0"/>
            </a:br>
            <a:r>
              <a:rPr lang="en-US" sz="4000" cap="none" dirty="0"/>
              <a:t/>
            </a:r>
            <a:br>
              <a:rPr lang="en-US" sz="4000" cap="none" dirty="0"/>
            </a:br>
            <a:r>
              <a:rPr lang="en-US" sz="4000" strike="sngStrike" cap="none" dirty="0">
                <a:solidFill>
                  <a:schemeClr val="accent1"/>
                </a:solidFill>
              </a:rPr>
              <a:t>Humanomics</a:t>
            </a:r>
            <a:r>
              <a:rPr lang="en-US" sz="4000" i="0" strike="sngStrike" cap="none" dirty="0">
                <a:solidFill>
                  <a:schemeClr val="accent1"/>
                </a:solidFill>
              </a:rPr>
              <a:t>:</a:t>
            </a:r>
            <a:r>
              <a:rPr lang="en-US" sz="4000" strike="sngStrike" cap="none" dirty="0">
                <a:solidFill>
                  <a:schemeClr val="accent1"/>
                </a:solidFill>
              </a:rPr>
              <a:t> </a:t>
            </a:r>
            <a:br>
              <a:rPr lang="en-US" sz="4000" strike="sngStrike" cap="none" dirty="0">
                <a:solidFill>
                  <a:schemeClr val="accent1"/>
                </a:solidFill>
              </a:rPr>
            </a:br>
            <a:r>
              <a:rPr lang="en-US" sz="4000" strike="sngStrike" cap="none" dirty="0">
                <a:solidFill>
                  <a:schemeClr val="accent1"/>
                </a:solidFill>
              </a:rPr>
              <a:t>A Moral Science of </a:t>
            </a:r>
            <a:r>
              <a:rPr lang="en-US" sz="4000" strike="sngStrike" cap="none" dirty="0" smtClean="0">
                <a:solidFill>
                  <a:schemeClr val="accent1"/>
                </a:solidFill>
              </a:rPr>
              <a:t>Economics</a:t>
            </a:r>
            <a:r>
              <a:rPr lang="en-US" sz="4000" cap="none" dirty="0" smtClean="0"/>
              <a:t/>
            </a:r>
            <a:br>
              <a:rPr lang="en-US" sz="4000" cap="none" dirty="0" smtClean="0"/>
            </a:br>
            <a:r>
              <a:rPr lang="en-US" sz="4000" cap="none" dirty="0" smtClean="0"/>
              <a:t>Economics</a:t>
            </a:r>
            <a:r>
              <a:rPr lang="en-US" sz="4000" i="0" cap="none" dirty="0" smtClean="0"/>
              <a:t> </a:t>
            </a:r>
            <a:r>
              <a:rPr lang="en-US" sz="4000" cap="none" dirty="0" smtClean="0"/>
              <a:t>is</a:t>
            </a:r>
            <a:r>
              <a:rPr lang="en-US" sz="4000" i="1" cap="none" dirty="0" smtClean="0"/>
              <a:t> </a:t>
            </a:r>
            <a:r>
              <a:rPr lang="en-US" sz="4000" cap="none" dirty="0"/>
              <a:t>a</a:t>
            </a:r>
            <a:r>
              <a:rPr lang="en-US" sz="4000" i="1" cap="none" dirty="0" smtClean="0"/>
              <a:t> Moral Science</a:t>
            </a:r>
            <a:endParaRPr lang="en-US" sz="3800" cap="none" dirty="0"/>
          </a:p>
        </p:txBody>
      </p:sp>
      <p:sp>
        <p:nvSpPr>
          <p:cNvPr id="5" name="Subtitle 2"/>
          <p:cNvSpPr>
            <a:spLocks noGrp="1"/>
          </p:cNvSpPr>
          <p:nvPr>
            <p:ph type="subTitle" idx="1"/>
          </p:nvPr>
        </p:nvSpPr>
        <p:spPr>
          <a:xfrm>
            <a:off x="1371600" y="3657600"/>
            <a:ext cx="7315200" cy="2133600"/>
          </a:xfrm>
        </p:spPr>
        <p:txBody>
          <a:bodyPr rtlCol="0">
            <a:normAutofit/>
          </a:bodyPr>
          <a:lstStyle/>
          <a:p>
            <a:pPr eaLnBrk="1" fontAlgn="auto" hangingPunct="1">
              <a:spcAft>
                <a:spcPts val="0"/>
              </a:spcAft>
              <a:buFont typeface="Arial" pitchFamily="34" charset="0"/>
              <a:buNone/>
              <a:defRPr/>
            </a:pPr>
            <a:r>
              <a:rPr lang="en-US" i="1" dirty="0" smtClean="0">
                <a:latin typeface="Raleway Medium" panose="020B0603030101060003" pitchFamily="34" charset="0"/>
              </a:rPr>
              <a:t>Bart J. Wilson</a:t>
            </a:r>
          </a:p>
          <a:p>
            <a:pPr eaLnBrk="1" fontAlgn="auto" hangingPunct="1">
              <a:spcAft>
                <a:spcPts val="0"/>
              </a:spcAft>
              <a:buFont typeface="Arial" pitchFamily="34" charset="0"/>
              <a:buNone/>
              <a:defRPr/>
            </a:pPr>
            <a:r>
              <a:rPr lang="en-US" sz="2200" dirty="0" smtClean="0">
                <a:solidFill>
                  <a:schemeClr val="accent1"/>
                </a:solidFill>
                <a:latin typeface="Raleway Medium" panose="020B0603030101060003" pitchFamily="34" charset="0"/>
              </a:rPr>
              <a:t>Smith Institute for Political Economy and Philosophy &amp; Economic Science Institute, Chapman University</a:t>
            </a:r>
          </a:p>
          <a:p>
            <a:pPr eaLnBrk="1" fontAlgn="auto" hangingPunct="1">
              <a:spcAft>
                <a:spcPts val="0"/>
              </a:spcAft>
              <a:buFont typeface="Arial" pitchFamily="34" charset="0"/>
              <a:buNone/>
              <a:defRPr/>
            </a:pPr>
            <a:endParaRPr lang="en-US" sz="700" dirty="0" smtClean="0">
              <a:solidFill>
                <a:schemeClr val="accent1"/>
              </a:solidFill>
              <a:latin typeface="Raleway Medium" panose="020B0603030101060003" pitchFamily="34" charset="0"/>
            </a:endParaRPr>
          </a:p>
          <a:p>
            <a:pPr eaLnBrk="1" fontAlgn="auto" hangingPunct="1">
              <a:spcAft>
                <a:spcPts val="0"/>
              </a:spcAft>
              <a:buFont typeface="Arial" pitchFamily="34" charset="0"/>
              <a:buNone/>
              <a:defRPr/>
            </a:pPr>
            <a:r>
              <a:rPr lang="en-US" sz="2200" dirty="0" err="1" smtClean="0">
                <a:solidFill>
                  <a:schemeClr val="accent1"/>
                </a:solidFill>
                <a:latin typeface="Raleway Medium" panose="020B0603030101060003" pitchFamily="34" charset="0"/>
              </a:rPr>
              <a:t>Rasmuson</a:t>
            </a:r>
            <a:r>
              <a:rPr lang="en-US" sz="2200" dirty="0" smtClean="0">
                <a:solidFill>
                  <a:schemeClr val="accent1"/>
                </a:solidFill>
                <a:latin typeface="Raleway Medium" panose="020B0603030101060003" pitchFamily="34" charset="0"/>
              </a:rPr>
              <a:t> Chair in Economics, University of Alaska Anchorage</a:t>
            </a:r>
          </a:p>
        </p:txBody>
      </p:sp>
    </p:spTree>
    <p:extLst>
      <p:ext uri="{BB962C8B-B14F-4D97-AF65-F5344CB8AC3E}">
        <p14:creationId xmlns:p14="http://schemas.microsoft.com/office/powerpoint/2010/main" val="397594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3200400"/>
            <a:ext cx="3048000" cy="553998"/>
          </a:xfrm>
          <a:prstGeom prst="rect">
            <a:avLst/>
          </a:prstGeom>
          <a:noFill/>
        </p:spPr>
        <p:txBody>
          <a:bodyPr wrap="square" rtlCol="0">
            <a:spAutoFit/>
          </a:bodyPr>
          <a:lstStyle/>
          <a:p>
            <a:pPr algn="ctr"/>
            <a:r>
              <a:rPr lang="en-US" sz="3000" i="1" dirty="0" smtClean="0">
                <a:solidFill>
                  <a:schemeClr val="tx2"/>
                </a:solidFill>
                <a:latin typeface="Raleway" panose="020B0503030101060003" pitchFamily="34" charset="0"/>
              </a:rPr>
              <a:t>Thank you</a:t>
            </a:r>
            <a:endParaRPr lang="en-US" sz="3000" i="1" dirty="0">
              <a:solidFill>
                <a:schemeClr val="tx2"/>
              </a:solidFill>
              <a:latin typeface="Raleway" panose="020B0503030101060003" pitchFamily="34" charset="0"/>
            </a:endParaRPr>
          </a:p>
        </p:txBody>
      </p:sp>
    </p:spTree>
    <p:extLst>
      <p:ext uri="{BB962C8B-B14F-4D97-AF65-F5344CB8AC3E}">
        <p14:creationId xmlns:p14="http://schemas.microsoft.com/office/powerpoint/2010/main" val="252727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70483" y="-76200"/>
            <a:ext cx="9521558" cy="6764708"/>
          </a:xfrm>
          <a:prstGeom prst="rect">
            <a:avLst/>
          </a:prstGeom>
        </p:spPr>
      </p:pic>
    </p:spTree>
    <p:extLst>
      <p:ext uri="{BB962C8B-B14F-4D97-AF65-F5344CB8AC3E}">
        <p14:creationId xmlns:p14="http://schemas.microsoft.com/office/powerpoint/2010/main" val="360363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13" y="838200"/>
            <a:ext cx="9083487" cy="5344136"/>
          </a:xfrm>
          <a:prstGeom prst="rect">
            <a:avLst/>
          </a:prstGeom>
        </p:spPr>
      </p:pic>
    </p:spTree>
    <p:extLst>
      <p:ext uri="{BB962C8B-B14F-4D97-AF65-F5344CB8AC3E}">
        <p14:creationId xmlns:p14="http://schemas.microsoft.com/office/powerpoint/2010/main" val="1965657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838200"/>
            <a:ext cx="8965186" cy="5606456"/>
          </a:xfrm>
          <a:prstGeom prst="rect">
            <a:avLst/>
          </a:prstGeom>
        </p:spPr>
      </p:pic>
    </p:spTree>
    <p:extLst>
      <p:ext uri="{BB962C8B-B14F-4D97-AF65-F5344CB8AC3E}">
        <p14:creationId xmlns:p14="http://schemas.microsoft.com/office/powerpoint/2010/main" val="179819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5105400"/>
          </a:xfrm>
        </p:spPr>
        <p:txBody>
          <a:bodyPr/>
          <a:lstStyle/>
          <a:p>
            <a:pPr marL="0" indent="0">
              <a:buNone/>
            </a:pPr>
            <a:r>
              <a:rPr lang="en-US" sz="3000" dirty="0" smtClean="0"/>
              <a:t>What makes a rich nation rich?</a:t>
            </a:r>
          </a:p>
          <a:p>
            <a:pPr marL="0" indent="0">
              <a:buNone/>
            </a:pPr>
            <a:r>
              <a:rPr lang="en-US" sz="3000" dirty="0"/>
              <a:t>	</a:t>
            </a:r>
            <a:r>
              <a:rPr lang="en-US" sz="3000" dirty="0" smtClean="0">
                <a:solidFill>
                  <a:schemeClr val="tx2"/>
                </a:solidFill>
              </a:rPr>
              <a:t>Economics: Trade</a:t>
            </a:r>
          </a:p>
          <a:p>
            <a:pPr marL="0" indent="0">
              <a:buNone/>
            </a:pPr>
            <a:endParaRPr lang="en-US" sz="800" dirty="0"/>
          </a:p>
          <a:p>
            <a:pPr marL="0" indent="0">
              <a:buNone/>
            </a:pPr>
            <a:r>
              <a:rPr lang="en-US" sz="3000" dirty="0" smtClean="0"/>
              <a:t>What makes a good person good?</a:t>
            </a:r>
          </a:p>
          <a:p>
            <a:pPr marL="0" indent="0">
              <a:buNone/>
            </a:pPr>
            <a:r>
              <a:rPr lang="en-US" sz="3000" dirty="0"/>
              <a:t>	</a:t>
            </a:r>
            <a:r>
              <a:rPr lang="en-US" sz="3000" dirty="0" smtClean="0">
                <a:solidFill>
                  <a:schemeClr val="tx2"/>
                </a:solidFill>
              </a:rPr>
              <a:t>Economics: Who cares?</a:t>
            </a:r>
          </a:p>
          <a:p>
            <a:pPr marL="0" indent="0">
              <a:buNone/>
            </a:pPr>
            <a:endParaRPr lang="en-US" sz="800" dirty="0"/>
          </a:p>
          <a:p>
            <a:pPr marL="0" indent="0">
              <a:buNone/>
            </a:pPr>
            <a:r>
              <a:rPr lang="en-US" sz="3000" dirty="0" smtClean="0"/>
              <a:t>Humanomics: </a:t>
            </a:r>
          </a:p>
          <a:p>
            <a:pPr marL="1004887" lvl="4" indent="0">
              <a:buNone/>
            </a:pPr>
            <a:r>
              <a:rPr lang="en-US" sz="3000" dirty="0" smtClean="0">
                <a:solidFill>
                  <a:schemeClr val="tx2"/>
                </a:solidFill>
              </a:rPr>
              <a:t>What </a:t>
            </a:r>
            <a:r>
              <a:rPr lang="en-US" sz="3000" dirty="0" smtClean="0">
                <a:solidFill>
                  <a:schemeClr val="tx2"/>
                </a:solidFill>
              </a:rPr>
              <a:t>do these questions have to do with one another</a:t>
            </a:r>
            <a:r>
              <a:rPr lang="en-US" sz="3000" dirty="0" smtClean="0">
                <a:solidFill>
                  <a:schemeClr val="tx2"/>
                </a:solidFill>
              </a:rPr>
              <a:t>?</a:t>
            </a:r>
          </a:p>
          <a:p>
            <a:pPr marL="1004887" lvl="4" indent="0">
              <a:buNone/>
            </a:pPr>
            <a:r>
              <a:rPr lang="en-US" sz="3000" i="1" dirty="0" smtClean="0">
                <a:solidFill>
                  <a:schemeClr val="tx2"/>
                </a:solidFill>
              </a:rPr>
              <a:t>Wealth of Nations </a:t>
            </a:r>
            <a:r>
              <a:rPr lang="en-US" sz="3000" dirty="0" smtClean="0">
                <a:solidFill>
                  <a:schemeClr val="tx2"/>
                </a:solidFill>
              </a:rPr>
              <a:t>+ </a:t>
            </a:r>
            <a:r>
              <a:rPr lang="en-US" sz="3000" i="1" dirty="0" smtClean="0">
                <a:solidFill>
                  <a:schemeClr val="tx2"/>
                </a:solidFill>
              </a:rPr>
              <a:t>The Theory of Moral Sentiments</a:t>
            </a:r>
            <a:endParaRPr lang="en-US" sz="3000" i="1" dirty="0">
              <a:solidFill>
                <a:schemeClr val="tx2"/>
              </a:solidFill>
            </a:endParaRPr>
          </a:p>
        </p:txBody>
      </p:sp>
      <p:sp>
        <p:nvSpPr>
          <p:cNvPr id="4" name="Rectangle 3"/>
          <p:cNvSpPr/>
          <p:nvPr/>
        </p:nvSpPr>
        <p:spPr>
          <a:xfrm>
            <a:off x="3505200" y="2171700"/>
            <a:ext cx="1600200" cy="4953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3505200" y="3532511"/>
            <a:ext cx="2828166" cy="50608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457200" y="533400"/>
            <a:ext cx="8229600" cy="990600"/>
          </a:xfrm>
        </p:spPr>
        <p:txBody>
          <a:bodyPr>
            <a:normAutofit/>
          </a:bodyPr>
          <a:lstStyle/>
          <a:p>
            <a:r>
              <a:rPr lang="en-US" dirty="0" smtClean="0"/>
              <a:t>Inquiry begins with two questions</a:t>
            </a:r>
            <a:r>
              <a:rPr lang="en-US" i="0" dirty="0" smtClean="0"/>
              <a:t>:</a:t>
            </a:r>
            <a:endParaRPr lang="en-US" dirty="0"/>
          </a:p>
        </p:txBody>
      </p:sp>
    </p:spTree>
    <p:extLst>
      <p:ext uri="{BB962C8B-B14F-4D97-AF65-F5344CB8AC3E}">
        <p14:creationId xmlns:p14="http://schemas.microsoft.com/office/powerpoint/2010/main" val="17833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600200"/>
            <a:ext cx="8305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Raleway" panose="020B0503030101060003"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Raleway" panose="020B0503030101060003"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Raleway" panose="020B0503030101060003"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Raleway" panose="020B0503030101060003"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Raleway" panose="020B0503030101060003"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200" dirty="0"/>
              <a:t>I claim in what follows that neither left nor right, neither the Department of English nor the country club—nor the center, eyeless in Starbucks, uneasily ruminating on morsels taken from both sides—is seeing bourgeois life whole. </a:t>
            </a:r>
            <a:endParaRPr lang="en-US" sz="3200" dirty="0" smtClean="0"/>
          </a:p>
          <a:p>
            <a:pPr marL="0" indent="0">
              <a:buNone/>
            </a:pPr>
            <a:r>
              <a:rPr lang="en-US" sz="2800" dirty="0" smtClean="0"/>
              <a:t> </a:t>
            </a:r>
            <a:endParaRPr lang="en-US" sz="2800" dirty="0"/>
          </a:p>
          <a:p>
            <a:pPr marL="0" indent="0" algn="r">
              <a:buNone/>
            </a:pPr>
            <a:r>
              <a:rPr lang="en-US" sz="2800" dirty="0"/>
              <a:t>~Deirdre N. McCloskey, </a:t>
            </a:r>
            <a:r>
              <a:rPr lang="en-US" sz="2800" i="1" dirty="0"/>
              <a:t>The Bourgeois Virtues</a:t>
            </a:r>
            <a:endParaRPr lang="en-US" sz="2800" dirty="0" smtClean="0">
              <a:solidFill>
                <a:schemeClr val="tx2"/>
              </a:solidFill>
            </a:endParaRPr>
          </a:p>
          <a:p>
            <a:pPr marL="547687" lvl="2" indent="0">
              <a:buFont typeface="Arial" charset="0"/>
              <a:buNone/>
            </a:pPr>
            <a:endParaRPr lang="en-US" sz="2800" dirty="0"/>
          </a:p>
        </p:txBody>
      </p:sp>
    </p:spTree>
    <p:extLst>
      <p:ext uri="{BB962C8B-B14F-4D97-AF65-F5344CB8AC3E}">
        <p14:creationId xmlns:p14="http://schemas.microsoft.com/office/powerpoint/2010/main" val="309384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052" y="650347"/>
            <a:ext cx="8265547" cy="2593975"/>
          </a:xfrm>
        </p:spPr>
        <p:txBody>
          <a:bodyPr/>
          <a:lstStyle/>
          <a:p>
            <a:pPr algn="ctr"/>
            <a:r>
              <a:rPr lang="en-US" sz="4000" cap="none" dirty="0" smtClean="0"/>
              <a:t>Commerce Unbound: </a:t>
            </a:r>
            <a:br>
              <a:rPr lang="en-US" sz="4000" cap="none" dirty="0" smtClean="0"/>
            </a:br>
            <a:r>
              <a:rPr lang="en-US" sz="4000" cap="none" dirty="0" smtClean="0"/>
              <a:t>A Modern Promethean Story</a:t>
            </a:r>
            <a:endParaRPr lang="en-US" sz="4000" cap="none" dirty="0">
              <a:latin typeface="+mn-lt"/>
            </a:endParaRPr>
          </a:p>
        </p:txBody>
      </p:sp>
      <p:sp>
        <p:nvSpPr>
          <p:cNvPr id="5" name="Subtitle 2"/>
          <p:cNvSpPr>
            <a:spLocks noGrp="1"/>
          </p:cNvSpPr>
          <p:nvPr>
            <p:ph type="subTitle" idx="1"/>
          </p:nvPr>
        </p:nvSpPr>
        <p:spPr>
          <a:xfrm>
            <a:off x="1371600" y="3657600"/>
            <a:ext cx="7315200" cy="533400"/>
          </a:xfrm>
        </p:spPr>
        <p:txBody>
          <a:bodyPr rtlCol="0">
            <a:normAutofit/>
          </a:bodyPr>
          <a:lstStyle/>
          <a:p>
            <a:pPr eaLnBrk="1" fontAlgn="auto" hangingPunct="1">
              <a:spcAft>
                <a:spcPts val="0"/>
              </a:spcAft>
              <a:buFont typeface="Arial" pitchFamily="34" charset="0"/>
              <a:buNone/>
              <a:defRPr/>
            </a:pPr>
            <a:r>
              <a:rPr lang="en-US" i="1" dirty="0" smtClean="0">
                <a:latin typeface="Raleway Medium" panose="020B0603030101060003" pitchFamily="34" charset="0"/>
              </a:rPr>
              <a:t>Jan Osborn, Bart J. Wilson, </a:t>
            </a:r>
            <a:r>
              <a:rPr lang="en-US" dirty="0" smtClean="0">
                <a:latin typeface="Raleway Medium" panose="020B0603030101060003" pitchFamily="34" charset="0"/>
              </a:rPr>
              <a:t>and</a:t>
            </a:r>
            <a:r>
              <a:rPr lang="en-US" i="1" dirty="0" smtClean="0">
                <a:latin typeface="Raleway Medium" panose="020B0603030101060003" pitchFamily="34" charset="0"/>
              </a:rPr>
              <a:t> Gus P. Gradinger</a:t>
            </a:r>
          </a:p>
        </p:txBody>
      </p:sp>
    </p:spTree>
    <p:extLst>
      <p:ext uri="{BB962C8B-B14F-4D97-AF65-F5344CB8AC3E}">
        <p14:creationId xmlns:p14="http://schemas.microsoft.com/office/powerpoint/2010/main" val="278221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399" y="619582"/>
            <a:ext cx="6907853" cy="5570756"/>
          </a:xfrm>
          <a:prstGeom prst="rect">
            <a:avLst/>
          </a:prstGeom>
        </p:spPr>
        <p:txBody>
          <a:bodyPr wrap="square">
            <a:spAutoFit/>
          </a:bodyPr>
          <a:lstStyle/>
          <a:p>
            <a:pPr marL="0" lvl="1"/>
            <a:r>
              <a:rPr lang="en-US" sz="2800" dirty="0">
                <a:latin typeface="Raleway" panose="020B0503030101060003" pitchFamily="34" charset="0"/>
              </a:rPr>
              <a:t>Our story is. . .  </a:t>
            </a:r>
          </a:p>
          <a:p>
            <a:pPr lvl="1"/>
            <a:endParaRPr lang="en-US" sz="2800" dirty="0">
              <a:latin typeface="Raleway" panose="020B0503030101060003" pitchFamily="34" charset="0"/>
            </a:endParaRPr>
          </a:p>
          <a:p>
            <a:r>
              <a:rPr lang="en-US" sz="2800" dirty="0">
                <a:latin typeface="Raleway" panose="020B0503030101060003" pitchFamily="34" charset="0"/>
              </a:rPr>
              <a:t>“a literary-critical economic nonfiction”  </a:t>
            </a:r>
            <a:endParaRPr lang="en-US" sz="2800" dirty="0" smtClean="0">
              <a:latin typeface="Raleway" panose="020B0503030101060003" pitchFamily="34" charset="0"/>
            </a:endParaRPr>
          </a:p>
          <a:p>
            <a:pPr lvl="1"/>
            <a:r>
              <a:rPr lang="en-US" sz="2000" dirty="0">
                <a:latin typeface="Raleway" panose="020B0503030101060003" pitchFamily="34" charset="0"/>
              </a:rPr>
              <a:t>	</a:t>
            </a:r>
          </a:p>
          <a:p>
            <a:pPr marL="914400" lvl="1" indent="-457200">
              <a:buFont typeface="Arial"/>
              <a:buChar char="•"/>
            </a:pPr>
            <a:r>
              <a:rPr lang="en-US" sz="2800" dirty="0">
                <a:latin typeface="Raleway" panose="020B0503030101060003" pitchFamily="34" charset="0"/>
              </a:rPr>
              <a:t>LITERARY: an interpretation of Percy Bysshe Shelley’s </a:t>
            </a:r>
            <a:r>
              <a:rPr lang="en-US" sz="2800" i="1" dirty="0">
                <a:latin typeface="Raleway" panose="020B0503030101060003" pitchFamily="34" charset="0"/>
              </a:rPr>
              <a:t>Prometheus Unbound</a:t>
            </a:r>
            <a:r>
              <a:rPr lang="en-US" sz="2800" dirty="0">
                <a:latin typeface="Raleway" panose="020B0503030101060003" pitchFamily="34" charset="0"/>
              </a:rPr>
              <a:t>, a Lyrical Drama in Four Acts (1820</a:t>
            </a:r>
            <a:r>
              <a:rPr lang="en-US" sz="2800" dirty="0" smtClean="0">
                <a:latin typeface="Raleway" panose="020B0503030101060003" pitchFamily="34" charset="0"/>
              </a:rPr>
              <a:t>)</a:t>
            </a:r>
          </a:p>
          <a:p>
            <a:pPr lvl="1"/>
            <a:endParaRPr lang="en-US" sz="2800" dirty="0">
              <a:latin typeface="Raleway" panose="020B0503030101060003" pitchFamily="34" charset="0"/>
            </a:endParaRPr>
          </a:p>
          <a:p>
            <a:pPr marL="914400" lvl="1" indent="-457200">
              <a:buFont typeface="Arial"/>
              <a:buChar char="•"/>
            </a:pPr>
            <a:r>
              <a:rPr lang="en-US" sz="2800" dirty="0">
                <a:latin typeface="Raleway" panose="020B0503030101060003" pitchFamily="34" charset="0"/>
              </a:rPr>
              <a:t>ECONOMIC: a mapping </a:t>
            </a:r>
            <a:r>
              <a:rPr lang="en-US" sz="2800" dirty="0" smtClean="0">
                <a:latin typeface="Raleway" panose="020B0503030101060003" pitchFamily="34" charset="0"/>
              </a:rPr>
              <a:t>of the drama onto modern commerce, </a:t>
            </a:r>
            <a:r>
              <a:rPr lang="en-US" sz="2800" dirty="0">
                <a:latin typeface="Raleway" panose="020B0503030101060003" pitchFamily="34" charset="0"/>
              </a:rPr>
              <a:t>onto modern concepts of bourgeois </a:t>
            </a:r>
            <a:r>
              <a:rPr lang="en-US" sz="2800" dirty="0" smtClean="0">
                <a:latin typeface="Raleway" panose="020B0503030101060003" pitchFamily="34" charset="0"/>
              </a:rPr>
              <a:t>life</a:t>
            </a:r>
            <a:endParaRPr lang="en-US" sz="2800" dirty="0">
              <a:latin typeface="Raleway" panose="020B0503030101060003" pitchFamily="34" charset="0"/>
            </a:endParaRPr>
          </a:p>
        </p:txBody>
      </p:sp>
    </p:spTree>
    <p:extLst>
      <p:ext uri="{BB962C8B-B14F-4D97-AF65-F5344CB8AC3E}">
        <p14:creationId xmlns:p14="http://schemas.microsoft.com/office/powerpoint/2010/main" val="3698204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6771</TotalTime>
  <Words>674</Words>
  <Application>Microsoft Office PowerPoint</Application>
  <PresentationFormat>On-screen Show (4:3)</PresentationFormat>
  <Paragraphs>162</Paragraphs>
  <Slides>23</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Tw Cen MT</vt:lpstr>
      <vt:lpstr>Raleway Medium</vt:lpstr>
      <vt:lpstr>Raleway</vt:lpstr>
      <vt:lpstr>Calibri</vt:lpstr>
      <vt:lpstr>Times New Roman</vt:lpstr>
      <vt:lpstr>Clarity</vt:lpstr>
      <vt:lpstr>Humanomics:  A Moral Science of Economics</vt:lpstr>
      <vt:lpstr>Poll</vt:lpstr>
      <vt:lpstr>PowerPoint Presentation</vt:lpstr>
      <vt:lpstr>PowerPoint Presentation</vt:lpstr>
      <vt:lpstr>PowerPoint Presentation</vt:lpstr>
      <vt:lpstr>Inquiry begins with two questions:</vt:lpstr>
      <vt:lpstr>PowerPoint Presentation</vt:lpstr>
      <vt:lpstr>Commerce Unbound:  A Modern Promethean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Humanomics:  A Moral Science of Economics Economics is a Moral Science</vt:lpstr>
      <vt:lpstr>PowerPoint Presentation</vt:lpstr>
    </vt:vector>
  </TitlesOfParts>
  <Company>Chapman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Sentiments, Conduct, and Trust in the Laboratory</dc:title>
  <dc:creator>Wilson, Bart</dc:creator>
  <cp:lastModifiedBy>Bart</cp:lastModifiedBy>
  <cp:revision>274</cp:revision>
  <cp:lastPrinted>2016-02-18T00:48:36Z</cp:lastPrinted>
  <dcterms:created xsi:type="dcterms:W3CDTF">2015-02-09T22:01:47Z</dcterms:created>
  <dcterms:modified xsi:type="dcterms:W3CDTF">2017-04-25T15:28:11Z</dcterms:modified>
</cp:coreProperties>
</file>