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2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75" r:id="rId5"/>
    <p:sldId id="265" r:id="rId6"/>
    <p:sldId id="268" r:id="rId7"/>
    <p:sldId id="278" r:id="rId8"/>
    <p:sldId id="279" r:id="rId9"/>
    <p:sldId id="282" r:id="rId10"/>
    <p:sldId id="280" r:id="rId11"/>
    <p:sldId id="262" r:id="rId12"/>
    <p:sldId id="283" r:id="rId13"/>
    <p:sldId id="284" r:id="rId14"/>
    <p:sldId id="285" r:id="rId1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7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dy\Documents\My%20Documents\OZPD\SAKS\Semin&#225;re\Praha-nov2013\podklady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dy\Documents\My%20Documents\OZPD\SAKS\EU\statistiky\Slovensko\Casove%20rady%20S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Tata\Documents\My%20Documents\OZPD\SAKS\Semin&#225;re\Praha-nov2013\podklady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dy\Documents\My%20Documents\OZPD\SAKS\EU\statistiky\Slovensko\Casove%20rady%20SR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dy\Documents\My%20Documents\OZPD\SAKS\OECD\NZ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udy\Documents\My%20Documents\OZPD\SAKS\OECD\NZ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'vladne vydavky a prij'!$A$95</c:f>
              <c:strCache>
                <c:ptCount val="1"/>
                <c:pt idx="0">
                  <c:v>Výdavky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'vladne vydavky a prij'!$B$94:$N$94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'vladne vydavky a prij'!$B$95:$N$95</c:f>
              <c:numCache>
                <c:formatCode>#,##0.0</c:formatCode>
                <c:ptCount val="13"/>
                <c:pt idx="0">
                  <c:v>4119475.6</c:v>
                </c:pt>
                <c:pt idx="1">
                  <c:v>4424990.5</c:v>
                </c:pt>
                <c:pt idx="2">
                  <c:v>4635773.2</c:v>
                </c:pt>
                <c:pt idx="3">
                  <c:v>4773438.5</c:v>
                </c:pt>
                <c:pt idx="4">
                  <c:v>4962780.3</c:v>
                </c:pt>
                <c:pt idx="5">
                  <c:v>5178851.0999999996</c:v>
                </c:pt>
                <c:pt idx="6">
                  <c:v>5414493</c:v>
                </c:pt>
                <c:pt idx="7">
                  <c:v>5657893.2000000002</c:v>
                </c:pt>
                <c:pt idx="8">
                  <c:v>5876287.5</c:v>
                </c:pt>
                <c:pt idx="9">
                  <c:v>6003325.5999999996</c:v>
                </c:pt>
                <c:pt idx="10">
                  <c:v>6219607.2000000002</c:v>
                </c:pt>
                <c:pt idx="11">
                  <c:v>6213249.5999999996</c:v>
                </c:pt>
                <c:pt idx="12">
                  <c:v>6376985.7000000002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'vladne vydavky a prij'!$A$96</c:f>
              <c:strCache>
                <c:ptCount val="1"/>
                <c:pt idx="0">
                  <c:v>Príjmy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strRef>
              <c:f>'vladne vydavky a prij'!$B$94:$N$94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'vladne vydavky a prij'!$B$96:$N$96</c:f>
              <c:numCache>
                <c:formatCode>#,##0.0</c:formatCode>
                <c:ptCount val="13"/>
                <c:pt idx="0">
                  <c:v>4169162.1</c:v>
                </c:pt>
                <c:pt idx="1">
                  <c:v>4278442.4000000004</c:v>
                </c:pt>
                <c:pt idx="2">
                  <c:v>4373409.5</c:v>
                </c:pt>
                <c:pt idx="3">
                  <c:v>4449852.4000000004</c:v>
                </c:pt>
                <c:pt idx="4">
                  <c:v>4655913.7</c:v>
                </c:pt>
                <c:pt idx="5">
                  <c:v>4902515.2</c:v>
                </c:pt>
                <c:pt idx="6">
                  <c:v>5235277.4000000004</c:v>
                </c:pt>
                <c:pt idx="7">
                  <c:v>5544238.4000000004</c:v>
                </c:pt>
                <c:pt idx="8">
                  <c:v>5572433.2000000002</c:v>
                </c:pt>
                <c:pt idx="9">
                  <c:v>5195363.5</c:v>
                </c:pt>
                <c:pt idx="10">
                  <c:v>5418210.4000000004</c:v>
                </c:pt>
                <c:pt idx="11">
                  <c:v>5651975.5999999996</c:v>
                </c:pt>
                <c:pt idx="12">
                  <c:v>5868622.7000000002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3867392"/>
        <c:axId val="93884800"/>
      </c:lineChart>
      <c:catAx>
        <c:axId val="9386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k-SK"/>
          </a:p>
        </c:txPr>
        <c:crossAx val="93884800"/>
        <c:crosses val="autoZero"/>
        <c:auto val="1"/>
        <c:lblAlgn val="ctr"/>
        <c:lblOffset val="100"/>
        <c:noMultiLvlLbl val="0"/>
      </c:catAx>
      <c:valAx>
        <c:axId val="93884800"/>
        <c:scaling>
          <c:orientation val="minMax"/>
          <c:min val="3000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93867392"/>
        <c:crosses val="autoZero"/>
        <c:crossBetween val="between"/>
        <c:dispUnits>
          <c:builtInUnit val="millions"/>
        </c:dispUnits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dlh!$A$29</c:f>
              <c:strCache>
                <c:ptCount val="1"/>
                <c:pt idx="0">
                  <c:v>výdavky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dlh!$B$1:$O$1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dlh!$B$29:$O$29</c:f>
              <c:numCache>
                <c:formatCode>#,##0.0</c:formatCode>
                <c:ptCount val="14"/>
                <c:pt idx="0">
                  <c:v>11495</c:v>
                </c:pt>
                <c:pt idx="1">
                  <c:v>10481.200000000001</c:v>
                </c:pt>
                <c:pt idx="2">
                  <c:v>11702.8</c:v>
                </c:pt>
                <c:pt idx="3">
                  <c:v>11834.8</c:v>
                </c:pt>
                <c:pt idx="4">
                  <c:v>12807.2</c:v>
                </c:pt>
                <c:pt idx="5">
                  <c:v>14618.6</c:v>
                </c:pt>
                <c:pt idx="6">
                  <c:v>16252.8</c:v>
                </c:pt>
                <c:pt idx="7">
                  <c:v>18750.900000000001</c:v>
                </c:pt>
                <c:pt idx="8">
                  <c:v>22491.4</c:v>
                </c:pt>
                <c:pt idx="9">
                  <c:v>26096.9</c:v>
                </c:pt>
                <c:pt idx="10">
                  <c:v>26250.5</c:v>
                </c:pt>
                <c:pt idx="11">
                  <c:v>26838.2</c:v>
                </c:pt>
                <c:pt idx="12">
                  <c:v>27164.799999999999</c:v>
                </c:pt>
                <c:pt idx="13">
                  <c:v>27918.400000000001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dlh!$A$30</c:f>
              <c:strCache>
                <c:ptCount val="1"/>
                <c:pt idx="0">
                  <c:v>príjmy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dlh!$B$1:$O$1</c:f>
              <c:numCache>
                <c:formatCode>General</c:formatCode>
                <c:ptCount val="14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</c:numCache>
            </c:numRef>
          </c:cat>
          <c:val>
            <c:numRef>
              <c:f>dlh!$B$30:$O$30</c:f>
              <c:numCache>
                <c:formatCode>#,##0.0</c:formatCode>
                <c:ptCount val="14"/>
                <c:pt idx="0">
                  <c:v>8790.6</c:v>
                </c:pt>
                <c:pt idx="1">
                  <c:v>8946.7999999999993</c:v>
                </c:pt>
                <c:pt idx="2">
                  <c:v>9568.7999999999993</c:v>
                </c:pt>
                <c:pt idx="3">
                  <c:v>11016.2</c:v>
                </c:pt>
                <c:pt idx="4">
                  <c:v>12005.2</c:v>
                </c:pt>
                <c:pt idx="5">
                  <c:v>13535.8</c:v>
                </c:pt>
                <c:pt idx="6">
                  <c:v>14840.6</c:v>
                </c:pt>
                <c:pt idx="7">
                  <c:v>17756.5</c:v>
                </c:pt>
                <c:pt idx="8">
                  <c:v>21145</c:v>
                </c:pt>
                <c:pt idx="9">
                  <c:v>21057</c:v>
                </c:pt>
                <c:pt idx="10">
                  <c:v>21281.8</c:v>
                </c:pt>
                <c:pt idx="11">
                  <c:v>23553.4</c:v>
                </c:pt>
                <c:pt idx="12">
                  <c:v>23974.1</c:v>
                </c:pt>
                <c:pt idx="13">
                  <c:v>25925.8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225344"/>
        <c:axId val="95226880"/>
      </c:lineChart>
      <c:catAx>
        <c:axId val="952253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95226880"/>
        <c:crosses val="autoZero"/>
        <c:auto val="1"/>
        <c:lblAlgn val="ctr"/>
        <c:lblOffset val="100"/>
        <c:noMultiLvlLbl val="0"/>
      </c:catAx>
      <c:valAx>
        <c:axId val="95226880"/>
        <c:scaling>
          <c:orientation val="minMax"/>
          <c:min val="5000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95225344"/>
        <c:crosses val="autoZero"/>
        <c:crossBetween val="between"/>
        <c:dispUnits>
          <c:builtInUnit val="thousands"/>
        </c:dispUnits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'vladne vydavky a prij'!$A$46</c:f>
              <c:strCache>
                <c:ptCount val="1"/>
                <c:pt idx="0">
                  <c:v>Dlh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00FF"/>
              </a:solidFill>
            </a:ln>
          </c:spPr>
          <c:invertIfNegative val="0"/>
          <c:cat>
            <c:strRef>
              <c:f>'vladne vydavky a prij'!$B$39:$N$39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'vladne vydavky a prij'!$B$46:$N$46</c:f>
              <c:numCache>
                <c:formatCode>0</c:formatCode>
                <c:ptCount val="13"/>
                <c:pt idx="0">
                  <c:v>5698.9400999999998</c:v>
                </c:pt>
                <c:pt idx="1">
                  <c:v>5851.7327000000005</c:v>
                </c:pt>
                <c:pt idx="2">
                  <c:v>6010.6614</c:v>
                </c:pt>
                <c:pt idx="3">
                  <c:v>6264.7367999999997</c:v>
                </c:pt>
                <c:pt idx="4">
                  <c:v>6613.5445999999993</c:v>
                </c:pt>
                <c:pt idx="5">
                  <c:v>6961.9709999999995</c:v>
                </c:pt>
                <c:pt idx="6">
                  <c:v>7212.9234000000006</c:v>
                </c:pt>
                <c:pt idx="7">
                  <c:v>7319.1277</c:v>
                </c:pt>
                <c:pt idx="8">
                  <c:v>7769.7136</c:v>
                </c:pt>
                <c:pt idx="9">
                  <c:v>8767.4753000000001</c:v>
                </c:pt>
                <c:pt idx="10">
                  <c:v>9828.4074999999993</c:v>
                </c:pt>
                <c:pt idx="11">
                  <c:v>10439.203</c:v>
                </c:pt>
                <c:pt idx="12">
                  <c:v>11007.36</c:v>
                </c:pt>
              </c:numCache>
            </c:numRef>
          </c:val>
        </c:ser>
        <c:ser>
          <c:idx val="1"/>
          <c:order val="1"/>
          <c:tx>
            <c:strRef>
              <c:f>'vladne vydavky a prij'!$A$47</c:f>
              <c:strCache>
                <c:ptCount val="1"/>
                <c:pt idx="0">
                  <c:v>Daňové príjmy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'vladne vydavky a prij'!$B$39:$N$39</c:f>
              <c:strCache>
                <c:ptCount val="13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</c:strCache>
            </c:strRef>
          </c:cat>
          <c:val>
            <c:numRef>
              <c:f>'vladne vydavky a prij'!$B$47:$N$47</c:f>
              <c:numCache>
                <c:formatCode>0</c:formatCode>
                <c:ptCount val="13"/>
                <c:pt idx="0">
                  <c:v>2500.7526000000003</c:v>
                </c:pt>
                <c:pt idx="1">
                  <c:v>2539.2113999999997</c:v>
                </c:pt>
                <c:pt idx="2">
                  <c:v>2590.1399000000001</c:v>
                </c:pt>
                <c:pt idx="3">
                  <c:v>2612.6363999999999</c:v>
                </c:pt>
                <c:pt idx="4">
                  <c:v>2747.9342000000001</c:v>
                </c:pt>
                <c:pt idx="5">
                  <c:v>2906.9413999999997</c:v>
                </c:pt>
                <c:pt idx="6">
                  <c:v>3144.8269</c:v>
                </c:pt>
                <c:pt idx="7">
                  <c:v>3346.0111000000002</c:v>
                </c:pt>
                <c:pt idx="8">
                  <c:v>3308.0616</c:v>
                </c:pt>
                <c:pt idx="9">
                  <c:v>2987.0144</c:v>
                </c:pt>
                <c:pt idx="10">
                  <c:v>3136.9450000000002</c:v>
                </c:pt>
                <c:pt idx="11">
                  <c:v>3287.9151000000002</c:v>
                </c:pt>
                <c:pt idx="12">
                  <c:v>3420.8290000000002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266304"/>
        <c:axId val="95267840"/>
      </c:barChart>
      <c:catAx>
        <c:axId val="95266304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95267840"/>
        <c:crosses val="autoZero"/>
        <c:auto val="1"/>
        <c:lblAlgn val="ctr"/>
        <c:lblOffset val="100"/>
        <c:noMultiLvlLbl val="0"/>
      </c:catAx>
      <c:valAx>
        <c:axId val="95267840"/>
        <c:scaling>
          <c:orientation val="minMax"/>
        </c:scaling>
        <c:delete val="0"/>
        <c:axPos val="l"/>
        <c:majorGridlines/>
        <c:numFmt formatCode="0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sk-SK"/>
          </a:p>
        </c:txPr>
        <c:crossAx val="9526630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2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dlh!$A$2</c:f>
              <c:strCache>
                <c:ptCount val="1"/>
                <c:pt idx="0">
                  <c:v>Dlh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numRef>
              <c:f>dlh!$D$1:$O$1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dlh!$D$2:$O$2</c:f>
              <c:numCache>
                <c:formatCode>#,##0.0</c:formatCode>
                <c:ptCount val="12"/>
                <c:pt idx="0">
                  <c:v>11598.9</c:v>
                </c:pt>
                <c:pt idx="1">
                  <c:v>12590</c:v>
                </c:pt>
                <c:pt idx="2">
                  <c:v>14560.6</c:v>
                </c:pt>
                <c:pt idx="3">
                  <c:v>13398.2</c:v>
                </c:pt>
                <c:pt idx="4">
                  <c:v>14697</c:v>
                </c:pt>
                <c:pt idx="5">
                  <c:v>16324.9</c:v>
                </c:pt>
                <c:pt idx="6">
                  <c:v>18623.599999999999</c:v>
                </c:pt>
                <c:pt idx="7">
                  <c:v>22331.3</c:v>
                </c:pt>
                <c:pt idx="8">
                  <c:v>26998.400000000001</c:v>
                </c:pt>
                <c:pt idx="9">
                  <c:v>30106</c:v>
                </c:pt>
                <c:pt idx="10">
                  <c:v>37439</c:v>
                </c:pt>
                <c:pt idx="11">
                  <c:v>39975</c:v>
                </c:pt>
              </c:numCache>
            </c:numRef>
          </c:val>
        </c:ser>
        <c:ser>
          <c:idx val="1"/>
          <c:order val="1"/>
          <c:tx>
            <c:strRef>
              <c:f>dlh!$A$31</c:f>
              <c:strCache>
                <c:ptCount val="1"/>
                <c:pt idx="0">
                  <c:v>daňové príjmy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cat>
            <c:numRef>
              <c:f>dlh!$D$1:$O$1</c:f>
              <c:numCache>
                <c:formatCode>General</c:formatCode>
                <c:ptCount val="12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</c:numCache>
            </c:numRef>
          </c:cat>
          <c:val>
            <c:numRef>
              <c:f>dlh!$D$3:$O$3</c:f>
              <c:numCache>
                <c:formatCode>#,##0.0</c:formatCode>
                <c:ptCount val="12"/>
                <c:pt idx="0">
                  <c:v>4785.5</c:v>
                </c:pt>
                <c:pt idx="1">
                  <c:v>5623.8</c:v>
                </c:pt>
                <c:pt idx="2">
                  <c:v>6248.8</c:v>
                </c:pt>
                <c:pt idx="3">
                  <c:v>7177.3</c:v>
                </c:pt>
                <c:pt idx="4">
                  <c:v>7798.8</c:v>
                </c:pt>
                <c:pt idx="5">
                  <c:v>9648.9</c:v>
                </c:pt>
                <c:pt idx="6">
                  <c:v>11116.3</c:v>
                </c:pt>
                <c:pt idx="7">
                  <c:v>10164.9</c:v>
                </c:pt>
                <c:pt idx="8">
                  <c:v>10411.5</c:v>
                </c:pt>
                <c:pt idx="9">
                  <c:v>11268.6</c:v>
                </c:pt>
                <c:pt idx="10">
                  <c:v>11226.5</c:v>
                </c:pt>
                <c:pt idx="11">
                  <c:v>12308.3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5302400"/>
        <c:axId val="95303936"/>
      </c:barChart>
      <c:catAx>
        <c:axId val="95302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sk-SK"/>
          </a:p>
        </c:txPr>
        <c:crossAx val="95303936"/>
        <c:crosses val="autoZero"/>
        <c:auto val="1"/>
        <c:lblAlgn val="ctr"/>
        <c:lblOffset val="100"/>
        <c:noMultiLvlLbl val="0"/>
      </c:catAx>
      <c:valAx>
        <c:axId val="95303936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95302400"/>
        <c:crosses val="autoZero"/>
        <c:crossBetween val="between"/>
        <c:dispUnits>
          <c:builtInUnit val="thousands"/>
        </c:dispUnits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Hárok1!$A$3</c:f>
              <c:strCache>
                <c:ptCount val="1"/>
                <c:pt idx="0">
                  <c:v>Výdavky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Hárok1!$B$1:$K$1</c:f>
              <c:numCache>
                <c:formatCode>General</c:formatCode>
                <c:ptCount val="10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</c:numCache>
            </c:numRef>
          </c:cat>
          <c:val>
            <c:numRef>
              <c:f>Hárok1!$B$3:$K$3</c:f>
              <c:numCache>
                <c:formatCode>General</c:formatCode>
                <c:ptCount val="10"/>
                <c:pt idx="0">
                  <c:v>59.106207670000003</c:v>
                </c:pt>
                <c:pt idx="1">
                  <c:v>54.252594809999998</c:v>
                </c:pt>
                <c:pt idx="2">
                  <c:v>53.300133510000002</c:v>
                </c:pt>
                <c:pt idx="3">
                  <c:v>52.10749362</c:v>
                </c:pt>
                <c:pt idx="4">
                  <c:v>53.162431699999999</c:v>
                </c:pt>
                <c:pt idx="5">
                  <c:v>50.166162079999999</c:v>
                </c:pt>
                <c:pt idx="6">
                  <c:v>49.365687620000003</c:v>
                </c:pt>
                <c:pt idx="7">
                  <c:v>45.526864670000002</c:v>
                </c:pt>
                <c:pt idx="8">
                  <c:v>43.100575829999997</c:v>
                </c:pt>
                <c:pt idx="9">
                  <c:v>42.194438689999998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5345664"/>
        <c:axId val="95351552"/>
      </c:lineChart>
      <c:catAx>
        <c:axId val="953456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sk-SK"/>
          </a:p>
        </c:txPr>
        <c:crossAx val="95351552"/>
        <c:crosses val="autoZero"/>
        <c:auto val="1"/>
        <c:lblAlgn val="ctr"/>
        <c:lblOffset val="100"/>
        <c:noMultiLvlLbl val="0"/>
      </c:catAx>
      <c:valAx>
        <c:axId val="95351552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9534566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k-SK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Hárok1!$A$2</c:f>
              <c:strCache>
                <c:ptCount val="1"/>
                <c:pt idx="0">
                  <c:v>HDP</c:v>
                </c:pt>
              </c:strCache>
            </c:strRef>
          </c:tx>
          <c:spPr>
            <a:ln w="57150"/>
          </c:spPr>
          <c:marker>
            <c:symbol val="none"/>
          </c:marker>
          <c:cat>
            <c:numRef>
              <c:f>Hárok1!$B$1:$K$1</c:f>
              <c:numCache>
                <c:formatCode>General</c:formatCode>
                <c:ptCount val="10"/>
                <c:pt idx="0">
                  <c:v>1986</c:v>
                </c:pt>
                <c:pt idx="1">
                  <c:v>1987</c:v>
                </c:pt>
                <c:pt idx="2">
                  <c:v>1988</c:v>
                </c:pt>
                <c:pt idx="3">
                  <c:v>1989</c:v>
                </c:pt>
                <c:pt idx="4">
                  <c:v>1990</c:v>
                </c:pt>
                <c:pt idx="5">
                  <c:v>1991</c:v>
                </c:pt>
                <c:pt idx="6">
                  <c:v>1992</c:v>
                </c:pt>
                <c:pt idx="7">
                  <c:v>1993</c:v>
                </c:pt>
                <c:pt idx="8">
                  <c:v>1994</c:v>
                </c:pt>
                <c:pt idx="9">
                  <c:v>1995</c:v>
                </c:pt>
              </c:numCache>
            </c:numRef>
          </c:cat>
          <c:val>
            <c:numRef>
              <c:f>Hárok1!$B$2:$K$2</c:f>
              <c:numCache>
                <c:formatCode>General</c:formatCode>
                <c:ptCount val="10"/>
                <c:pt idx="0">
                  <c:v>42.631671750000002</c:v>
                </c:pt>
                <c:pt idx="1">
                  <c:v>44.051204630000001</c:v>
                </c:pt>
                <c:pt idx="2">
                  <c:v>44.748045079999997</c:v>
                </c:pt>
                <c:pt idx="3">
                  <c:v>46.755658449999999</c:v>
                </c:pt>
                <c:pt idx="4">
                  <c:v>48.209924399999998</c:v>
                </c:pt>
                <c:pt idx="5">
                  <c:v>49.524691310000001</c:v>
                </c:pt>
                <c:pt idx="6">
                  <c:v>51.644666839999999</c:v>
                </c:pt>
                <c:pt idx="7">
                  <c:v>55.531926779999999</c:v>
                </c:pt>
                <c:pt idx="8">
                  <c:v>60.127978300000002</c:v>
                </c:pt>
                <c:pt idx="9">
                  <c:v>63.824176029999997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6155136"/>
        <c:axId val="96156672"/>
      </c:lineChart>
      <c:catAx>
        <c:axId val="961551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/>
            </a:pPr>
            <a:endParaRPr lang="sk-SK"/>
          </a:p>
        </c:txPr>
        <c:crossAx val="96156672"/>
        <c:crosses val="autoZero"/>
        <c:auto val="1"/>
        <c:lblAlgn val="ctr"/>
        <c:lblOffset val="100"/>
        <c:noMultiLvlLbl val="0"/>
      </c:catAx>
      <c:valAx>
        <c:axId val="96156672"/>
        <c:scaling>
          <c:orientation val="minMax"/>
          <c:min val="3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sk-SK"/>
          </a:p>
        </c:txPr>
        <c:crossAx val="961551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600" b="1"/>
          </a:pPr>
          <a:endParaRPr lang="sk-SK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897525-68C7-43E1-A24C-167B47020715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428BB9-2E7B-43F2-8295-A93F24BD251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831602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Zástupný symbol obrazu snímky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03" name="Zástupný symbol poznámo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sk-SK" altLang="sk-SK" smtClean="0"/>
              <a:t>1. Ak sa pozrieme do histórie ( 100 rokov dozadu) vidíme, že vlády na fungovanie štátu rokmi míňali cca 10% HDP.</a:t>
            </a:r>
          </a:p>
          <a:p>
            <a:pPr eaLnBrk="1" hangingPunct="1">
              <a:spcBef>
                <a:spcPct val="0"/>
              </a:spcBef>
            </a:pPr>
            <a:r>
              <a:rPr lang="sk-SK" altLang="sk-SK" smtClean="0"/>
              <a:t>2. Ako sa však situácia za tých 100 rokov zmenila? Zoberme si príklad EU 27. Podľa údajov Eurostatu v roku 2009 vlády EU27 na fungovanie štátov minuli až 5 989 mld. euro, čo je takmer 51% HDP. V roku 2000 tento podiel bol len 45%. </a:t>
            </a:r>
          </a:p>
          <a:p>
            <a:pPr eaLnBrk="1" hangingPunct="1">
              <a:spcBef>
                <a:spcPct val="0"/>
              </a:spcBef>
            </a:pPr>
            <a:endParaRPr lang="sk-SK" altLang="sk-SK" smtClean="0"/>
          </a:p>
          <a:p>
            <a:pPr eaLnBrk="1" hangingPunct="1">
              <a:spcBef>
                <a:spcPct val="0"/>
              </a:spcBef>
            </a:pPr>
            <a:r>
              <a:rPr lang="sk-SK" altLang="sk-SK" smtClean="0"/>
              <a:t>3.Čo je však horšie vlády stále viac zadlžujú svojich občanov. Pozrime sa na graf vývoja zadlženosti za ostatných 10 rokov v EU27.</a:t>
            </a:r>
          </a:p>
        </p:txBody>
      </p:sp>
      <p:sp>
        <p:nvSpPr>
          <p:cNvPr id="50180" name="Zástupný symbol čísla snímky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650CB97-5432-4CC2-99D2-8AB3E4F594B6}" type="slidenum">
              <a:rPr lang="sk-SK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sk-SK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60B25BA-CC9C-458C-B4AD-5284D85EBF0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sk-SK" altLang="sk-SK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Kliknite sem a upravte štýl predlohy podnadpisov.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 predlohy nadpisov.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26. 11. 2014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ĺžnik 3"/>
          <p:cNvSpPr/>
          <p:nvPr/>
        </p:nvSpPr>
        <p:spPr>
          <a:xfrm>
            <a:off x="755576" y="2132856"/>
            <a:ext cx="7632848" cy="1440160"/>
          </a:xfrm>
          <a:prstGeom prst="roundRect">
            <a:avLst/>
          </a:prstGeom>
          <a:solidFill>
            <a:srgbClr val="FFFF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sk-SK" sz="3200" b="1" dirty="0" smtClean="0">
                <a:solidFill>
                  <a:srgbClr val="0000FF"/>
                </a:solidFill>
              </a:rPr>
              <a:t>Prečo nepotrebujeme efektívnu verejnú správu, ale potrebujeme malú verejnú správu</a:t>
            </a:r>
            <a:endParaRPr lang="sk-SK" sz="3200" b="1" dirty="0">
              <a:solidFill>
                <a:srgbClr val="0000FF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4365104"/>
            <a:ext cx="6400800" cy="1273696"/>
          </a:xfrm>
        </p:spPr>
        <p:txBody>
          <a:bodyPr>
            <a:normAutofit/>
          </a:bodyPr>
          <a:lstStyle/>
          <a:p>
            <a:r>
              <a:rPr lang="sk-SK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Dr. Rudolf Požgay</a:t>
            </a:r>
          </a:p>
          <a:p>
            <a:r>
              <a:rPr lang="sk-SK" sz="28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Seminár AKE 26.11.2014</a:t>
            </a:r>
            <a:endParaRPr lang="sk-SK" sz="28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8932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25212925"/>
              </p:ext>
            </p:extLst>
          </p:nvPr>
        </p:nvGraphicFramePr>
        <p:xfrm>
          <a:off x="611560" y="1484784"/>
          <a:ext cx="8136904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Obdĺžnik 2"/>
          <p:cNvSpPr/>
          <p:nvPr/>
        </p:nvSpPr>
        <p:spPr>
          <a:xfrm>
            <a:off x="899592" y="404664"/>
            <a:ext cx="72728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k-SK" sz="3600" b="1" dirty="0" smtClean="0">
                <a:solidFill>
                  <a:srgbClr val="0000FF"/>
                </a:solidFill>
              </a:rPr>
              <a:t>SR- Dlh </a:t>
            </a:r>
            <a:r>
              <a:rPr lang="sk-SK" sz="3600" b="1" dirty="0">
                <a:solidFill>
                  <a:srgbClr val="0000FF"/>
                </a:solidFill>
              </a:rPr>
              <a:t>a  schopnosť splácania </a:t>
            </a:r>
            <a:br>
              <a:rPr lang="sk-SK" sz="3600" b="1" dirty="0">
                <a:solidFill>
                  <a:srgbClr val="0000FF"/>
                </a:solidFill>
              </a:rPr>
            </a:br>
            <a:r>
              <a:rPr lang="sk-SK" sz="2800" b="1" dirty="0" smtClean="0"/>
              <a:t>(</a:t>
            </a:r>
            <a:r>
              <a:rPr lang="sk-SK" sz="2800" b="1" dirty="0" err="1" smtClean="0"/>
              <a:t>mld.euro</a:t>
            </a:r>
            <a:r>
              <a:rPr lang="sk-SK" sz="2800" b="1" dirty="0" smtClean="0"/>
              <a:t>)</a:t>
            </a:r>
            <a:endParaRPr lang="sk-SK" sz="2800" dirty="0"/>
          </a:p>
        </p:txBody>
      </p:sp>
    </p:spTree>
    <p:extLst>
      <p:ext uri="{BB962C8B-B14F-4D97-AF65-F5344CB8AC3E}">
        <p14:creationId xmlns:p14="http://schemas.microsoft.com/office/powerpoint/2010/main" val="1141430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eaLnBrk="1" hangingPunct="1"/>
            <a:r>
              <a:rPr lang="sk-SK" altLang="sk-SK" sz="2800" b="1" smtClean="0">
                <a:solidFill>
                  <a:srgbClr val="0000FF"/>
                </a:solidFill>
                <a:latin typeface="Verdana" pitchFamily="34" charset="0"/>
              </a:rPr>
              <a:t>Hospodárenie vlád - morálka</a:t>
            </a:r>
            <a:endParaRPr lang="en-US" altLang="sk-SK" sz="2800" b="1" smtClean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59398" name="Oval 6"/>
          <p:cNvSpPr>
            <a:spLocks noChangeArrowheads="1"/>
          </p:cNvSpPr>
          <p:nvPr/>
        </p:nvSpPr>
        <p:spPr bwMode="auto">
          <a:xfrm>
            <a:off x="2667000" y="1143000"/>
            <a:ext cx="3810000" cy="2382838"/>
          </a:xfrm>
          <a:prstGeom prst="ellipse">
            <a:avLst/>
          </a:prstGeom>
          <a:solidFill>
            <a:srgbClr val="F5DF83"/>
          </a:solidFill>
          <a:ln w="381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endParaRPr lang="sk-SK" altLang="sk-SK">
              <a:latin typeface="Calibri" pitchFamily="34" charset="0"/>
            </a:endParaRPr>
          </a:p>
        </p:txBody>
      </p:sp>
      <p:sp>
        <p:nvSpPr>
          <p:cNvPr id="37892" name="Oval 7"/>
          <p:cNvSpPr>
            <a:spLocks noChangeArrowheads="1"/>
          </p:cNvSpPr>
          <p:nvPr/>
        </p:nvSpPr>
        <p:spPr bwMode="auto">
          <a:xfrm>
            <a:off x="381000" y="1143000"/>
            <a:ext cx="8382000" cy="3962400"/>
          </a:xfrm>
          <a:prstGeom prst="ellips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k-SK" altLang="sk-SK">
              <a:latin typeface="Calibri" pitchFamily="34" charset="0"/>
            </a:endParaRPr>
          </a:p>
        </p:txBody>
      </p:sp>
      <p:sp>
        <p:nvSpPr>
          <p:cNvPr id="59400" name="Oval 8"/>
          <p:cNvSpPr>
            <a:spLocks noChangeArrowheads="1"/>
          </p:cNvSpPr>
          <p:nvPr/>
        </p:nvSpPr>
        <p:spPr bwMode="auto">
          <a:xfrm>
            <a:off x="3276600" y="1143000"/>
            <a:ext cx="2514600" cy="1371600"/>
          </a:xfrm>
          <a:prstGeom prst="ellipse">
            <a:avLst/>
          </a:prstGeom>
          <a:solidFill>
            <a:srgbClr val="FF9933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k-SK" altLang="sk-SK" b="1">
                <a:latin typeface="Verdana" pitchFamily="34" charset="0"/>
              </a:rPr>
              <a:t>VLÁDA</a:t>
            </a:r>
            <a:endParaRPr lang="en-US" altLang="sk-SK" b="1">
              <a:latin typeface="Verdana" pitchFamily="34" charset="0"/>
            </a:endParaRP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1568450" y="2057400"/>
            <a:ext cx="2109788" cy="1676400"/>
            <a:chOff x="988" y="1296"/>
            <a:chExt cx="1329" cy="1139"/>
          </a:xfrm>
        </p:grpSpPr>
        <p:sp>
          <p:nvSpPr>
            <p:cNvPr id="37913" name="Arc 10"/>
            <p:cNvSpPr>
              <a:spLocks/>
            </p:cNvSpPr>
            <p:nvPr/>
          </p:nvSpPr>
          <p:spPr bwMode="auto">
            <a:xfrm rot="-3441130">
              <a:off x="1352" y="1717"/>
              <a:ext cx="1004" cy="432"/>
            </a:xfrm>
            <a:custGeom>
              <a:avLst/>
              <a:gdLst>
                <a:gd name="T0" fmla="*/ 0 w 22501"/>
                <a:gd name="T1" fmla="*/ 0 h 21600"/>
                <a:gd name="T2" fmla="*/ 45 w 22501"/>
                <a:gd name="T3" fmla="*/ 5 h 21600"/>
                <a:gd name="T4" fmla="*/ 7 w 22501"/>
                <a:gd name="T5" fmla="*/ 9 h 21600"/>
                <a:gd name="T6" fmla="*/ 0 60000 65536"/>
                <a:gd name="T7" fmla="*/ 0 60000 65536"/>
                <a:gd name="T8" fmla="*/ 0 60000 65536"/>
                <a:gd name="T9" fmla="*/ 0 w 22501"/>
                <a:gd name="T10" fmla="*/ 0 h 21600"/>
                <a:gd name="T11" fmla="*/ 22501 w 22501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2501" h="21600" fill="none" extrusionOk="0">
                  <a:moveTo>
                    <a:pt x="-1" y="257"/>
                  </a:moveTo>
                  <a:cubicBezTo>
                    <a:pt x="1100" y="86"/>
                    <a:pt x="2213" y="-1"/>
                    <a:pt x="3327" y="0"/>
                  </a:cubicBezTo>
                  <a:cubicBezTo>
                    <a:pt x="11393" y="0"/>
                    <a:pt x="18787" y="4494"/>
                    <a:pt x="22501" y="11654"/>
                  </a:cubicBezTo>
                </a:path>
                <a:path w="22501" h="21600" stroke="0" extrusionOk="0">
                  <a:moveTo>
                    <a:pt x="-1" y="257"/>
                  </a:moveTo>
                  <a:cubicBezTo>
                    <a:pt x="1100" y="86"/>
                    <a:pt x="2213" y="-1"/>
                    <a:pt x="3327" y="0"/>
                  </a:cubicBezTo>
                  <a:cubicBezTo>
                    <a:pt x="11393" y="0"/>
                    <a:pt x="18787" y="4494"/>
                    <a:pt x="22501" y="11654"/>
                  </a:cubicBezTo>
                  <a:lnTo>
                    <a:pt x="3327" y="21600"/>
                  </a:lnTo>
                  <a:close/>
                </a:path>
              </a:pathLst>
            </a:cu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7914" name="Line 11"/>
            <p:cNvSpPr>
              <a:spLocks noChangeShapeType="1"/>
            </p:cNvSpPr>
            <p:nvPr/>
          </p:nvSpPr>
          <p:spPr bwMode="auto">
            <a:xfrm rot="-2627789">
              <a:off x="1931" y="1296"/>
              <a:ext cx="240" cy="227"/>
            </a:xfrm>
            <a:prstGeom prst="line">
              <a:avLst/>
            </a:pr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7915" name="Line 12"/>
            <p:cNvSpPr>
              <a:spLocks noChangeShapeType="1"/>
            </p:cNvSpPr>
            <p:nvPr/>
          </p:nvSpPr>
          <p:spPr bwMode="auto">
            <a:xfrm rot="18972211" flipV="1">
              <a:off x="1981" y="1503"/>
              <a:ext cx="336" cy="137"/>
            </a:xfrm>
            <a:prstGeom prst="line">
              <a:avLst/>
            </a:pr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7916" name="Arc 9"/>
            <p:cNvSpPr>
              <a:spLocks/>
            </p:cNvSpPr>
            <p:nvPr/>
          </p:nvSpPr>
          <p:spPr bwMode="auto">
            <a:xfrm rot="-2627789">
              <a:off x="988" y="1652"/>
              <a:ext cx="1279" cy="409"/>
            </a:xfrm>
            <a:custGeom>
              <a:avLst/>
              <a:gdLst>
                <a:gd name="T0" fmla="*/ 0 w 19174"/>
                <a:gd name="T1" fmla="*/ 0 h 21600"/>
                <a:gd name="T2" fmla="*/ 85 w 19174"/>
                <a:gd name="T3" fmla="*/ 4 h 21600"/>
                <a:gd name="T4" fmla="*/ 0 w 19174"/>
                <a:gd name="T5" fmla="*/ 8 h 21600"/>
                <a:gd name="T6" fmla="*/ 0 60000 65536"/>
                <a:gd name="T7" fmla="*/ 0 60000 65536"/>
                <a:gd name="T8" fmla="*/ 0 60000 65536"/>
                <a:gd name="T9" fmla="*/ 0 w 19174"/>
                <a:gd name="T10" fmla="*/ 0 h 21600"/>
                <a:gd name="T11" fmla="*/ 19174 w 19174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9174" h="21600" fill="none" extrusionOk="0">
                  <a:moveTo>
                    <a:pt x="-1" y="0"/>
                  </a:moveTo>
                  <a:cubicBezTo>
                    <a:pt x="8066" y="0"/>
                    <a:pt x="15460" y="4494"/>
                    <a:pt x="19174" y="11654"/>
                  </a:cubicBezTo>
                </a:path>
                <a:path w="19174" h="21600" stroke="0" extrusionOk="0">
                  <a:moveTo>
                    <a:pt x="-1" y="0"/>
                  </a:moveTo>
                  <a:cubicBezTo>
                    <a:pt x="8066" y="0"/>
                    <a:pt x="15460" y="4494"/>
                    <a:pt x="19174" y="11654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sk-SK"/>
            </a:p>
          </p:txBody>
        </p:sp>
        <p:sp>
          <p:nvSpPr>
            <p:cNvPr id="37917" name="Line 13"/>
            <p:cNvSpPr>
              <a:spLocks noChangeShapeType="1"/>
            </p:cNvSpPr>
            <p:nvPr/>
          </p:nvSpPr>
          <p:spPr bwMode="auto">
            <a:xfrm rot="-2627789">
              <a:off x="1924" y="1371"/>
              <a:ext cx="48" cy="136"/>
            </a:xfrm>
            <a:prstGeom prst="line">
              <a:avLst/>
            </a:pr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37918" name="Line 14"/>
            <p:cNvSpPr>
              <a:spLocks noChangeShapeType="1"/>
            </p:cNvSpPr>
            <p:nvPr/>
          </p:nvSpPr>
          <p:spPr bwMode="auto">
            <a:xfrm rot="18972211" flipV="1">
              <a:off x="2015" y="1582"/>
              <a:ext cx="96" cy="137"/>
            </a:xfrm>
            <a:prstGeom prst="line">
              <a:avLst/>
            </a:prstGeom>
            <a:noFill/>
            <a:ln w="76200" cmpd="tri">
              <a:solidFill>
                <a:srgbClr val="00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grpSp>
        <p:nvGrpSpPr>
          <p:cNvPr id="3" name="Skupina 30"/>
          <p:cNvGrpSpPr>
            <a:grpSpLocks/>
          </p:cNvGrpSpPr>
          <p:nvPr/>
        </p:nvGrpSpPr>
        <p:grpSpPr bwMode="auto">
          <a:xfrm>
            <a:off x="977594" y="3505200"/>
            <a:ext cx="2865512" cy="609600"/>
            <a:chOff x="914400" y="3581400"/>
            <a:chExt cx="1676400" cy="506274"/>
          </a:xfrm>
        </p:grpSpPr>
        <p:sp>
          <p:nvSpPr>
            <p:cNvPr id="37911" name="Rectangle 5"/>
            <p:cNvSpPr>
              <a:spLocks noChangeArrowheads="1"/>
            </p:cNvSpPr>
            <p:nvPr/>
          </p:nvSpPr>
          <p:spPr bwMode="auto">
            <a:xfrm>
              <a:off x="990600" y="3581400"/>
              <a:ext cx="1524000" cy="506274"/>
            </a:xfrm>
            <a:prstGeom prst="rect">
              <a:avLst/>
            </a:prstGeom>
            <a:solidFill>
              <a:srgbClr val="98E7FA"/>
            </a:solidFill>
            <a:ln w="28575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sk-SK" altLang="sk-SK">
                <a:latin typeface="Calibri" pitchFamily="34" charset="0"/>
              </a:endParaRPr>
            </a:p>
          </p:txBody>
        </p:sp>
        <p:sp>
          <p:nvSpPr>
            <p:cNvPr id="37912" name="Text Box 17"/>
            <p:cNvSpPr txBox="1">
              <a:spLocks noChangeArrowheads="1"/>
            </p:cNvSpPr>
            <p:nvPr/>
          </p:nvSpPr>
          <p:spPr bwMode="auto">
            <a:xfrm>
              <a:off x="914400" y="3657600"/>
              <a:ext cx="1676400" cy="33229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sk-SK" altLang="sk-SK" sz="2000" dirty="0">
                  <a:latin typeface="Calibri" pitchFamily="34" charset="0"/>
                </a:rPr>
                <a:t>  </a:t>
              </a:r>
              <a:r>
                <a:rPr lang="sk-SK" altLang="sk-SK" sz="2000" dirty="0" err="1" smtClean="0">
                  <a:latin typeface="Calibri" pitchFamily="34" charset="0"/>
                </a:rPr>
                <a:t>Dane+odvody+</a:t>
              </a:r>
              <a:r>
                <a:rPr lang="sk-SK" altLang="sk-SK" sz="2000" b="1" dirty="0" err="1" smtClean="0">
                  <a:solidFill>
                    <a:srgbClr val="FF0000"/>
                  </a:solidFill>
                  <a:latin typeface="Calibri" pitchFamily="34" charset="0"/>
                </a:rPr>
                <a:t>pôžičky</a:t>
              </a:r>
              <a:endParaRPr lang="sk-SK" altLang="sk-SK" sz="2000" b="1" dirty="0">
                <a:solidFill>
                  <a:srgbClr val="FF0000"/>
                </a:solidFill>
                <a:latin typeface="Calibri" pitchFamily="34" charset="0"/>
              </a:endParaRPr>
            </a:p>
          </p:txBody>
        </p:sp>
      </p:grpSp>
      <p:sp>
        <p:nvSpPr>
          <p:cNvPr id="59412" name="Text Box 20"/>
          <p:cNvSpPr txBox="1">
            <a:spLocks noChangeArrowheads="1"/>
          </p:cNvSpPr>
          <p:nvPr/>
        </p:nvSpPr>
        <p:spPr bwMode="auto">
          <a:xfrm>
            <a:off x="3657600" y="1295400"/>
            <a:ext cx="18335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b="1">
                <a:latin typeface="Calibri" pitchFamily="34" charset="0"/>
              </a:rPr>
              <a:t>Platy a odm. 22%</a:t>
            </a:r>
            <a:endParaRPr lang="en-US" altLang="sk-SK" b="1">
              <a:latin typeface="Calibri" pitchFamily="34" charset="0"/>
            </a:endParaRPr>
          </a:p>
        </p:txBody>
      </p:sp>
      <p:grpSp>
        <p:nvGrpSpPr>
          <p:cNvPr id="4" name="Group 31"/>
          <p:cNvGrpSpPr>
            <a:grpSpLocks/>
          </p:cNvGrpSpPr>
          <p:nvPr/>
        </p:nvGrpSpPr>
        <p:grpSpPr bwMode="auto">
          <a:xfrm>
            <a:off x="3657600" y="2154238"/>
            <a:ext cx="990600" cy="1731962"/>
            <a:chOff x="2304" y="1357"/>
            <a:chExt cx="624" cy="1091"/>
          </a:xfrm>
        </p:grpSpPr>
        <p:sp>
          <p:nvSpPr>
            <p:cNvPr id="37908" name="AutoShape 15"/>
            <p:cNvSpPr>
              <a:spLocks noChangeArrowheads="1"/>
            </p:cNvSpPr>
            <p:nvPr/>
          </p:nvSpPr>
          <p:spPr bwMode="auto">
            <a:xfrm>
              <a:off x="2736" y="1357"/>
              <a:ext cx="192" cy="500"/>
            </a:xfrm>
            <a:prstGeom prst="downArrow">
              <a:avLst>
                <a:gd name="adj1" fmla="val 50000"/>
                <a:gd name="adj2" fmla="val 65104"/>
              </a:avLst>
            </a:prstGeom>
            <a:solidFill>
              <a:srgbClr val="FF3300"/>
            </a:solidFill>
            <a:ln w="2857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sk-SK" altLang="sk-SK">
                <a:latin typeface="Calibri" pitchFamily="34" charset="0"/>
              </a:endParaRPr>
            </a:p>
          </p:txBody>
        </p:sp>
        <p:sp>
          <p:nvSpPr>
            <p:cNvPr id="37909" name="Text Box 19"/>
            <p:cNvSpPr txBox="1">
              <a:spLocks noChangeArrowheads="1"/>
            </p:cNvSpPr>
            <p:nvPr/>
          </p:nvSpPr>
          <p:spPr bwMode="auto">
            <a:xfrm>
              <a:off x="2304" y="1766"/>
              <a:ext cx="398" cy="25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sk-SK" altLang="sk-SK" sz="2000" b="1">
                  <a:latin typeface="Calibri" pitchFamily="34" charset="0"/>
                </a:rPr>
                <a:t>34%</a:t>
              </a:r>
              <a:endParaRPr lang="en-US" altLang="sk-SK" sz="2000" b="1">
                <a:latin typeface="Calibri" pitchFamily="34" charset="0"/>
              </a:endParaRPr>
            </a:p>
          </p:txBody>
        </p:sp>
        <p:sp>
          <p:nvSpPr>
            <p:cNvPr id="37910" name="Line 21"/>
            <p:cNvSpPr>
              <a:spLocks noChangeShapeType="1"/>
            </p:cNvSpPr>
            <p:nvPr/>
          </p:nvSpPr>
          <p:spPr bwMode="auto">
            <a:xfrm>
              <a:off x="2832" y="1857"/>
              <a:ext cx="0" cy="591"/>
            </a:xfrm>
            <a:prstGeom prst="line">
              <a:avLst/>
            </a:prstGeom>
            <a:noFill/>
            <a:ln w="76200" cmpd="tri">
              <a:solidFill>
                <a:srgbClr val="CC0000"/>
              </a:solidFill>
              <a:prstDash val="sysDot"/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59414" name="Text Box 22"/>
          <p:cNvSpPr txBox="1">
            <a:spLocks noChangeArrowheads="1"/>
          </p:cNvSpPr>
          <p:nvPr/>
        </p:nvSpPr>
        <p:spPr bwMode="auto">
          <a:xfrm>
            <a:off x="304604" y="5099417"/>
            <a:ext cx="4343596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b="1" dirty="0">
                <a:solidFill>
                  <a:srgbClr val="C00000"/>
                </a:solidFill>
                <a:latin typeface="Verdana" pitchFamily="34" charset="0"/>
              </a:rPr>
              <a:t>Prvky morálneho zlyhania</a:t>
            </a:r>
            <a:r>
              <a:rPr lang="sk-SK" altLang="sk-SK" dirty="0">
                <a:solidFill>
                  <a:srgbClr val="0000FF"/>
                </a:solidFill>
                <a:latin typeface="Verdana" pitchFamily="34" charset="0"/>
              </a:rPr>
              <a:t>:</a:t>
            </a:r>
          </a:p>
          <a:p>
            <a:pPr eaLnBrk="1" hangingPunct="1">
              <a:buFontTx/>
              <a:buChar char="•"/>
            </a:pPr>
            <a:r>
              <a:rPr lang="sk-SK" altLang="sk-SK" dirty="0" smtClean="0">
                <a:solidFill>
                  <a:srgbClr val="0000FF"/>
                </a:solidFill>
                <a:latin typeface="Verdana" pitchFamily="34" charset="0"/>
              </a:rPr>
              <a:t>konfiškácia</a:t>
            </a:r>
          </a:p>
          <a:p>
            <a:pPr eaLnBrk="1" hangingPunct="1">
              <a:buFontTx/>
              <a:buChar char="•"/>
            </a:pPr>
            <a:r>
              <a:rPr lang="sk-SK" altLang="sk-SK" dirty="0" smtClean="0">
                <a:solidFill>
                  <a:srgbClr val="0000FF"/>
                </a:solidFill>
                <a:latin typeface="Verdana" pitchFamily="34" charset="0"/>
              </a:rPr>
              <a:t>zadlžovanie budúcich generácií</a:t>
            </a:r>
            <a:endParaRPr lang="sk-SK" altLang="sk-SK" dirty="0">
              <a:solidFill>
                <a:srgbClr val="0000FF"/>
              </a:solidFill>
              <a:latin typeface="Verdana" pitchFamily="34" charset="0"/>
            </a:endParaRPr>
          </a:p>
          <a:p>
            <a:pPr eaLnBrk="1" hangingPunct="1">
              <a:buFontTx/>
              <a:buChar char="•"/>
            </a:pPr>
            <a:r>
              <a:rPr lang="sk-SK" altLang="sk-SK" dirty="0">
                <a:solidFill>
                  <a:srgbClr val="0000FF"/>
                </a:solidFill>
                <a:latin typeface="Verdana" pitchFamily="34" charset="0"/>
              </a:rPr>
              <a:t>parazitovanie</a:t>
            </a:r>
          </a:p>
          <a:p>
            <a:pPr eaLnBrk="1" hangingPunct="1">
              <a:buFontTx/>
              <a:buChar char="•"/>
            </a:pPr>
            <a:r>
              <a:rPr lang="sk-SK" altLang="sk-SK" dirty="0">
                <a:solidFill>
                  <a:srgbClr val="0000FF"/>
                </a:solidFill>
                <a:latin typeface="Verdana" pitchFamily="34" charset="0"/>
              </a:rPr>
              <a:t>protekcionizmus</a:t>
            </a:r>
          </a:p>
          <a:p>
            <a:pPr eaLnBrk="1" hangingPunct="1">
              <a:buFontTx/>
              <a:buChar char="•"/>
            </a:pPr>
            <a:r>
              <a:rPr lang="sk-SK" altLang="sk-SK" dirty="0">
                <a:solidFill>
                  <a:srgbClr val="0000FF"/>
                </a:solidFill>
                <a:latin typeface="Verdana" pitchFamily="34" charset="0"/>
              </a:rPr>
              <a:t>k</a:t>
            </a:r>
            <a:r>
              <a:rPr lang="en-US" altLang="sk-SK" dirty="0" err="1">
                <a:solidFill>
                  <a:srgbClr val="0000FF"/>
                </a:solidFill>
                <a:latin typeface="Verdana" pitchFamily="34" charset="0"/>
              </a:rPr>
              <a:t>orup</a:t>
            </a:r>
            <a:r>
              <a:rPr lang="sk-SK" altLang="sk-SK" dirty="0" err="1">
                <a:solidFill>
                  <a:srgbClr val="0000FF"/>
                </a:solidFill>
                <a:latin typeface="Verdana" pitchFamily="34" charset="0"/>
              </a:rPr>
              <a:t>cia</a:t>
            </a:r>
            <a:r>
              <a:rPr lang="sk-SK" altLang="sk-SK" dirty="0">
                <a:solidFill>
                  <a:srgbClr val="0000FF"/>
                </a:solidFill>
                <a:latin typeface="Verdana" pitchFamily="34" charset="0"/>
              </a:rPr>
              <a:t> </a:t>
            </a:r>
            <a:endParaRPr lang="en-US" altLang="sk-SK" dirty="0">
              <a:solidFill>
                <a:srgbClr val="0000FF"/>
              </a:solidFill>
              <a:latin typeface="Verdana" pitchFamily="34" charset="0"/>
            </a:endParaRPr>
          </a:p>
        </p:txBody>
      </p:sp>
      <p:sp>
        <p:nvSpPr>
          <p:cNvPr id="37899" name="Text Box 23"/>
          <p:cNvSpPr txBox="1">
            <a:spLocks noChangeArrowheads="1"/>
          </p:cNvSpPr>
          <p:nvPr/>
        </p:nvSpPr>
        <p:spPr bwMode="auto">
          <a:xfrm>
            <a:off x="6400800" y="6096000"/>
            <a:ext cx="149225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sz="1200" dirty="0" err="1">
                <a:latin typeface="Verdana" pitchFamily="34" charset="0"/>
              </a:rPr>
              <a:t>Source</a:t>
            </a:r>
            <a:r>
              <a:rPr lang="sk-SK" altLang="sk-SK" sz="1200" dirty="0">
                <a:latin typeface="Verdana" pitchFamily="34" charset="0"/>
              </a:rPr>
              <a:t>: </a:t>
            </a:r>
            <a:r>
              <a:rPr lang="sk-SK" altLang="sk-SK" sz="1200" dirty="0" err="1">
                <a:latin typeface="Verdana" pitchFamily="34" charset="0"/>
              </a:rPr>
              <a:t>Eurostat</a:t>
            </a:r>
            <a:endParaRPr lang="sk-SK" altLang="sk-SK" sz="1200" dirty="0">
              <a:latin typeface="Verdana" pitchFamily="34" charset="0"/>
            </a:endParaRPr>
          </a:p>
        </p:txBody>
      </p:sp>
      <p:sp>
        <p:nvSpPr>
          <p:cNvPr id="37900" name="Text Box 24"/>
          <p:cNvSpPr txBox="1">
            <a:spLocks noChangeArrowheads="1"/>
          </p:cNvSpPr>
          <p:nvPr/>
        </p:nvSpPr>
        <p:spPr bwMode="auto">
          <a:xfrm>
            <a:off x="304604" y="1295400"/>
            <a:ext cx="147200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k-SK" altLang="sk-SK" b="1" dirty="0" smtClean="0">
                <a:solidFill>
                  <a:srgbClr val="0000FF"/>
                </a:solidFill>
                <a:latin typeface="Calibri" pitchFamily="34" charset="0"/>
              </a:rPr>
              <a:t>SPOLOČNOSŤ</a:t>
            </a:r>
          </a:p>
          <a:p>
            <a:pPr algn="ctr" eaLnBrk="1" hangingPunct="1"/>
            <a:r>
              <a:rPr lang="sk-SK" altLang="sk-SK" b="1" dirty="0" smtClean="0">
                <a:solidFill>
                  <a:srgbClr val="0000FF"/>
                </a:solidFill>
                <a:latin typeface="Calibri" pitchFamily="34" charset="0"/>
              </a:rPr>
              <a:t>EU27</a:t>
            </a:r>
            <a:endParaRPr lang="sk-SK" altLang="sk-SK" b="1" dirty="0">
              <a:solidFill>
                <a:srgbClr val="0000FF"/>
              </a:solidFill>
              <a:latin typeface="Calibri" pitchFamily="34" charset="0"/>
            </a:endParaRPr>
          </a:p>
        </p:txBody>
      </p:sp>
      <p:sp>
        <p:nvSpPr>
          <p:cNvPr id="59417" name="Line 25"/>
          <p:cNvSpPr>
            <a:spLocks noChangeShapeType="1"/>
          </p:cNvSpPr>
          <p:nvPr/>
        </p:nvSpPr>
        <p:spPr bwMode="auto">
          <a:xfrm flipV="1">
            <a:off x="6172200" y="1524000"/>
            <a:ext cx="1600200" cy="685800"/>
          </a:xfrm>
          <a:prstGeom prst="line">
            <a:avLst/>
          </a:prstGeom>
          <a:noFill/>
          <a:ln w="57150">
            <a:solidFill>
              <a:srgbClr val="C00000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sk-SK"/>
          </a:p>
        </p:txBody>
      </p:sp>
      <p:grpSp>
        <p:nvGrpSpPr>
          <p:cNvPr id="5" name="Skupina 31"/>
          <p:cNvGrpSpPr>
            <a:grpSpLocks/>
          </p:cNvGrpSpPr>
          <p:nvPr/>
        </p:nvGrpSpPr>
        <p:grpSpPr bwMode="auto">
          <a:xfrm>
            <a:off x="7772400" y="914400"/>
            <a:ext cx="1371600" cy="838200"/>
            <a:chOff x="7543800" y="228600"/>
            <a:chExt cx="1371600" cy="838200"/>
          </a:xfrm>
        </p:grpSpPr>
        <p:sp>
          <p:nvSpPr>
            <p:cNvPr id="37906" name="Rectangle 2"/>
            <p:cNvSpPr>
              <a:spLocks noChangeArrowheads="1"/>
            </p:cNvSpPr>
            <p:nvPr/>
          </p:nvSpPr>
          <p:spPr bwMode="auto">
            <a:xfrm>
              <a:off x="7543800" y="228600"/>
              <a:ext cx="1371600" cy="838200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sk-SK" altLang="sk-SK">
                <a:latin typeface="Calibri" pitchFamily="34" charset="0"/>
              </a:endParaRPr>
            </a:p>
          </p:txBody>
        </p:sp>
        <p:sp>
          <p:nvSpPr>
            <p:cNvPr id="37907" name="Text Box 26"/>
            <p:cNvSpPr txBox="1">
              <a:spLocks noChangeArrowheads="1"/>
            </p:cNvSpPr>
            <p:nvPr/>
          </p:nvSpPr>
          <p:spPr bwMode="auto">
            <a:xfrm>
              <a:off x="7620000" y="381000"/>
              <a:ext cx="1219200" cy="584775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sk-SK" altLang="sk-SK" sz="1600" b="1">
                  <a:solidFill>
                    <a:srgbClr val="0000FF"/>
                  </a:solidFill>
                  <a:latin typeface="Verdana" pitchFamily="34" charset="0"/>
                </a:rPr>
                <a:t>Spriaz.</a:t>
              </a:r>
              <a:r>
                <a:rPr lang="en-US" altLang="sk-SK" sz="1600" b="1">
                  <a:solidFill>
                    <a:srgbClr val="0000FF"/>
                  </a:solidFill>
                  <a:latin typeface="Verdana" pitchFamily="34" charset="0"/>
                </a:rPr>
                <a:t> </a:t>
              </a:r>
            </a:p>
            <a:p>
              <a:pPr eaLnBrk="1" hangingPunct="1"/>
              <a:r>
                <a:rPr lang="sk-SK" altLang="sk-SK" sz="1600" b="1">
                  <a:solidFill>
                    <a:srgbClr val="0000FF"/>
                  </a:solidFill>
                  <a:latin typeface="Verdana" pitchFamily="34" charset="0"/>
                </a:rPr>
                <a:t>skupiny</a:t>
              </a:r>
              <a:endParaRPr lang="en-US" altLang="sk-SK" sz="1600" b="1">
                <a:solidFill>
                  <a:srgbClr val="0000FF"/>
                </a:solidFill>
                <a:latin typeface="Verdana" pitchFamily="34" charset="0"/>
              </a:endParaRPr>
            </a:p>
          </p:txBody>
        </p:sp>
      </p:grpSp>
      <p:sp>
        <p:nvSpPr>
          <p:cNvPr id="30" name="Ovál 29"/>
          <p:cNvSpPr/>
          <p:nvPr/>
        </p:nvSpPr>
        <p:spPr>
          <a:xfrm>
            <a:off x="5029200" y="2438400"/>
            <a:ext cx="3276600" cy="1828800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59410" name="Text Box 18"/>
          <p:cNvSpPr txBox="1">
            <a:spLocks noChangeArrowheads="1"/>
          </p:cNvSpPr>
          <p:nvPr/>
        </p:nvSpPr>
        <p:spPr bwMode="auto">
          <a:xfrm>
            <a:off x="5867400" y="3505200"/>
            <a:ext cx="1825625" cy="677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sk-SK" altLang="sk-SK" b="1">
                <a:latin typeface="Calibri" pitchFamily="34" charset="0"/>
              </a:rPr>
              <a:t>Sociálne benefity</a:t>
            </a:r>
          </a:p>
          <a:p>
            <a:pPr algn="ctr" eaLnBrk="1" hangingPunct="1"/>
            <a:r>
              <a:rPr lang="sk-SK" altLang="sk-SK" sz="2000" b="1">
                <a:latin typeface="Calibri" pitchFamily="34" charset="0"/>
              </a:rPr>
              <a:t>44%</a:t>
            </a:r>
            <a:endParaRPr lang="en-US" altLang="sk-SK" sz="2000" b="1">
              <a:latin typeface="Calibri" pitchFamily="34" charset="0"/>
            </a:endParaRPr>
          </a:p>
        </p:txBody>
      </p:sp>
      <p:sp>
        <p:nvSpPr>
          <p:cNvPr id="59408" name="AutoShape 16"/>
          <p:cNvSpPr>
            <a:spLocks noChangeArrowheads="1"/>
          </p:cNvSpPr>
          <p:nvPr/>
        </p:nvSpPr>
        <p:spPr bwMode="auto">
          <a:xfrm rot="-2206832">
            <a:off x="5443538" y="1936750"/>
            <a:ext cx="304800" cy="1397000"/>
          </a:xfrm>
          <a:prstGeom prst="downArrow">
            <a:avLst>
              <a:gd name="adj1" fmla="val 50000"/>
              <a:gd name="adj2" fmla="val 213571"/>
            </a:avLst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sk-SK" altLang="sk-SK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94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94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94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9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93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93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594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9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7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59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594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59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9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94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9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594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59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94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9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594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59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4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59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594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8" grpId="0" animBg="1"/>
      <p:bldP spid="59400" grpId="0" animBg="1"/>
      <p:bldP spid="59412" grpId="0"/>
      <p:bldP spid="59417" grpId="0" animBg="1"/>
      <p:bldP spid="30" grpId="0" animBg="1"/>
      <p:bldP spid="59410" grpId="0"/>
      <p:bldP spid="5940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b="1" dirty="0" smtClean="0">
                <a:solidFill>
                  <a:srgbClr val="00B050"/>
                </a:solidFill>
              </a:rPr>
              <a:t>Príklad Nového Zélandu (1)</a:t>
            </a:r>
            <a:br>
              <a:rPr lang="sk-SK" sz="4000" b="1" dirty="0" smtClean="0">
                <a:solidFill>
                  <a:srgbClr val="00B050"/>
                </a:solidFill>
              </a:rPr>
            </a:b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</a:rPr>
              <a:t>vládne výdavky</a:t>
            </a:r>
            <a:endParaRPr lang="sk-SK" sz="3600" b="1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75220806"/>
              </p:ext>
            </p:extLst>
          </p:nvPr>
        </p:nvGraphicFramePr>
        <p:xfrm>
          <a:off x="899592" y="1556792"/>
          <a:ext cx="7776864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dĺžnik 3"/>
          <p:cNvSpPr/>
          <p:nvPr/>
        </p:nvSpPr>
        <p:spPr>
          <a:xfrm>
            <a:off x="6732240" y="6309320"/>
            <a:ext cx="1289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sk-SK" sz="1200" dirty="0" err="1">
                <a:latin typeface="Verdana" pitchFamily="34" charset="0"/>
              </a:rPr>
              <a:t>Source</a:t>
            </a:r>
            <a:r>
              <a:rPr lang="sk-SK" altLang="sk-SK" sz="1200" dirty="0">
                <a:latin typeface="Verdana" pitchFamily="34" charset="0"/>
              </a:rPr>
              <a:t>: </a:t>
            </a:r>
            <a:r>
              <a:rPr lang="sk-SK" altLang="sk-SK" sz="1200" dirty="0" smtClean="0">
                <a:latin typeface="Verdana" pitchFamily="34" charset="0"/>
              </a:rPr>
              <a:t>OECD</a:t>
            </a:r>
            <a:endParaRPr lang="sk-SK" altLang="sk-SK" sz="1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487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B050"/>
                </a:solidFill>
              </a:rPr>
              <a:t>Príklad Nového Zélandu </a:t>
            </a:r>
            <a:r>
              <a:rPr lang="sk-SK" b="1" dirty="0" smtClean="0">
                <a:solidFill>
                  <a:srgbClr val="00B050"/>
                </a:solidFill>
              </a:rPr>
              <a:t>(2)</a:t>
            </a:r>
            <a:r>
              <a:rPr lang="sk-SK" b="1" dirty="0">
                <a:solidFill>
                  <a:srgbClr val="00B050"/>
                </a:solidFill>
              </a:rPr>
              <a:t/>
            </a:r>
            <a:br>
              <a:rPr lang="sk-SK" b="1" dirty="0">
                <a:solidFill>
                  <a:srgbClr val="00B050"/>
                </a:solidFill>
              </a:rPr>
            </a:br>
            <a:r>
              <a:rPr lang="sk-SK" sz="3600" b="1" dirty="0" smtClean="0">
                <a:solidFill>
                  <a:schemeClr val="tx2">
                    <a:lumMod val="50000"/>
                  </a:schemeClr>
                </a:solidFill>
              </a:rPr>
              <a:t>HDP</a:t>
            </a:r>
            <a:endParaRPr lang="sk-SK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3" name="Graf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11393297"/>
              </p:ext>
            </p:extLst>
          </p:nvPr>
        </p:nvGraphicFramePr>
        <p:xfrm>
          <a:off x="755576" y="1628800"/>
          <a:ext cx="7632848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bdĺžnik 3"/>
          <p:cNvSpPr/>
          <p:nvPr/>
        </p:nvSpPr>
        <p:spPr>
          <a:xfrm>
            <a:off x="6876256" y="6237312"/>
            <a:ext cx="128913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altLang="sk-SK" sz="1200" dirty="0" err="1">
                <a:latin typeface="Verdana" pitchFamily="34" charset="0"/>
              </a:rPr>
              <a:t>Source</a:t>
            </a:r>
            <a:r>
              <a:rPr lang="sk-SK" altLang="sk-SK" sz="1200" dirty="0">
                <a:latin typeface="Verdana" pitchFamily="34" charset="0"/>
              </a:rPr>
              <a:t>: </a:t>
            </a:r>
            <a:r>
              <a:rPr lang="sk-SK" altLang="sk-SK" sz="1200" dirty="0" smtClean="0">
                <a:latin typeface="Verdana" pitchFamily="34" charset="0"/>
              </a:rPr>
              <a:t>OECD</a:t>
            </a:r>
            <a:endParaRPr lang="sk-SK" altLang="sk-SK" sz="1200" dirty="0"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970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00FF"/>
                </a:solidFill>
              </a:rPr>
              <a:t>Odporúčaná literatúra</a:t>
            </a:r>
            <a:endParaRPr lang="sk-SK" sz="36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k-SK" sz="2000" b="1" dirty="0" smtClean="0"/>
              <a:t>M. </a:t>
            </a:r>
            <a:r>
              <a:rPr lang="sk-SK" sz="2000" b="1" dirty="0" err="1" smtClean="0"/>
              <a:t>Rothbard</a:t>
            </a:r>
            <a:r>
              <a:rPr lang="sk-SK" sz="2000" b="1" dirty="0" smtClean="0"/>
              <a:t> : </a:t>
            </a:r>
            <a:r>
              <a:rPr lang="sk-SK" sz="2000" b="1" dirty="0" err="1" smtClean="0"/>
              <a:t>Ekonomie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státních</a:t>
            </a:r>
            <a:r>
              <a:rPr lang="sk-SK" sz="2000" b="1" dirty="0" smtClean="0"/>
              <a:t> </a:t>
            </a:r>
            <a:r>
              <a:rPr lang="sk-SK" sz="2000" b="1" dirty="0" err="1" smtClean="0"/>
              <a:t>zásahů</a:t>
            </a:r>
            <a:r>
              <a:rPr lang="sk-SK" sz="2000" b="1" dirty="0" smtClean="0"/>
              <a:t>,</a:t>
            </a:r>
            <a:r>
              <a:rPr lang="sk-SK" sz="2000" dirty="0" smtClean="0"/>
              <a:t> </a:t>
            </a:r>
            <a:r>
              <a:rPr lang="sk-SK" sz="2000" dirty="0" err="1" smtClean="0"/>
              <a:t>Liberální</a:t>
            </a:r>
            <a:r>
              <a:rPr lang="sk-SK" sz="2000" dirty="0" smtClean="0"/>
              <a:t>  </a:t>
            </a:r>
            <a:r>
              <a:rPr lang="sk-SK" sz="2000" dirty="0" err="1" smtClean="0"/>
              <a:t>institut</a:t>
            </a:r>
            <a:r>
              <a:rPr lang="sk-SK" sz="2000" dirty="0" smtClean="0"/>
              <a:t>, Praha 2001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b="1" dirty="0" smtClean="0"/>
              <a:t>L. von </a:t>
            </a:r>
            <a:r>
              <a:rPr lang="sk-SK" sz="2000" b="1" dirty="0" err="1" smtClean="0"/>
              <a:t>Mises</a:t>
            </a:r>
            <a:r>
              <a:rPr lang="sk-SK" sz="2000" b="1" dirty="0" smtClean="0"/>
              <a:t> : Byrokracie</a:t>
            </a:r>
            <a:r>
              <a:rPr lang="sk-SK" sz="2000" dirty="0" smtClean="0"/>
              <a:t>,</a:t>
            </a:r>
            <a:r>
              <a:rPr lang="sk-SK" sz="2000" dirty="0"/>
              <a:t> </a:t>
            </a:r>
            <a:r>
              <a:rPr lang="sk-SK" sz="2000" dirty="0" err="1"/>
              <a:t>Liberální</a:t>
            </a:r>
            <a:r>
              <a:rPr lang="sk-SK" sz="2000" dirty="0"/>
              <a:t> </a:t>
            </a:r>
            <a:r>
              <a:rPr lang="sk-SK" sz="2000" dirty="0" smtClean="0"/>
              <a:t> </a:t>
            </a:r>
            <a:r>
              <a:rPr lang="sk-SK" sz="2000" dirty="0" err="1" smtClean="0"/>
              <a:t>institut</a:t>
            </a:r>
            <a:r>
              <a:rPr lang="sk-SK" sz="2000" dirty="0"/>
              <a:t>, Praha </a:t>
            </a:r>
            <a:r>
              <a:rPr lang="sk-SK" sz="2000" dirty="0" smtClean="0"/>
              <a:t>2002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b="1" dirty="0" smtClean="0"/>
              <a:t>J. </a:t>
            </a:r>
            <a:r>
              <a:rPr lang="sk-SK" sz="2000" b="1" dirty="0" err="1"/>
              <a:t>Šíma</a:t>
            </a:r>
            <a:r>
              <a:rPr lang="sk-SK" sz="2000" b="1" dirty="0"/>
              <a:t> (</a:t>
            </a:r>
            <a:r>
              <a:rPr lang="sk-SK" sz="2000" b="1" dirty="0" err="1"/>
              <a:t>ed</a:t>
            </a:r>
            <a:r>
              <a:rPr lang="sk-SK" sz="2000" b="1" dirty="0"/>
              <a:t>.): </a:t>
            </a:r>
            <a:r>
              <a:rPr lang="sk-SK" sz="2000" b="1" dirty="0" err="1"/>
              <a:t>Roger</a:t>
            </a:r>
            <a:r>
              <a:rPr lang="sk-SK" sz="2000" b="1" dirty="0"/>
              <a:t> </a:t>
            </a:r>
            <a:r>
              <a:rPr lang="sk-SK" sz="2000" b="1" dirty="0" err="1"/>
              <a:t>Douglas</a:t>
            </a:r>
            <a:r>
              <a:rPr lang="sk-SK" sz="2000" b="1" dirty="0"/>
              <a:t> - </a:t>
            </a:r>
            <a:r>
              <a:rPr lang="sk-SK" sz="2000" b="1" dirty="0" err="1"/>
              <a:t>tvůrce</a:t>
            </a:r>
            <a:r>
              <a:rPr lang="sk-SK" sz="2000" b="1" dirty="0"/>
              <a:t> </a:t>
            </a:r>
            <a:r>
              <a:rPr lang="sk-SK" sz="2000" b="1" dirty="0" err="1"/>
              <a:t>nejúspěšnější</a:t>
            </a:r>
            <a:r>
              <a:rPr lang="sk-SK" sz="2000" b="1" dirty="0"/>
              <a:t> </a:t>
            </a:r>
            <a:r>
              <a:rPr lang="sk-SK" sz="2000" b="1" dirty="0" err="1"/>
              <a:t>hospodářské</a:t>
            </a:r>
            <a:r>
              <a:rPr lang="sk-SK" sz="2000" b="1" dirty="0"/>
              <a:t> reformy XX. </a:t>
            </a:r>
            <a:r>
              <a:rPr lang="sk-SK" sz="2000" b="1" dirty="0" err="1" smtClean="0"/>
              <a:t>Století</a:t>
            </a:r>
            <a:r>
              <a:rPr lang="sk-SK" sz="2000" b="1" dirty="0" smtClean="0"/>
              <a:t>,</a:t>
            </a:r>
            <a:r>
              <a:rPr lang="sk-SK" sz="2000" dirty="0"/>
              <a:t> </a:t>
            </a:r>
            <a:r>
              <a:rPr lang="sk-SK" sz="2000" dirty="0" err="1"/>
              <a:t>Liberální</a:t>
            </a:r>
            <a:r>
              <a:rPr lang="sk-SK" sz="2000" dirty="0"/>
              <a:t>  </a:t>
            </a:r>
            <a:r>
              <a:rPr lang="sk-SK" sz="2000" dirty="0" err="1"/>
              <a:t>institut</a:t>
            </a:r>
            <a:r>
              <a:rPr lang="sk-SK" sz="2000" dirty="0"/>
              <a:t>, Praha </a:t>
            </a:r>
            <a:r>
              <a:rPr lang="sk-SK" sz="2000" dirty="0" smtClean="0"/>
              <a:t>1999</a:t>
            </a:r>
          </a:p>
          <a:p>
            <a:pPr marL="514350" indent="-514350">
              <a:buFont typeface="+mj-lt"/>
              <a:buAutoNum type="arabicPeriod"/>
            </a:pPr>
            <a:r>
              <a:rPr lang="sk-SK" sz="2000" b="1" dirty="0" err="1" smtClean="0"/>
              <a:t>R.Požgay</a:t>
            </a:r>
            <a:r>
              <a:rPr lang="sk-SK" sz="2000" b="1" dirty="0" smtClean="0"/>
              <a:t>: Prečo nepotrebujeme efektívnu verejnú správu, ale potrebujeme malú verejnú </a:t>
            </a:r>
            <a:r>
              <a:rPr lang="sk-SK" sz="2000" b="1" dirty="0"/>
              <a:t>správu, </a:t>
            </a:r>
            <a:r>
              <a:rPr lang="sk-SK" sz="1200" b="1" dirty="0"/>
              <a:t>http://komentare.hnonline.sk/komentare-167/preco-nepotrebujeme-efektivnu-verejnu-spravu-ale-potrebujeme-malu-verejnu-spravu-636778 </a:t>
            </a:r>
            <a:endParaRPr lang="sk-SK" sz="1200" b="1" dirty="0" smtClean="0"/>
          </a:p>
          <a:p>
            <a:pPr marL="514350" indent="-514350">
              <a:buFont typeface="+mj-lt"/>
              <a:buAutoNum type="arabicPeriod"/>
            </a:pPr>
            <a:endParaRPr lang="sk-SK" sz="1200" b="1" dirty="0"/>
          </a:p>
        </p:txBody>
      </p:sp>
    </p:spTree>
    <p:extLst>
      <p:ext uri="{BB962C8B-B14F-4D97-AF65-F5344CB8AC3E}">
        <p14:creationId xmlns:p14="http://schemas.microsoft.com/office/powerpoint/2010/main" val="4024083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685800"/>
          </a:xfrm>
        </p:spPr>
        <p:txBody>
          <a:bodyPr/>
          <a:lstStyle/>
          <a:p>
            <a:pPr eaLnBrk="1" hangingPunct="1"/>
            <a:r>
              <a:rPr lang="sk-SK" altLang="sk-SK" sz="3600" b="1" smtClean="0">
                <a:solidFill>
                  <a:srgbClr val="0000FF"/>
                </a:solidFill>
              </a:rPr>
              <a:t>Hospodárenie vlád - vývoj</a:t>
            </a:r>
          </a:p>
        </p:txBody>
      </p:sp>
      <p:sp>
        <p:nvSpPr>
          <p:cNvPr id="36867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sk-SK" altLang="sk-SK" sz="2000" b="1" smtClean="0">
                <a:solidFill>
                  <a:srgbClr val="0000FF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6" name="Ovál 5"/>
          <p:cNvSpPr/>
          <p:nvPr/>
        </p:nvSpPr>
        <p:spPr>
          <a:xfrm>
            <a:off x="990600" y="914400"/>
            <a:ext cx="7010400" cy="4876800"/>
          </a:xfrm>
          <a:prstGeom prst="ellipse">
            <a:avLst/>
          </a:prstGeom>
          <a:solidFill>
            <a:srgbClr val="D5EA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8" name="Šípka nahor 7"/>
          <p:cNvSpPr/>
          <p:nvPr/>
        </p:nvSpPr>
        <p:spPr>
          <a:xfrm>
            <a:off x="4114800" y="3810000"/>
            <a:ext cx="762000" cy="762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2" name="Skupina 10"/>
          <p:cNvGrpSpPr>
            <a:grpSpLocks/>
          </p:cNvGrpSpPr>
          <p:nvPr/>
        </p:nvGrpSpPr>
        <p:grpSpPr bwMode="auto">
          <a:xfrm>
            <a:off x="3505200" y="1981200"/>
            <a:ext cx="1981200" cy="990600"/>
            <a:chOff x="3886200" y="2362200"/>
            <a:chExt cx="1371600" cy="990600"/>
          </a:xfrm>
        </p:grpSpPr>
        <p:sp>
          <p:nvSpPr>
            <p:cNvPr id="4" name="Ovál 3"/>
            <p:cNvSpPr/>
            <p:nvPr/>
          </p:nvSpPr>
          <p:spPr>
            <a:xfrm>
              <a:off x="3886200" y="2362200"/>
              <a:ext cx="1371600" cy="9906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36881" name="BlokTextu 8"/>
            <p:cNvSpPr txBox="1">
              <a:spLocks noChangeArrowheads="1"/>
            </p:cNvSpPr>
            <p:nvPr/>
          </p:nvSpPr>
          <p:spPr bwMode="auto">
            <a:xfrm>
              <a:off x="4038600" y="2514600"/>
              <a:ext cx="1066800" cy="7078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sk-SK" altLang="sk-SK" sz="2000" b="1">
                  <a:solidFill>
                    <a:srgbClr val="0000FF"/>
                  </a:solidFill>
                  <a:latin typeface="Verdana" pitchFamily="34" charset="0"/>
                </a:rPr>
                <a:t>Výdavky</a:t>
              </a:r>
            </a:p>
            <a:p>
              <a:pPr algn="ctr" eaLnBrk="1" hangingPunct="1"/>
              <a:r>
                <a:rPr lang="sk-SK" altLang="sk-SK" sz="2000" b="1">
                  <a:solidFill>
                    <a:srgbClr val="0000FF"/>
                  </a:solidFill>
                  <a:latin typeface="Verdana" pitchFamily="34" charset="0"/>
                </a:rPr>
                <a:t>vlád</a:t>
              </a:r>
            </a:p>
          </p:txBody>
        </p:sp>
      </p:grpSp>
      <p:grpSp>
        <p:nvGrpSpPr>
          <p:cNvPr id="3" name="Skupina 12"/>
          <p:cNvGrpSpPr>
            <a:grpSpLocks/>
          </p:cNvGrpSpPr>
          <p:nvPr/>
        </p:nvGrpSpPr>
        <p:grpSpPr bwMode="auto">
          <a:xfrm>
            <a:off x="3048000" y="4648200"/>
            <a:ext cx="3124200" cy="457200"/>
            <a:chOff x="2819400" y="4648200"/>
            <a:chExt cx="3429000" cy="457200"/>
          </a:xfrm>
        </p:grpSpPr>
        <p:sp>
          <p:nvSpPr>
            <p:cNvPr id="12" name="Zaoblený obdĺžnik 11"/>
            <p:cNvSpPr/>
            <p:nvPr/>
          </p:nvSpPr>
          <p:spPr>
            <a:xfrm>
              <a:off x="2819400" y="4648200"/>
              <a:ext cx="3429000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36879" name="BlokTextu 9"/>
            <p:cNvSpPr txBox="1">
              <a:spLocks noChangeArrowheads="1"/>
            </p:cNvSpPr>
            <p:nvPr/>
          </p:nvSpPr>
          <p:spPr bwMode="auto">
            <a:xfrm>
              <a:off x="2819400" y="4648200"/>
              <a:ext cx="2971800" cy="381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sk-SK" altLang="sk-SK" b="1">
                  <a:latin typeface="Verdana" pitchFamily="34" charset="0"/>
                </a:rPr>
                <a:t>cca 10% HDP</a:t>
              </a:r>
            </a:p>
          </p:txBody>
        </p:sp>
      </p:grpSp>
      <p:grpSp>
        <p:nvGrpSpPr>
          <p:cNvPr id="5" name="Skupina 14"/>
          <p:cNvGrpSpPr>
            <a:grpSpLocks/>
          </p:cNvGrpSpPr>
          <p:nvPr/>
        </p:nvGrpSpPr>
        <p:grpSpPr bwMode="auto">
          <a:xfrm>
            <a:off x="2895600" y="5029200"/>
            <a:ext cx="3200400" cy="533400"/>
            <a:chOff x="3429000" y="4724400"/>
            <a:chExt cx="2286000" cy="457200"/>
          </a:xfrm>
        </p:grpSpPr>
        <p:sp>
          <p:nvSpPr>
            <p:cNvPr id="16" name="Zaoblený obdĺžnik 15"/>
            <p:cNvSpPr/>
            <p:nvPr/>
          </p:nvSpPr>
          <p:spPr>
            <a:xfrm>
              <a:off x="3504974" y="4724400"/>
              <a:ext cx="2210026" cy="457200"/>
            </a:xfrm>
            <a:prstGeom prst="roundRect">
              <a:avLst/>
            </a:prstGeom>
            <a:solidFill>
              <a:srgbClr val="FFFF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36877" name="BlokTextu 16"/>
            <p:cNvSpPr txBox="1">
              <a:spLocks noChangeArrowheads="1"/>
            </p:cNvSpPr>
            <p:nvPr/>
          </p:nvSpPr>
          <p:spPr bwMode="auto">
            <a:xfrm>
              <a:off x="3429000" y="4800600"/>
              <a:ext cx="2209800" cy="3165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algn="ctr" eaLnBrk="1" hangingPunct="1"/>
              <a:r>
                <a:rPr lang="sk-SK" altLang="sk-SK" b="1">
                  <a:latin typeface="Verdana" pitchFamily="34" charset="0"/>
                </a:rPr>
                <a:t>   cca 50% HDP</a:t>
              </a:r>
            </a:p>
          </p:txBody>
        </p:sp>
      </p:grpSp>
      <p:sp>
        <p:nvSpPr>
          <p:cNvPr id="36873" name="BlokTextu 18"/>
          <p:cNvSpPr txBox="1">
            <a:spLocks noChangeArrowheads="1"/>
          </p:cNvSpPr>
          <p:nvPr/>
        </p:nvSpPr>
        <p:spPr bwMode="auto">
          <a:xfrm>
            <a:off x="838200" y="1066800"/>
            <a:ext cx="13890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sz="3200" b="1">
                <a:solidFill>
                  <a:srgbClr val="0000FF"/>
                </a:solidFill>
                <a:latin typeface="Calibri" pitchFamily="34" charset="0"/>
              </a:rPr>
              <a:t>Európa</a:t>
            </a:r>
          </a:p>
        </p:txBody>
      </p:sp>
      <p:sp>
        <p:nvSpPr>
          <p:cNvPr id="20" name="BlokTextu 19"/>
          <p:cNvSpPr txBox="1">
            <a:spLocks noChangeArrowheads="1"/>
          </p:cNvSpPr>
          <p:nvPr/>
        </p:nvSpPr>
        <p:spPr bwMode="auto">
          <a:xfrm>
            <a:off x="7239000" y="990600"/>
            <a:ext cx="13557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sz="2400" b="1">
                <a:latin typeface="Calibri" pitchFamily="34" charset="0"/>
              </a:rPr>
              <a:t>Rok 1910</a:t>
            </a:r>
          </a:p>
        </p:txBody>
      </p:sp>
      <p:sp>
        <p:nvSpPr>
          <p:cNvPr id="21" name="BlokTextu 20"/>
          <p:cNvSpPr txBox="1">
            <a:spLocks noChangeArrowheads="1"/>
          </p:cNvSpPr>
          <p:nvPr/>
        </p:nvSpPr>
        <p:spPr bwMode="auto">
          <a:xfrm>
            <a:off x="7391400" y="1447800"/>
            <a:ext cx="17526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sk-SK" altLang="sk-SK" sz="2800" b="1" dirty="0">
                <a:solidFill>
                  <a:srgbClr val="C00000"/>
                </a:solidFill>
                <a:latin typeface="Calibri" pitchFamily="34" charset="0"/>
              </a:rPr>
              <a:t>Rok </a:t>
            </a:r>
            <a:r>
              <a:rPr lang="sk-SK" altLang="sk-SK" sz="2800" b="1" dirty="0" smtClean="0">
                <a:solidFill>
                  <a:srgbClr val="C00000"/>
                </a:solidFill>
                <a:latin typeface="Calibri" pitchFamily="34" charset="0"/>
              </a:rPr>
              <a:t>2012</a:t>
            </a:r>
            <a:endParaRPr lang="sk-SK" altLang="sk-SK" sz="2800" b="1" dirty="0">
              <a:solidFill>
                <a:srgbClr val="C00000"/>
              </a:solidFill>
              <a:latin typeface="Calibri" pitchFamily="34" charset="0"/>
            </a:endParaRPr>
          </a:p>
          <a:p>
            <a:pPr eaLnBrk="1" hangingPunct="1"/>
            <a:endParaRPr lang="sk-SK" altLang="sk-SK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6" dur="3000" fill="hold"/>
                                        <p:tgtEl>
                                          <p:spTgt spid="2"/>
                                        </p:tgtEl>
                                      </p:cBhvr>
                                      <p:by x="300000" y="300000"/>
                                    </p:animScale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8" grpId="1" animBg="1"/>
      <p:bldP spid="20" grpId="0"/>
      <p:bldP spid="20" grpId="1"/>
      <p:bldP spid="2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00FF"/>
                </a:solidFill>
              </a:rPr>
              <a:t>Ekonomická efektívnosť podnikania</a:t>
            </a:r>
            <a:endParaRPr lang="sk-SK" sz="36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457200" y="1600201"/>
            <a:ext cx="8147248" cy="4205064"/>
          </a:xfrm>
        </p:spPr>
        <p:txBody>
          <a:bodyPr/>
          <a:lstStyle/>
          <a:p>
            <a:pPr marL="0" indent="0">
              <a:buNone/>
            </a:pP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2267744" y="2780928"/>
            <a:ext cx="2160240" cy="2448272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sp>
        <p:nvSpPr>
          <p:cNvPr id="5" name="Oblak 4"/>
          <p:cNvSpPr/>
          <p:nvPr/>
        </p:nvSpPr>
        <p:spPr>
          <a:xfrm>
            <a:off x="5796136" y="2420888"/>
            <a:ext cx="1584176" cy="2520280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827584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4572000" y="3284984"/>
            <a:ext cx="115212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H="1">
            <a:off x="3779912" y="4221088"/>
            <a:ext cx="1944216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H="1">
            <a:off x="1259632" y="4221088"/>
            <a:ext cx="1512168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ĺžnik 7"/>
          <p:cNvSpPr/>
          <p:nvPr/>
        </p:nvSpPr>
        <p:spPr>
          <a:xfrm>
            <a:off x="6148840" y="3284984"/>
            <a:ext cx="8787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20000"/>
              </a:spcBef>
            </a:pPr>
            <a:r>
              <a:rPr lang="sk-SK" sz="3200" b="1" i="1" dirty="0">
                <a:solidFill>
                  <a:srgbClr val="FF0000"/>
                </a:solidFill>
              </a:rPr>
              <a:t>TRH</a:t>
            </a:r>
          </a:p>
        </p:txBody>
      </p:sp>
      <p:sp>
        <p:nvSpPr>
          <p:cNvPr id="12" name="Obdĺžnik 11"/>
          <p:cNvSpPr/>
          <p:nvPr/>
        </p:nvSpPr>
        <p:spPr>
          <a:xfrm>
            <a:off x="2736631" y="2304644"/>
            <a:ext cx="120257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sk-SK" sz="2400" b="1" dirty="0">
                <a:solidFill>
                  <a:srgbClr val="0000FF"/>
                </a:solidFill>
              </a:rPr>
              <a:t>PODNIK</a:t>
            </a:r>
          </a:p>
        </p:txBody>
      </p:sp>
      <p:sp>
        <p:nvSpPr>
          <p:cNvPr id="13" name="BlokTextu 12"/>
          <p:cNvSpPr txBox="1"/>
          <p:nvPr/>
        </p:nvSpPr>
        <p:spPr>
          <a:xfrm>
            <a:off x="6660232" y="5030146"/>
            <a:ext cx="103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produkty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6660232" y="547658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financie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3059635" y="3891373"/>
            <a:ext cx="556563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 </a:t>
            </a:r>
            <a:r>
              <a:rPr lang="sk-SK" sz="4000" b="1" dirty="0" smtClean="0">
                <a:solidFill>
                  <a:srgbClr val="C00000"/>
                </a:solidFill>
              </a:rPr>
              <a:t>?</a:t>
            </a:r>
          </a:p>
          <a:p>
            <a:r>
              <a:rPr lang="sk-SK" sz="2800" b="1" dirty="0" smtClean="0"/>
              <a:t>+ </a:t>
            </a:r>
            <a:r>
              <a:rPr lang="sk-SK" sz="2800" b="1" dirty="0" smtClean="0">
                <a:solidFill>
                  <a:srgbClr val="C00000"/>
                </a:solidFill>
              </a:rPr>
              <a:t>-</a:t>
            </a:r>
            <a:endParaRPr lang="sk-SK" sz="2800" b="1" dirty="0">
              <a:solidFill>
                <a:srgbClr val="C00000"/>
              </a:solidFill>
            </a:endParaRP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5580112" y="5229200"/>
            <a:ext cx="86409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flipH="1">
            <a:off x="5580112" y="5661248"/>
            <a:ext cx="864096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974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00FF"/>
                </a:solidFill>
              </a:rPr>
              <a:t>Ekonomická „efektívnosť“ VS</a:t>
            </a:r>
            <a:endParaRPr lang="sk-SK" sz="3600" b="1" dirty="0">
              <a:solidFill>
                <a:srgbClr val="0000FF"/>
              </a:solidFill>
            </a:endParaRPr>
          </a:p>
        </p:txBody>
      </p:sp>
      <p:sp>
        <p:nvSpPr>
          <p:cNvPr id="4" name="Obdĺžnik 3"/>
          <p:cNvSpPr/>
          <p:nvPr/>
        </p:nvSpPr>
        <p:spPr>
          <a:xfrm>
            <a:off x="2267744" y="2780928"/>
            <a:ext cx="2160240" cy="2448272"/>
          </a:xfrm>
          <a:prstGeom prst="rect">
            <a:avLst/>
          </a:prstGeom>
          <a:noFill/>
          <a:ln w="571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/>
          </a:p>
        </p:txBody>
      </p:sp>
      <p:cxnSp>
        <p:nvCxnSpPr>
          <p:cNvPr id="7" name="Rovná spojovacia šípka 6"/>
          <p:cNvCxnSpPr/>
          <p:nvPr/>
        </p:nvCxnSpPr>
        <p:spPr>
          <a:xfrm>
            <a:off x="827584" y="3284984"/>
            <a:ext cx="129614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ovná spojovacia šípka 8"/>
          <p:cNvCxnSpPr/>
          <p:nvPr/>
        </p:nvCxnSpPr>
        <p:spPr>
          <a:xfrm>
            <a:off x="4572000" y="3284984"/>
            <a:ext cx="1152128" cy="0"/>
          </a:xfrm>
          <a:prstGeom prst="straightConnector1">
            <a:avLst/>
          </a:prstGeom>
          <a:ln w="762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ovná spojovacia šípka 10"/>
          <p:cNvCxnSpPr/>
          <p:nvPr/>
        </p:nvCxnSpPr>
        <p:spPr>
          <a:xfrm flipV="1">
            <a:off x="3311467" y="4599260"/>
            <a:ext cx="0" cy="1422028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Rovná spojovacia šípka 13"/>
          <p:cNvCxnSpPr/>
          <p:nvPr/>
        </p:nvCxnSpPr>
        <p:spPr>
          <a:xfrm flipH="1">
            <a:off x="1259632" y="4221088"/>
            <a:ext cx="1512168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bdĺžnik 11"/>
          <p:cNvSpPr/>
          <p:nvPr/>
        </p:nvSpPr>
        <p:spPr>
          <a:xfrm>
            <a:off x="1909512" y="2012255"/>
            <a:ext cx="28767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sk-SK" sz="3200" b="1" dirty="0" smtClean="0">
                <a:solidFill>
                  <a:srgbClr val="0000FF"/>
                </a:solidFill>
              </a:rPr>
              <a:t>Verejná   správa</a:t>
            </a:r>
            <a:endParaRPr lang="sk-SK" sz="3200" b="1" dirty="0">
              <a:solidFill>
                <a:srgbClr val="0000FF"/>
              </a:solidFill>
            </a:endParaRPr>
          </a:p>
        </p:txBody>
      </p:sp>
      <p:sp>
        <p:nvSpPr>
          <p:cNvPr id="13" name="BlokTextu 12"/>
          <p:cNvSpPr txBox="1"/>
          <p:nvPr/>
        </p:nvSpPr>
        <p:spPr>
          <a:xfrm>
            <a:off x="6660232" y="5030146"/>
            <a:ext cx="10325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produkty</a:t>
            </a:r>
            <a:endParaRPr lang="sk-SK" dirty="0"/>
          </a:p>
        </p:txBody>
      </p:sp>
      <p:sp>
        <p:nvSpPr>
          <p:cNvPr id="15" name="BlokTextu 14"/>
          <p:cNvSpPr txBox="1"/>
          <p:nvPr/>
        </p:nvSpPr>
        <p:spPr>
          <a:xfrm>
            <a:off x="6660232" y="5476582"/>
            <a:ext cx="9284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dirty="0" smtClean="0"/>
              <a:t>financie</a:t>
            </a:r>
            <a:endParaRPr lang="sk-SK" dirty="0"/>
          </a:p>
        </p:txBody>
      </p:sp>
      <p:sp>
        <p:nvSpPr>
          <p:cNvPr id="16" name="BlokTextu 15"/>
          <p:cNvSpPr txBox="1"/>
          <p:nvPr/>
        </p:nvSpPr>
        <p:spPr>
          <a:xfrm>
            <a:off x="3059635" y="3891373"/>
            <a:ext cx="50366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2800" dirty="0" smtClean="0"/>
              <a:t> </a:t>
            </a:r>
            <a:r>
              <a:rPr lang="sk-SK" sz="4000" b="1" dirty="0" smtClean="0">
                <a:solidFill>
                  <a:srgbClr val="C00000"/>
                </a:solidFill>
              </a:rPr>
              <a:t>?</a:t>
            </a:r>
          </a:p>
        </p:txBody>
      </p:sp>
      <p:cxnSp>
        <p:nvCxnSpPr>
          <p:cNvPr id="18" name="Rovná spojovacia šípka 17"/>
          <p:cNvCxnSpPr/>
          <p:nvPr/>
        </p:nvCxnSpPr>
        <p:spPr>
          <a:xfrm>
            <a:off x="5580112" y="5229200"/>
            <a:ext cx="864096" cy="0"/>
          </a:xfrm>
          <a:prstGeom prst="straightConnector1">
            <a:avLst/>
          </a:prstGeom>
          <a:ln w="38100">
            <a:solidFill>
              <a:schemeClr val="accent1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Rovná spojovacia šípka 19"/>
          <p:cNvCxnSpPr/>
          <p:nvPr/>
        </p:nvCxnSpPr>
        <p:spPr>
          <a:xfrm flipH="1">
            <a:off x="5580112" y="5661248"/>
            <a:ext cx="864096" cy="0"/>
          </a:xfrm>
          <a:prstGeom prst="straightConnector1">
            <a:avLst/>
          </a:prstGeom>
          <a:ln w="38100"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6632" y="1775259"/>
            <a:ext cx="1339790" cy="15204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3" name="Group 18"/>
          <p:cNvGrpSpPr>
            <a:grpSpLocks/>
          </p:cNvGrpSpPr>
          <p:nvPr/>
        </p:nvGrpSpPr>
        <p:grpSpPr bwMode="auto">
          <a:xfrm>
            <a:off x="6494031" y="3457600"/>
            <a:ext cx="457200" cy="885800"/>
            <a:chOff x="3792" y="2928"/>
            <a:chExt cx="384" cy="768"/>
          </a:xfrm>
        </p:grpSpPr>
        <p:sp>
          <p:nvSpPr>
            <p:cNvPr id="24" name="Oval 19"/>
            <p:cNvSpPr>
              <a:spLocks noChangeArrowheads="1"/>
            </p:cNvSpPr>
            <p:nvPr/>
          </p:nvSpPr>
          <p:spPr bwMode="auto">
            <a:xfrm>
              <a:off x="3888" y="2928"/>
              <a:ext cx="192" cy="192"/>
            </a:xfrm>
            <a:prstGeom prst="ellips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cs typeface="Arial" charset="0"/>
                </a:defRPr>
              </a:lvl9pPr>
            </a:lstStyle>
            <a:p>
              <a:pPr eaLnBrk="1" hangingPunct="1"/>
              <a:endParaRPr lang="sk-SK" altLang="sk-SK">
                <a:latin typeface="Calibri" pitchFamily="34" charset="0"/>
              </a:endParaRPr>
            </a:p>
          </p:txBody>
        </p:sp>
        <p:sp>
          <p:nvSpPr>
            <p:cNvPr id="25" name="Line 20"/>
            <p:cNvSpPr>
              <a:spLocks noChangeShapeType="1"/>
            </p:cNvSpPr>
            <p:nvPr/>
          </p:nvSpPr>
          <p:spPr bwMode="auto">
            <a:xfrm>
              <a:off x="3984" y="3120"/>
              <a:ext cx="0" cy="336"/>
            </a:xfrm>
            <a:prstGeom prst="lin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6" name="Line 21"/>
            <p:cNvSpPr>
              <a:spLocks noChangeShapeType="1"/>
            </p:cNvSpPr>
            <p:nvPr/>
          </p:nvSpPr>
          <p:spPr bwMode="auto">
            <a:xfrm flipH="1">
              <a:off x="3792" y="3216"/>
              <a:ext cx="192" cy="48"/>
            </a:xfrm>
            <a:prstGeom prst="lin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7" name="Line 22"/>
            <p:cNvSpPr>
              <a:spLocks noChangeShapeType="1"/>
            </p:cNvSpPr>
            <p:nvPr/>
          </p:nvSpPr>
          <p:spPr bwMode="auto">
            <a:xfrm>
              <a:off x="3984" y="3216"/>
              <a:ext cx="192" cy="48"/>
            </a:xfrm>
            <a:prstGeom prst="lin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8" name="Line 23"/>
            <p:cNvSpPr>
              <a:spLocks noChangeShapeType="1"/>
            </p:cNvSpPr>
            <p:nvPr/>
          </p:nvSpPr>
          <p:spPr bwMode="auto">
            <a:xfrm flipH="1">
              <a:off x="3888" y="3456"/>
              <a:ext cx="96" cy="240"/>
            </a:xfrm>
            <a:prstGeom prst="lin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  <p:sp>
          <p:nvSpPr>
            <p:cNvPr id="29" name="Line 24"/>
            <p:cNvSpPr>
              <a:spLocks noChangeShapeType="1"/>
            </p:cNvSpPr>
            <p:nvPr/>
          </p:nvSpPr>
          <p:spPr bwMode="auto">
            <a:xfrm>
              <a:off x="3984" y="3456"/>
              <a:ext cx="96" cy="240"/>
            </a:xfrm>
            <a:prstGeom prst="line">
              <a:avLst/>
            </a:prstGeom>
            <a:noFill/>
            <a:ln w="76200" cmpd="tri">
              <a:solidFill>
                <a:srgbClr val="C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sk-SK"/>
            </a:p>
          </p:txBody>
        </p:sp>
      </p:grpSp>
      <p:sp>
        <p:nvSpPr>
          <p:cNvPr id="31" name="BlokTextu 30"/>
          <p:cNvSpPr txBox="1"/>
          <p:nvPr/>
        </p:nvSpPr>
        <p:spPr>
          <a:xfrm>
            <a:off x="2718997" y="5861667"/>
            <a:ext cx="1141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3600" b="1" dirty="0" smtClean="0">
                <a:solidFill>
                  <a:srgbClr val="FF0000"/>
                </a:solidFill>
              </a:rPr>
              <a:t>dane</a:t>
            </a:r>
            <a:endParaRPr lang="sk-SK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41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00FF"/>
                </a:solidFill>
              </a:rPr>
              <a:t>Problémy hospodárenia VS</a:t>
            </a:r>
            <a:br>
              <a:rPr lang="sk-SK" sz="3600" b="1" dirty="0" smtClean="0">
                <a:solidFill>
                  <a:srgbClr val="0000FF"/>
                </a:solidFill>
              </a:rPr>
            </a:br>
            <a:r>
              <a:rPr lang="sk-SK" sz="2700" b="1" dirty="0" smtClean="0">
                <a:solidFill>
                  <a:srgbClr val="0000FF"/>
                </a:solidFill>
              </a:rPr>
              <a:t>(v porovnaní s produktívnou sférou)</a:t>
            </a:r>
            <a:endParaRPr lang="sk-SK" sz="2700" b="1" dirty="0">
              <a:solidFill>
                <a:srgbClr val="0000FF"/>
              </a:solidFill>
            </a:endParaRP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 dirty="0"/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Korupcia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Režijné náklady chodu</a:t>
            </a:r>
          </a:p>
          <a:p>
            <a:pPr marL="514350" indent="-514350">
              <a:buFont typeface="+mj-lt"/>
              <a:buAutoNum type="arabicPeriod"/>
            </a:pPr>
            <a:r>
              <a:rPr lang="sk-SK" b="1" dirty="0" smtClean="0"/>
              <a:t>Ochudobňovanie produktívnej sféry</a:t>
            </a:r>
            <a:endParaRPr lang="sk-SK" b="1" dirty="0"/>
          </a:p>
        </p:txBody>
      </p:sp>
    </p:spTree>
    <p:extLst>
      <p:ext uri="{BB962C8B-B14F-4D97-AF65-F5344CB8AC3E}">
        <p14:creationId xmlns:p14="http://schemas.microsoft.com/office/powerpoint/2010/main" val="395727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Zaoblený obdĺžnik 34"/>
          <p:cNvSpPr/>
          <p:nvPr/>
        </p:nvSpPr>
        <p:spPr>
          <a:xfrm>
            <a:off x="3810000" y="5257800"/>
            <a:ext cx="1600200" cy="457200"/>
          </a:xfrm>
          <a:prstGeom prst="roundRect">
            <a:avLst/>
          </a:prstGeom>
          <a:solidFill>
            <a:srgbClr val="FFFF00"/>
          </a:solidFill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3072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sz="3200" b="1" dirty="0" smtClean="0">
                <a:solidFill>
                  <a:srgbClr val="0000FF"/>
                </a:solidFill>
              </a:rPr>
              <a:t>Hospodárenie vlád v EÚ27</a:t>
            </a:r>
            <a:br>
              <a:rPr lang="sk-SK" sz="3200" b="1" dirty="0" smtClean="0">
                <a:solidFill>
                  <a:srgbClr val="0000FF"/>
                </a:solidFill>
              </a:rPr>
            </a:br>
            <a:r>
              <a:rPr lang="sk-SK" sz="2800" b="1" dirty="0" smtClean="0">
                <a:solidFill>
                  <a:srgbClr val="0000FF"/>
                </a:solidFill>
              </a:rPr>
              <a:t>( 2012)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7162800" y="6309320"/>
            <a:ext cx="1520611" cy="289520"/>
          </a:xfrm>
        </p:spPr>
        <p:txBody>
          <a:bodyPr rtlCol="0">
            <a:normAutofit fontScale="47500" lnSpcReduction="20000"/>
          </a:bodyPr>
          <a:lstStyle/>
          <a:p>
            <a:pPr marL="0" indent="0">
              <a:buNone/>
            </a:pPr>
            <a:r>
              <a:rPr lang="sk-SK" dirty="0"/>
              <a:t>Zdroj: </a:t>
            </a:r>
            <a:r>
              <a:rPr lang="sk-SK" dirty="0" err="1"/>
              <a:t>Eurostat</a:t>
            </a:r>
            <a:endParaRPr lang="en-US" dirty="0"/>
          </a:p>
        </p:txBody>
      </p:sp>
      <p:sp>
        <p:nvSpPr>
          <p:cNvPr id="4" name="Ovál 3"/>
          <p:cNvSpPr/>
          <p:nvPr/>
        </p:nvSpPr>
        <p:spPr>
          <a:xfrm>
            <a:off x="457200" y="1600200"/>
            <a:ext cx="8305800" cy="4495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0" name="Pruhovaná šípka vpravo 9"/>
          <p:cNvSpPr/>
          <p:nvPr/>
        </p:nvSpPr>
        <p:spPr>
          <a:xfrm rot="16200000">
            <a:off x="6341269" y="2890044"/>
            <a:ext cx="576262" cy="457200"/>
          </a:xfrm>
          <a:prstGeom prst="stripedRightArrow">
            <a:avLst/>
          </a:prstGeom>
          <a:solidFill>
            <a:srgbClr val="92D05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11" name="Šípka vpravo so zárezom 10"/>
          <p:cNvSpPr/>
          <p:nvPr/>
        </p:nvSpPr>
        <p:spPr>
          <a:xfrm>
            <a:off x="6934200" y="3505200"/>
            <a:ext cx="533400" cy="381000"/>
          </a:xfrm>
          <a:prstGeom prst="notchedRightArrow">
            <a:avLst>
              <a:gd name="adj1" fmla="val 50000"/>
              <a:gd name="adj2" fmla="val 52000"/>
            </a:avLst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30728" name="BlokTextu 11"/>
          <p:cNvSpPr txBox="1">
            <a:spLocks noChangeArrowheads="1"/>
          </p:cNvSpPr>
          <p:nvPr/>
        </p:nvSpPr>
        <p:spPr bwMode="auto">
          <a:xfrm>
            <a:off x="5105400" y="3048000"/>
            <a:ext cx="12954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k-SK" sz="1600" b="1" dirty="0" smtClean="0">
                <a:solidFill>
                  <a:srgbClr val="0000FF"/>
                </a:solidFill>
                <a:latin typeface="Calibri" pitchFamily="34" charset="0"/>
              </a:rPr>
              <a:t>49,9% </a:t>
            </a:r>
            <a:r>
              <a:rPr lang="sk-SK" sz="1600" b="1" dirty="0">
                <a:solidFill>
                  <a:srgbClr val="0000FF"/>
                </a:solidFill>
                <a:latin typeface="Calibri" pitchFamily="34" charset="0"/>
              </a:rPr>
              <a:t>HDP</a:t>
            </a:r>
          </a:p>
        </p:txBody>
      </p:sp>
      <p:grpSp>
        <p:nvGrpSpPr>
          <p:cNvPr id="2" name="Skupina 18"/>
          <p:cNvGrpSpPr/>
          <p:nvPr/>
        </p:nvGrpSpPr>
        <p:grpSpPr>
          <a:xfrm>
            <a:off x="3962400" y="2590799"/>
            <a:ext cx="1066800" cy="2057399"/>
            <a:chOff x="4038600" y="2514600"/>
            <a:chExt cx="914400" cy="1489841"/>
          </a:xfrm>
          <a:solidFill>
            <a:schemeClr val="tx2">
              <a:lumMod val="20000"/>
              <a:lumOff val="80000"/>
            </a:schemeClr>
          </a:solidFill>
        </p:grpSpPr>
        <p:sp>
          <p:nvSpPr>
            <p:cNvPr id="5" name="Obdĺžnik 4"/>
            <p:cNvSpPr/>
            <p:nvPr/>
          </p:nvSpPr>
          <p:spPr>
            <a:xfrm>
              <a:off x="4038600" y="2514600"/>
              <a:ext cx="914400" cy="1489841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  <p:sp>
          <p:nvSpPr>
            <p:cNvPr id="13" name="BlokTextu 12"/>
            <p:cNvSpPr txBox="1"/>
            <p:nvPr/>
          </p:nvSpPr>
          <p:spPr>
            <a:xfrm>
              <a:off x="4103914" y="3124201"/>
              <a:ext cx="849001" cy="289735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2000" b="1" dirty="0" smtClean="0">
                  <a:solidFill>
                    <a:srgbClr val="C00000"/>
                  </a:solidFill>
                  <a:latin typeface="+mn-lt"/>
                  <a:cs typeface="+mn-cs"/>
                </a:rPr>
                <a:t>VLÁDY</a:t>
              </a:r>
              <a:endParaRPr lang="sk-SK" sz="2000" b="1" dirty="0">
                <a:solidFill>
                  <a:srgbClr val="C00000"/>
                </a:solidFill>
                <a:latin typeface="+mn-lt"/>
                <a:cs typeface="+mn-cs"/>
              </a:endParaRPr>
            </a:p>
          </p:txBody>
        </p:sp>
      </p:grpSp>
      <p:sp>
        <p:nvSpPr>
          <p:cNvPr id="6" name="Ohnutá šípka 5"/>
          <p:cNvSpPr/>
          <p:nvPr/>
        </p:nvSpPr>
        <p:spPr>
          <a:xfrm>
            <a:off x="1295400" y="3429000"/>
            <a:ext cx="914400" cy="838200"/>
          </a:xfrm>
          <a:prstGeom prst="bentArrow">
            <a:avLst>
              <a:gd name="adj1" fmla="val 25000"/>
              <a:gd name="adj2" fmla="val 25000"/>
              <a:gd name="adj3" fmla="val 25000"/>
              <a:gd name="adj4" fmla="val 46321"/>
            </a:avLst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>
              <a:solidFill>
                <a:schemeClr val="tx1"/>
              </a:solidFill>
            </a:endParaRPr>
          </a:p>
        </p:txBody>
      </p:sp>
      <p:sp>
        <p:nvSpPr>
          <p:cNvPr id="14" name="BlokTextu 13"/>
          <p:cNvSpPr txBox="1"/>
          <p:nvPr/>
        </p:nvSpPr>
        <p:spPr>
          <a:xfrm>
            <a:off x="2209800" y="3429000"/>
            <a:ext cx="996950" cy="36988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k-SK" b="1" dirty="0" smtClean="0">
                <a:latin typeface="+mn-lt"/>
                <a:cs typeface="+mn-cs"/>
              </a:rPr>
              <a:t>5,9 </a:t>
            </a:r>
            <a:r>
              <a:rPr lang="sk-SK" b="1" dirty="0">
                <a:latin typeface="+mn-lt"/>
                <a:cs typeface="+mn-cs"/>
              </a:rPr>
              <a:t>bil. €</a:t>
            </a:r>
          </a:p>
        </p:txBody>
      </p:sp>
      <p:grpSp>
        <p:nvGrpSpPr>
          <p:cNvPr id="7" name="Skupina 16"/>
          <p:cNvGrpSpPr>
            <a:grpSpLocks/>
          </p:cNvGrpSpPr>
          <p:nvPr/>
        </p:nvGrpSpPr>
        <p:grpSpPr bwMode="auto">
          <a:xfrm>
            <a:off x="5181600" y="3505200"/>
            <a:ext cx="1295400" cy="381000"/>
            <a:chOff x="5029200" y="4267200"/>
            <a:chExt cx="1295400" cy="381000"/>
          </a:xfrm>
        </p:grpSpPr>
        <p:sp>
          <p:nvSpPr>
            <p:cNvPr id="16" name="Výložka 15"/>
            <p:cNvSpPr/>
            <p:nvPr/>
          </p:nvSpPr>
          <p:spPr>
            <a:xfrm>
              <a:off x="5029200" y="4267200"/>
              <a:ext cx="1295400" cy="381000"/>
            </a:xfrm>
            <a:prstGeom prst="chevron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>
                <a:solidFill>
                  <a:schemeClr val="tx1"/>
                </a:solidFill>
              </a:endParaRPr>
            </a:p>
          </p:txBody>
        </p:sp>
        <p:sp>
          <p:nvSpPr>
            <p:cNvPr id="30751" name="BlokTextu 14"/>
            <p:cNvSpPr txBox="1">
              <a:spLocks noChangeArrowheads="1"/>
            </p:cNvSpPr>
            <p:nvPr/>
          </p:nvSpPr>
          <p:spPr bwMode="auto">
            <a:xfrm>
              <a:off x="5181600" y="4267200"/>
              <a:ext cx="99738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sk-SK" b="1" dirty="0" smtClean="0">
                  <a:latin typeface="Calibri" pitchFamily="34" charset="0"/>
                </a:rPr>
                <a:t>6,4 </a:t>
              </a:r>
              <a:r>
                <a:rPr lang="sk-SK" b="1" dirty="0">
                  <a:latin typeface="Calibri" pitchFamily="34" charset="0"/>
                </a:rPr>
                <a:t>bil. €</a:t>
              </a:r>
            </a:p>
          </p:txBody>
        </p:sp>
      </p:grpSp>
      <p:sp>
        <p:nvSpPr>
          <p:cNvPr id="18" name="Ohnutá šípka 17"/>
          <p:cNvSpPr/>
          <p:nvPr/>
        </p:nvSpPr>
        <p:spPr>
          <a:xfrm rot="10800000">
            <a:off x="5638800" y="3962400"/>
            <a:ext cx="1066800" cy="457200"/>
          </a:xfrm>
          <a:prstGeom prst="ben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>
              <a:solidFill>
                <a:schemeClr val="tx1"/>
              </a:solidFill>
            </a:endParaRPr>
          </a:p>
        </p:txBody>
      </p:sp>
      <p:sp>
        <p:nvSpPr>
          <p:cNvPr id="21" name="Kríž 20"/>
          <p:cNvSpPr/>
          <p:nvPr/>
        </p:nvSpPr>
        <p:spPr>
          <a:xfrm>
            <a:off x="6553200" y="3581400"/>
            <a:ext cx="228600" cy="228600"/>
          </a:xfrm>
          <a:prstGeom prst="plus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grpSp>
        <p:nvGrpSpPr>
          <p:cNvPr id="8" name="Skupina 27"/>
          <p:cNvGrpSpPr>
            <a:grpSpLocks/>
          </p:cNvGrpSpPr>
          <p:nvPr/>
        </p:nvGrpSpPr>
        <p:grpSpPr bwMode="auto">
          <a:xfrm>
            <a:off x="6096000" y="4419600"/>
            <a:ext cx="908050" cy="584200"/>
            <a:chOff x="2971800" y="4953000"/>
            <a:chExt cx="907621" cy="584775"/>
          </a:xfrm>
        </p:grpSpPr>
        <p:sp>
          <p:nvSpPr>
            <p:cNvPr id="30748" name="Obdĺžnik 22"/>
            <p:cNvSpPr>
              <a:spLocks noChangeArrowheads="1"/>
            </p:cNvSpPr>
            <p:nvPr/>
          </p:nvSpPr>
          <p:spPr bwMode="auto">
            <a:xfrm>
              <a:off x="2971800" y="4953000"/>
              <a:ext cx="907621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sk-SK" sz="1600" b="1" dirty="0">
                  <a:solidFill>
                    <a:srgbClr val="0000FF"/>
                  </a:solidFill>
                  <a:latin typeface="Calibri" pitchFamily="34" charset="0"/>
                </a:rPr>
                <a:t>Platy</a:t>
              </a:r>
            </a:p>
            <a:p>
              <a:pPr algn="ctr"/>
              <a:r>
                <a:rPr lang="sk-SK" sz="1600" b="1" dirty="0">
                  <a:latin typeface="Calibri" pitchFamily="34" charset="0"/>
                </a:rPr>
                <a:t>1,4 bil. €</a:t>
              </a:r>
            </a:p>
          </p:txBody>
        </p:sp>
        <p:sp>
          <p:nvSpPr>
            <p:cNvPr id="25" name="Zaoblený obdĺžnik 24"/>
            <p:cNvSpPr/>
            <p:nvPr/>
          </p:nvSpPr>
          <p:spPr>
            <a:xfrm>
              <a:off x="3047964" y="5029275"/>
              <a:ext cx="761640" cy="457650"/>
            </a:xfrm>
            <a:prstGeom prst="roundRect">
              <a:avLst/>
            </a:prstGeom>
            <a:noFill/>
            <a:ln>
              <a:solidFill>
                <a:srgbClr val="0070C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pSp>
        <p:nvGrpSpPr>
          <p:cNvPr id="9" name="Skupina 28"/>
          <p:cNvGrpSpPr>
            <a:grpSpLocks/>
          </p:cNvGrpSpPr>
          <p:nvPr/>
        </p:nvGrpSpPr>
        <p:grpSpPr bwMode="auto">
          <a:xfrm>
            <a:off x="6096000" y="2209800"/>
            <a:ext cx="1068388" cy="609600"/>
            <a:chOff x="4800600" y="5105400"/>
            <a:chExt cx="1068241" cy="609600"/>
          </a:xfrm>
        </p:grpSpPr>
        <p:sp>
          <p:nvSpPr>
            <p:cNvPr id="22" name="Obdĺžnik 21"/>
            <p:cNvSpPr/>
            <p:nvPr/>
          </p:nvSpPr>
          <p:spPr>
            <a:xfrm>
              <a:off x="4800600" y="5105400"/>
              <a:ext cx="1068241" cy="5842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err="1">
                  <a:solidFill>
                    <a:schemeClr val="accent3">
                      <a:lumMod val="50000"/>
                    </a:schemeClr>
                  </a:solidFill>
                  <a:latin typeface="+mn-lt"/>
                  <a:cs typeface="+mn-cs"/>
                </a:rPr>
                <a:t>Soc.benef</a:t>
              </a:r>
              <a:r>
                <a:rPr lang="sk-SK" sz="1600" b="1" dirty="0">
                  <a:solidFill>
                    <a:schemeClr val="accent3">
                      <a:lumMod val="50000"/>
                    </a:schemeClr>
                  </a:solidFill>
                  <a:latin typeface="+mn-lt"/>
                  <a:cs typeface="+mn-cs"/>
                </a:rPr>
                <a:t>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smtClean="0">
                  <a:latin typeface="+mn-lt"/>
                  <a:cs typeface="+mn-cs"/>
                </a:rPr>
                <a:t>2,8 </a:t>
              </a:r>
              <a:r>
                <a:rPr lang="sk-SK" sz="1600" b="1" dirty="0">
                  <a:latin typeface="+mn-lt"/>
                  <a:cs typeface="+mn-cs"/>
                </a:rPr>
                <a:t>bil. €</a:t>
              </a:r>
            </a:p>
          </p:txBody>
        </p:sp>
        <p:sp>
          <p:nvSpPr>
            <p:cNvPr id="26" name="Zaoblený obdĺžnik 25"/>
            <p:cNvSpPr/>
            <p:nvPr/>
          </p:nvSpPr>
          <p:spPr>
            <a:xfrm>
              <a:off x="4800600" y="5105400"/>
              <a:ext cx="1066653" cy="609600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pSp>
        <p:nvGrpSpPr>
          <p:cNvPr id="12" name="Skupina 29"/>
          <p:cNvGrpSpPr>
            <a:grpSpLocks/>
          </p:cNvGrpSpPr>
          <p:nvPr/>
        </p:nvGrpSpPr>
        <p:grpSpPr bwMode="auto">
          <a:xfrm>
            <a:off x="7544015" y="3429000"/>
            <a:ext cx="907621" cy="609600"/>
            <a:chOff x="6293497" y="4953000"/>
            <a:chExt cx="907191" cy="609600"/>
          </a:xfrm>
        </p:grpSpPr>
        <p:sp>
          <p:nvSpPr>
            <p:cNvPr id="24" name="Obdĺžnik 23"/>
            <p:cNvSpPr/>
            <p:nvPr/>
          </p:nvSpPr>
          <p:spPr>
            <a:xfrm>
              <a:off x="6293497" y="4953000"/>
              <a:ext cx="907191" cy="58477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err="1">
                  <a:solidFill>
                    <a:schemeClr val="accent6">
                      <a:lumMod val="50000"/>
                    </a:schemeClr>
                  </a:solidFill>
                  <a:latin typeface="+mn-lt"/>
                  <a:cs typeface="+mn-cs"/>
                </a:rPr>
                <a:t>Ostat</a:t>
              </a:r>
              <a:r>
                <a:rPr lang="sk-SK" sz="1600" b="1" dirty="0">
                  <a:solidFill>
                    <a:schemeClr val="accent6">
                      <a:lumMod val="50000"/>
                    </a:schemeClr>
                  </a:solidFill>
                  <a:latin typeface="+mn-lt"/>
                  <a:cs typeface="+mn-cs"/>
                </a:rPr>
                <a:t>.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smtClean="0">
                  <a:latin typeface="+mn-lt"/>
                  <a:cs typeface="+mn-cs"/>
                </a:rPr>
                <a:t>2,2 </a:t>
              </a:r>
              <a:r>
                <a:rPr lang="sk-SK" sz="1600" b="1" dirty="0">
                  <a:latin typeface="+mn-lt"/>
                  <a:cs typeface="+mn-cs"/>
                </a:rPr>
                <a:t>bil. €</a:t>
              </a:r>
            </a:p>
          </p:txBody>
        </p:sp>
        <p:sp>
          <p:nvSpPr>
            <p:cNvPr id="27" name="Zaoblený obdĺžnik 26"/>
            <p:cNvSpPr/>
            <p:nvPr/>
          </p:nvSpPr>
          <p:spPr>
            <a:xfrm>
              <a:off x="6325019" y="4953000"/>
              <a:ext cx="837803" cy="609600"/>
            </a:xfrm>
            <a:prstGeom prst="roundRect">
              <a:avLst/>
            </a:prstGeom>
            <a:noFill/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sp>
        <p:nvSpPr>
          <p:cNvPr id="30738" name="BlokTextu 31"/>
          <p:cNvSpPr txBox="1">
            <a:spLocks noChangeArrowheads="1"/>
          </p:cNvSpPr>
          <p:nvPr/>
        </p:nvSpPr>
        <p:spPr bwMode="auto">
          <a:xfrm>
            <a:off x="838200" y="4343400"/>
            <a:ext cx="147540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 sz="2000" b="1" i="1" dirty="0" smtClean="0">
                <a:solidFill>
                  <a:srgbClr val="C00000"/>
                </a:solidFill>
                <a:latin typeface="Calibri" pitchFamily="34" charset="0"/>
              </a:rPr>
              <a:t>Produktívna</a:t>
            </a:r>
          </a:p>
          <a:p>
            <a:pPr algn="ctr"/>
            <a:r>
              <a:rPr lang="sk-SK" sz="2000" b="1" i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sk-SK" sz="2000" b="1" i="1" dirty="0">
                <a:solidFill>
                  <a:srgbClr val="C00000"/>
                </a:solidFill>
                <a:latin typeface="Calibri" pitchFamily="34" charset="0"/>
              </a:rPr>
              <a:t>sféra</a:t>
            </a:r>
          </a:p>
        </p:txBody>
      </p:sp>
      <p:sp>
        <p:nvSpPr>
          <p:cNvPr id="30739" name="Obdĺžnik 33"/>
          <p:cNvSpPr>
            <a:spLocks noChangeArrowheads="1"/>
          </p:cNvSpPr>
          <p:nvPr/>
        </p:nvSpPr>
        <p:spPr bwMode="auto">
          <a:xfrm>
            <a:off x="3867150" y="5181600"/>
            <a:ext cx="15557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sk-SK" sz="1600" b="1" dirty="0" err="1">
                <a:solidFill>
                  <a:srgbClr val="0000FF"/>
                </a:solidFill>
                <a:latin typeface="Calibri" pitchFamily="34" charset="0"/>
              </a:rPr>
              <a:t>CB,banky</a:t>
            </a:r>
            <a:r>
              <a:rPr lang="sk-SK" sz="1600" b="1" dirty="0">
                <a:solidFill>
                  <a:srgbClr val="0000FF"/>
                </a:solidFill>
                <a:latin typeface="Calibri" pitchFamily="34" charset="0"/>
              </a:rPr>
              <a:t>, fondy</a:t>
            </a:r>
          </a:p>
          <a:p>
            <a:pPr algn="ctr"/>
            <a:r>
              <a:rPr lang="sk-SK" sz="1600" b="1" dirty="0" smtClean="0">
                <a:latin typeface="Calibri" pitchFamily="34" charset="0"/>
              </a:rPr>
              <a:t>0,5 </a:t>
            </a:r>
            <a:r>
              <a:rPr lang="sk-SK" sz="1600" b="1" dirty="0">
                <a:latin typeface="Calibri" pitchFamily="34" charset="0"/>
              </a:rPr>
              <a:t>bil. €</a:t>
            </a:r>
          </a:p>
        </p:txBody>
      </p:sp>
      <p:sp>
        <p:nvSpPr>
          <p:cNvPr id="36" name="Šípka nahor 35"/>
          <p:cNvSpPr/>
          <p:nvPr/>
        </p:nvSpPr>
        <p:spPr>
          <a:xfrm>
            <a:off x="4495800" y="4724400"/>
            <a:ext cx="122238" cy="457200"/>
          </a:xfrm>
          <a:prstGeom prst="upArrow">
            <a:avLst/>
          </a:prstGeom>
          <a:solidFill>
            <a:srgbClr val="C0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k-SK"/>
          </a:p>
        </p:txBody>
      </p:sp>
      <p:sp>
        <p:nvSpPr>
          <p:cNvPr id="30741" name="BlokTextu 30"/>
          <p:cNvSpPr txBox="1">
            <a:spLocks noChangeArrowheads="1"/>
          </p:cNvSpPr>
          <p:nvPr/>
        </p:nvSpPr>
        <p:spPr bwMode="auto">
          <a:xfrm>
            <a:off x="4038600" y="1676400"/>
            <a:ext cx="7080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3600" b="1" dirty="0">
                <a:solidFill>
                  <a:srgbClr val="0000FF"/>
                </a:solidFill>
                <a:latin typeface="Calibri" pitchFamily="34" charset="0"/>
              </a:rPr>
              <a:t>EÚ</a:t>
            </a:r>
          </a:p>
        </p:txBody>
      </p:sp>
      <p:sp>
        <p:nvSpPr>
          <p:cNvPr id="30742" name="BlokTextu 32"/>
          <p:cNvSpPr txBox="1">
            <a:spLocks noChangeArrowheads="1"/>
          </p:cNvSpPr>
          <p:nvPr/>
        </p:nvSpPr>
        <p:spPr bwMode="auto">
          <a:xfrm>
            <a:off x="4572000" y="4800600"/>
            <a:ext cx="8921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b="1">
                <a:solidFill>
                  <a:srgbClr val="C00000"/>
                </a:solidFill>
                <a:latin typeface="Calibri" pitchFamily="34" charset="0"/>
              </a:rPr>
              <a:t>pôžičky</a:t>
            </a:r>
          </a:p>
        </p:txBody>
      </p:sp>
      <p:sp>
        <p:nvSpPr>
          <p:cNvPr id="30743" name="BlokTextu 36"/>
          <p:cNvSpPr txBox="1">
            <a:spLocks noChangeArrowheads="1"/>
          </p:cNvSpPr>
          <p:nvPr/>
        </p:nvSpPr>
        <p:spPr bwMode="auto">
          <a:xfrm>
            <a:off x="5486400" y="5334000"/>
            <a:ext cx="11624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400" b="1" dirty="0">
                <a:solidFill>
                  <a:srgbClr val="C00000"/>
                </a:solidFill>
                <a:latin typeface="Calibri" pitchFamily="34" charset="0"/>
              </a:rPr>
              <a:t>(dlh </a:t>
            </a:r>
            <a:r>
              <a:rPr lang="sk-SK" sz="1400" b="1" dirty="0" smtClean="0">
                <a:solidFill>
                  <a:srgbClr val="C00000"/>
                </a:solidFill>
                <a:latin typeface="Calibri" pitchFamily="34" charset="0"/>
              </a:rPr>
              <a:t>11 </a:t>
            </a:r>
            <a:r>
              <a:rPr lang="sk-SK" sz="1400" b="1" dirty="0">
                <a:solidFill>
                  <a:srgbClr val="C00000"/>
                </a:solidFill>
                <a:latin typeface="Calibri" pitchFamily="34" charset="0"/>
              </a:rPr>
              <a:t>bil. €)</a:t>
            </a:r>
          </a:p>
        </p:txBody>
      </p:sp>
      <p:grpSp>
        <p:nvGrpSpPr>
          <p:cNvPr id="34" name="Skupina 29"/>
          <p:cNvGrpSpPr>
            <a:grpSpLocks/>
          </p:cNvGrpSpPr>
          <p:nvPr/>
        </p:nvGrpSpPr>
        <p:grpSpPr bwMode="auto">
          <a:xfrm>
            <a:off x="1524001" y="2362200"/>
            <a:ext cx="907621" cy="609600"/>
            <a:chOff x="6293498" y="4953000"/>
            <a:chExt cx="907191" cy="609600"/>
          </a:xfrm>
        </p:grpSpPr>
        <p:sp>
          <p:nvSpPr>
            <p:cNvPr id="37" name="Obdĺžnik 36"/>
            <p:cNvSpPr/>
            <p:nvPr/>
          </p:nvSpPr>
          <p:spPr>
            <a:xfrm>
              <a:off x="6293498" y="4953000"/>
              <a:ext cx="907191" cy="584775"/>
            </a:xfrm>
            <a:prstGeom prst="rect">
              <a:avLst/>
            </a:prstGeom>
            <a:ln>
              <a:solidFill>
                <a:srgbClr val="C00000"/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smtClean="0">
                  <a:solidFill>
                    <a:schemeClr val="accent6">
                      <a:lumMod val="50000"/>
                    </a:schemeClr>
                  </a:solidFill>
                  <a:latin typeface="+mn-lt"/>
                  <a:cs typeface="+mn-cs"/>
                </a:rPr>
                <a:t>Dane</a:t>
              </a:r>
              <a:endParaRPr lang="sk-SK" sz="16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smtClean="0">
                  <a:latin typeface="+mn-lt"/>
                  <a:cs typeface="+mn-cs"/>
                </a:rPr>
                <a:t>3,4 </a:t>
              </a:r>
              <a:r>
                <a:rPr lang="sk-SK" sz="1600" b="1" dirty="0">
                  <a:latin typeface="+mn-lt"/>
                  <a:cs typeface="+mn-cs"/>
                </a:rPr>
                <a:t>bil. €</a:t>
              </a:r>
            </a:p>
          </p:txBody>
        </p:sp>
        <p:sp>
          <p:nvSpPr>
            <p:cNvPr id="38" name="Zaoblený obdĺžnik 37"/>
            <p:cNvSpPr/>
            <p:nvPr/>
          </p:nvSpPr>
          <p:spPr>
            <a:xfrm>
              <a:off x="6325019" y="4953000"/>
              <a:ext cx="837803" cy="609600"/>
            </a:xfrm>
            <a:prstGeom prst="roundRect">
              <a:avLst/>
            </a:prstGeom>
            <a:noFill/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grpSp>
        <p:nvGrpSpPr>
          <p:cNvPr id="39" name="Skupina 29"/>
          <p:cNvGrpSpPr>
            <a:grpSpLocks/>
          </p:cNvGrpSpPr>
          <p:nvPr/>
        </p:nvGrpSpPr>
        <p:grpSpPr bwMode="auto">
          <a:xfrm>
            <a:off x="2667000" y="2362200"/>
            <a:ext cx="907621" cy="609600"/>
            <a:chOff x="6293498" y="4953000"/>
            <a:chExt cx="907191" cy="609600"/>
          </a:xfrm>
        </p:grpSpPr>
        <p:sp>
          <p:nvSpPr>
            <p:cNvPr id="40" name="Obdĺžnik 39"/>
            <p:cNvSpPr/>
            <p:nvPr/>
          </p:nvSpPr>
          <p:spPr>
            <a:xfrm>
              <a:off x="6293498" y="4953000"/>
              <a:ext cx="907191" cy="584775"/>
            </a:xfrm>
            <a:prstGeom prst="rect">
              <a:avLst/>
            </a:prstGeom>
            <a:ln>
              <a:solidFill>
                <a:schemeClr val="accent3">
                  <a:lumMod val="50000"/>
                </a:schemeClr>
              </a:solidFill>
            </a:ln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+mn-lt"/>
                  <a:cs typeface="+mn-cs"/>
                </a:rPr>
                <a:t>Soc.pr</a:t>
              </a:r>
              <a:r>
                <a:rPr lang="sk-SK" sz="1600" b="1" dirty="0" smtClean="0">
                  <a:solidFill>
                    <a:schemeClr val="accent6">
                      <a:lumMod val="50000"/>
                    </a:schemeClr>
                  </a:solidFill>
                  <a:latin typeface="+mn-lt"/>
                  <a:cs typeface="+mn-cs"/>
                </a:rPr>
                <a:t>.</a:t>
              </a:r>
              <a:endParaRPr lang="sk-SK" sz="1600" b="1" dirty="0">
                <a:solidFill>
                  <a:schemeClr val="accent6">
                    <a:lumMod val="50000"/>
                  </a:schemeClr>
                </a:solidFill>
                <a:latin typeface="+mn-lt"/>
                <a:cs typeface="+mn-cs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sk-SK" sz="1600" b="1" dirty="0" smtClean="0">
                  <a:latin typeface="+mn-lt"/>
                  <a:cs typeface="+mn-cs"/>
                </a:rPr>
                <a:t>1,8 </a:t>
              </a:r>
              <a:r>
                <a:rPr lang="sk-SK" sz="1600" b="1" dirty="0">
                  <a:latin typeface="+mn-lt"/>
                  <a:cs typeface="+mn-cs"/>
                </a:rPr>
                <a:t>bil. €</a:t>
              </a:r>
            </a:p>
          </p:txBody>
        </p:sp>
        <p:sp>
          <p:nvSpPr>
            <p:cNvPr id="41" name="Zaoblený obdĺžnik 40"/>
            <p:cNvSpPr/>
            <p:nvPr/>
          </p:nvSpPr>
          <p:spPr>
            <a:xfrm>
              <a:off x="6325019" y="4953000"/>
              <a:ext cx="837803" cy="609600"/>
            </a:xfrm>
            <a:prstGeom prst="roundRect">
              <a:avLst/>
            </a:prstGeom>
            <a:noFill/>
            <a:ln>
              <a:solidFill>
                <a:schemeClr val="accent3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sk-SK"/>
            </a:p>
          </p:txBody>
        </p:sp>
      </p:grpSp>
      <p:cxnSp>
        <p:nvCxnSpPr>
          <p:cNvPr id="43" name="Rovná spojovacia šípka 42"/>
          <p:cNvCxnSpPr/>
          <p:nvPr/>
        </p:nvCxnSpPr>
        <p:spPr>
          <a:xfrm>
            <a:off x="2209800" y="3124200"/>
            <a:ext cx="228600" cy="228600"/>
          </a:xfrm>
          <a:prstGeom prst="straightConnector1">
            <a:avLst/>
          </a:prstGeom>
          <a:ln w="57150">
            <a:solidFill>
              <a:srgbClr val="C0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Rovná spojovacia šípka 44"/>
          <p:cNvCxnSpPr/>
          <p:nvPr/>
        </p:nvCxnSpPr>
        <p:spPr>
          <a:xfrm flipH="1">
            <a:off x="2895600" y="3048000"/>
            <a:ext cx="228600" cy="304800"/>
          </a:xfrm>
          <a:prstGeom prst="straightConnector1">
            <a:avLst/>
          </a:prstGeom>
          <a:ln w="5715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b="1" dirty="0" smtClean="0">
                <a:solidFill>
                  <a:srgbClr val="0000FF"/>
                </a:solidFill>
              </a:rPr>
              <a:t>Vývoj vládnych príjmov a výdavkov EÚ27</a:t>
            </a:r>
            <a:br>
              <a:rPr lang="sk-SK" sz="3600" b="1" dirty="0" smtClean="0">
                <a:solidFill>
                  <a:srgbClr val="0000FF"/>
                </a:solidFill>
              </a:rPr>
            </a:br>
            <a:r>
              <a:rPr lang="sk-SK" sz="3100" b="1" dirty="0" smtClean="0">
                <a:solidFill>
                  <a:srgbClr val="0000FF"/>
                </a:solidFill>
              </a:rPr>
              <a:t>(bil. euro)</a:t>
            </a:r>
            <a:endParaRPr lang="sk-SK" sz="3100" b="1" dirty="0">
              <a:solidFill>
                <a:srgbClr val="0000FF"/>
              </a:solidFill>
            </a:endParaRPr>
          </a:p>
        </p:txBody>
      </p:sp>
      <p:graphicFrame>
        <p:nvGraphicFramePr>
          <p:cNvPr id="4" name="Zástupný symbol obsah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698423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ĺžnik 4"/>
          <p:cNvSpPr/>
          <p:nvPr/>
        </p:nvSpPr>
        <p:spPr>
          <a:xfrm>
            <a:off x="7308304" y="6309320"/>
            <a:ext cx="12566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dirty="0"/>
              <a:t>Zdroj: </a:t>
            </a:r>
            <a:r>
              <a:rPr lang="sk-SK" sz="1400" dirty="0" err="1"/>
              <a:t>Eurostat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77174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>
                <a:solidFill>
                  <a:srgbClr val="0000FF"/>
                </a:solidFill>
              </a:rPr>
              <a:t>Vývoj </a:t>
            </a:r>
            <a:r>
              <a:rPr lang="sk-SK" b="1" dirty="0" smtClean="0">
                <a:solidFill>
                  <a:srgbClr val="0000FF"/>
                </a:solidFill>
              </a:rPr>
              <a:t>vládnych príjmov a </a:t>
            </a:r>
            <a:r>
              <a:rPr lang="sk-SK" b="1" dirty="0">
                <a:solidFill>
                  <a:srgbClr val="0000FF"/>
                </a:solidFill>
              </a:rPr>
              <a:t>výdavkov </a:t>
            </a:r>
            <a:r>
              <a:rPr lang="sk-SK" b="1" dirty="0" smtClean="0">
                <a:solidFill>
                  <a:srgbClr val="0000FF"/>
                </a:solidFill>
              </a:rPr>
              <a:t>SR</a:t>
            </a:r>
            <a:r>
              <a:rPr lang="sk-SK" b="1" dirty="0">
                <a:solidFill>
                  <a:srgbClr val="0000FF"/>
                </a:solidFill>
              </a:rPr>
              <a:t/>
            </a:r>
            <a:br>
              <a:rPr lang="sk-SK" b="1" dirty="0">
                <a:solidFill>
                  <a:srgbClr val="0000FF"/>
                </a:solidFill>
              </a:rPr>
            </a:br>
            <a:r>
              <a:rPr lang="sk-SK" sz="4000" b="1" dirty="0" smtClean="0">
                <a:solidFill>
                  <a:srgbClr val="0000FF"/>
                </a:solidFill>
              </a:rPr>
              <a:t>(mld. euro)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k-SK"/>
          </a:p>
        </p:txBody>
      </p:sp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7203014"/>
              </p:ext>
            </p:extLst>
          </p:nvPr>
        </p:nvGraphicFramePr>
        <p:xfrm>
          <a:off x="467544" y="1695450"/>
          <a:ext cx="8208911" cy="4541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Obdĺžnik 4"/>
          <p:cNvSpPr/>
          <p:nvPr/>
        </p:nvSpPr>
        <p:spPr>
          <a:xfrm>
            <a:off x="7308304" y="6381328"/>
            <a:ext cx="125669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k-SK" sz="1400" dirty="0"/>
              <a:t>Zdroj: </a:t>
            </a:r>
            <a:r>
              <a:rPr lang="sk-SK" sz="1400" dirty="0" err="1"/>
              <a:t>Eurostat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095821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401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sk-SK" sz="3600" b="1" dirty="0" smtClean="0">
                <a:solidFill>
                  <a:srgbClr val="0000FF"/>
                </a:solidFill>
              </a:rPr>
              <a:t/>
            </a:r>
            <a:br>
              <a:rPr lang="sk-SK" sz="3600" b="1" dirty="0" smtClean="0">
                <a:solidFill>
                  <a:srgbClr val="0000FF"/>
                </a:solidFill>
              </a:rPr>
            </a:br>
            <a:r>
              <a:rPr lang="sk-SK" sz="4000" b="1" dirty="0" smtClean="0">
                <a:solidFill>
                  <a:srgbClr val="0000FF"/>
                </a:solidFill>
              </a:rPr>
              <a:t>EÚ27- Dlh a  schopnosť splácania </a:t>
            </a:r>
            <a:r>
              <a:rPr lang="sk-SK" sz="3600" b="1" dirty="0" smtClean="0">
                <a:solidFill>
                  <a:srgbClr val="0000FF"/>
                </a:solidFill>
              </a:rPr>
              <a:t/>
            </a:r>
            <a:br>
              <a:rPr lang="sk-SK" sz="3600" b="1" dirty="0" smtClean="0">
                <a:solidFill>
                  <a:srgbClr val="0000FF"/>
                </a:solidFill>
              </a:rPr>
            </a:br>
            <a:r>
              <a:rPr lang="sk-SK" sz="2800" b="1" dirty="0" smtClean="0"/>
              <a:t>(</a:t>
            </a:r>
            <a:r>
              <a:rPr lang="sk-SK" sz="2800" b="1" dirty="0" err="1" smtClean="0"/>
              <a:t>mld.euro</a:t>
            </a:r>
            <a:r>
              <a:rPr lang="sk-SK" sz="2800" b="1" dirty="0" smtClean="0">
                <a:solidFill>
                  <a:srgbClr val="0000FF"/>
                </a:solidFill>
              </a:rPr>
              <a:t>)</a:t>
            </a:r>
            <a:r>
              <a:rPr lang="sk-SK" sz="3600" b="1" dirty="0" smtClean="0">
                <a:solidFill>
                  <a:srgbClr val="0000FF"/>
                </a:solidFill>
              </a:rPr>
              <a:t/>
            </a:r>
            <a:br>
              <a:rPr lang="sk-SK" sz="3600" b="1" dirty="0" smtClean="0">
                <a:solidFill>
                  <a:srgbClr val="0000FF"/>
                </a:solidFill>
              </a:rPr>
            </a:br>
            <a:endParaRPr lang="sk-SK" sz="3600" dirty="0" smtClean="0">
              <a:solidFill>
                <a:srgbClr val="0000FF"/>
              </a:solidFill>
            </a:endParaRP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6384925" y="6129338"/>
            <a:ext cx="11826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k-SK" sz="1200" dirty="0"/>
              <a:t>Zdroj: </a:t>
            </a:r>
            <a:r>
              <a:rPr lang="sk-SK" sz="1200" dirty="0" err="1"/>
              <a:t>Eurostat</a:t>
            </a:r>
            <a:endParaRPr lang="en-US" sz="1200" dirty="0"/>
          </a:p>
        </p:txBody>
      </p:sp>
      <p:graphicFrame>
        <p:nvGraphicFramePr>
          <p:cNvPr id="6" name="Graf 5"/>
          <p:cNvGraphicFramePr/>
          <p:nvPr>
            <p:extLst>
              <p:ext uri="{D42A27DB-BD31-4B8C-83A1-F6EECF244321}">
                <p14:modId xmlns:p14="http://schemas.microsoft.com/office/powerpoint/2010/main" val="3681159816"/>
              </p:ext>
            </p:extLst>
          </p:nvPr>
        </p:nvGraphicFramePr>
        <p:xfrm>
          <a:off x="685800" y="1981200"/>
          <a:ext cx="8001000" cy="3933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3836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</TotalTime>
  <Words>393</Words>
  <Application>Microsoft Office PowerPoint</Application>
  <PresentationFormat>Prezentácia na obrazovke (4:3)</PresentationFormat>
  <Paragraphs>93</Paragraphs>
  <Slides>14</Slides>
  <Notes>2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14</vt:i4>
      </vt:variant>
    </vt:vector>
  </HeadingPairs>
  <TitlesOfParts>
    <vt:vector size="15" baseType="lpstr">
      <vt:lpstr>Motív Office</vt:lpstr>
      <vt:lpstr>Prečo nepotrebujeme efektívnu verejnú správu, ale potrebujeme malú verejnú správu</vt:lpstr>
      <vt:lpstr>Hospodárenie vlád - vývoj</vt:lpstr>
      <vt:lpstr>Ekonomická efektívnosť podnikania</vt:lpstr>
      <vt:lpstr>Ekonomická „efektívnosť“ VS</vt:lpstr>
      <vt:lpstr>Problémy hospodárenia VS (v porovnaní s produktívnou sférou)</vt:lpstr>
      <vt:lpstr>Hospodárenie vlád v EÚ27 ( 2012)</vt:lpstr>
      <vt:lpstr>Vývoj vládnych príjmov a výdavkov EÚ27 (bil. euro)</vt:lpstr>
      <vt:lpstr>Vývoj vládnych príjmov a výdavkov SR (mld. euro)</vt:lpstr>
      <vt:lpstr> EÚ27- Dlh a  schopnosť splácania  (mld.euro) </vt:lpstr>
      <vt:lpstr>Prezentácia programu PowerPoint</vt:lpstr>
      <vt:lpstr>Hospodárenie vlád - morálka</vt:lpstr>
      <vt:lpstr>Príklad Nového Zélandu (1) vládne výdavky</vt:lpstr>
      <vt:lpstr>Príklad Nového Zélandu (2) HDP</vt:lpstr>
      <vt:lpstr>Odporúčaná literatúra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Prečo nepotrebujeme efektívnu verejnú správu, ale potrebujeme malú verejnú správu</dc:title>
  <dc:creator>Rudy</dc:creator>
  <cp:lastModifiedBy>Rudy</cp:lastModifiedBy>
  <cp:revision>30</cp:revision>
  <dcterms:created xsi:type="dcterms:W3CDTF">2014-11-19T05:40:12Z</dcterms:created>
  <dcterms:modified xsi:type="dcterms:W3CDTF">2014-11-26T09:38:51Z</dcterms:modified>
</cp:coreProperties>
</file>