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14"/>
  </p:notesMasterIdLst>
  <p:handoutMasterIdLst>
    <p:handoutMasterId r:id="rId115"/>
  </p:handoutMasterIdLst>
  <p:sldIdLst>
    <p:sldId id="452" r:id="rId2"/>
    <p:sldId id="453" r:id="rId3"/>
    <p:sldId id="456" r:id="rId4"/>
    <p:sldId id="454" r:id="rId5"/>
    <p:sldId id="411" r:id="rId6"/>
    <p:sldId id="257" r:id="rId7"/>
    <p:sldId id="455" r:id="rId8"/>
    <p:sldId id="412" r:id="rId9"/>
    <p:sldId id="413" r:id="rId10"/>
    <p:sldId id="414" r:id="rId11"/>
    <p:sldId id="415" r:id="rId12"/>
    <p:sldId id="258" r:id="rId13"/>
    <p:sldId id="259" r:id="rId14"/>
    <p:sldId id="260" r:id="rId15"/>
    <p:sldId id="262" r:id="rId16"/>
    <p:sldId id="416" r:id="rId17"/>
    <p:sldId id="417" r:id="rId18"/>
    <p:sldId id="418" r:id="rId19"/>
    <p:sldId id="419" r:id="rId20"/>
    <p:sldId id="420" r:id="rId21"/>
    <p:sldId id="421" r:id="rId22"/>
    <p:sldId id="457" r:id="rId23"/>
    <p:sldId id="448" r:id="rId24"/>
    <p:sldId id="458" r:id="rId25"/>
    <p:sldId id="459" r:id="rId26"/>
    <p:sldId id="557" r:id="rId27"/>
    <p:sldId id="461" r:id="rId28"/>
    <p:sldId id="462" r:id="rId29"/>
    <p:sldId id="463" r:id="rId30"/>
    <p:sldId id="464" r:id="rId31"/>
    <p:sldId id="465" r:id="rId32"/>
    <p:sldId id="466" r:id="rId33"/>
    <p:sldId id="467" r:id="rId34"/>
    <p:sldId id="468" r:id="rId35"/>
    <p:sldId id="469" r:id="rId36"/>
    <p:sldId id="470" r:id="rId37"/>
    <p:sldId id="471" r:id="rId38"/>
    <p:sldId id="472" r:id="rId39"/>
    <p:sldId id="473" r:id="rId40"/>
    <p:sldId id="474" r:id="rId41"/>
    <p:sldId id="475" r:id="rId42"/>
    <p:sldId id="476" r:id="rId43"/>
    <p:sldId id="477" r:id="rId44"/>
    <p:sldId id="478" r:id="rId45"/>
    <p:sldId id="479" r:id="rId46"/>
    <p:sldId id="480" r:id="rId47"/>
    <p:sldId id="481" r:id="rId48"/>
    <p:sldId id="482" r:id="rId49"/>
    <p:sldId id="483" r:id="rId50"/>
    <p:sldId id="484" r:id="rId51"/>
    <p:sldId id="306" r:id="rId52"/>
    <p:sldId id="338" r:id="rId53"/>
    <p:sldId id="271" r:id="rId54"/>
    <p:sldId id="272" r:id="rId55"/>
    <p:sldId id="273" r:id="rId56"/>
    <p:sldId id="274" r:id="rId57"/>
    <p:sldId id="275" r:id="rId58"/>
    <p:sldId id="394" r:id="rId59"/>
    <p:sldId id="566" r:id="rId60"/>
    <p:sldId id="489" r:id="rId61"/>
    <p:sldId id="490" r:id="rId62"/>
    <p:sldId id="491" r:id="rId63"/>
    <p:sldId id="492" r:id="rId64"/>
    <p:sldId id="493" r:id="rId65"/>
    <p:sldId id="494" r:id="rId66"/>
    <p:sldId id="495" r:id="rId67"/>
    <p:sldId id="496" r:id="rId68"/>
    <p:sldId id="497" r:id="rId69"/>
    <p:sldId id="549" r:id="rId70"/>
    <p:sldId id="560" r:id="rId71"/>
    <p:sldId id="546" r:id="rId72"/>
    <p:sldId id="547" r:id="rId73"/>
    <p:sldId id="548" r:id="rId74"/>
    <p:sldId id="559" r:id="rId75"/>
    <p:sldId id="440" r:id="rId76"/>
    <p:sldId id="441" r:id="rId77"/>
    <p:sldId id="442" r:id="rId78"/>
    <p:sldId id="443" r:id="rId79"/>
    <p:sldId id="444" r:id="rId80"/>
    <p:sldId id="445" r:id="rId81"/>
    <p:sldId id="542" r:id="rId82"/>
    <p:sldId id="541" r:id="rId83"/>
    <p:sldId id="533" r:id="rId84"/>
    <p:sldId id="534" r:id="rId85"/>
    <p:sldId id="535" r:id="rId86"/>
    <p:sldId id="536" r:id="rId87"/>
    <p:sldId id="537" r:id="rId88"/>
    <p:sldId id="538" r:id="rId89"/>
    <p:sldId id="539" r:id="rId90"/>
    <p:sldId id="540" r:id="rId91"/>
    <p:sldId id="450" r:id="rId92"/>
    <p:sldId id="451" r:id="rId93"/>
    <p:sldId id="570" r:id="rId94"/>
    <p:sldId id="564" r:id="rId95"/>
    <p:sldId id="523" r:id="rId96"/>
    <p:sldId id="544" r:id="rId97"/>
    <p:sldId id="545" r:id="rId98"/>
    <p:sldId id="543" r:id="rId99"/>
    <p:sldId id="524" r:id="rId100"/>
    <p:sldId id="525" r:id="rId101"/>
    <p:sldId id="526" r:id="rId102"/>
    <p:sldId id="527" r:id="rId103"/>
    <p:sldId id="528" r:id="rId104"/>
    <p:sldId id="529" r:id="rId105"/>
    <p:sldId id="530" r:id="rId106"/>
    <p:sldId id="531" r:id="rId107"/>
    <p:sldId id="532" r:id="rId108"/>
    <p:sldId id="567" r:id="rId109"/>
    <p:sldId id="568" r:id="rId110"/>
    <p:sldId id="569" r:id="rId111"/>
    <p:sldId id="521" r:id="rId112"/>
    <p:sldId id="550" r:id="rId113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554" autoAdjust="0"/>
  </p:normalViewPr>
  <p:slideViewPr>
    <p:cSldViewPr>
      <p:cViewPr>
        <p:scale>
          <a:sx n="66" d="100"/>
          <a:sy n="66" d="100"/>
        </p:scale>
        <p:origin x="-137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813"/>
            <a:ext cx="3169920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0813"/>
            <a:ext cx="3169920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FC6231C-2F32-46B6-829B-1560516110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1226"/>
            <a:ext cx="5364480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813"/>
            <a:ext cx="3169920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0813"/>
            <a:ext cx="3169920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D1A98AA6-A726-448C-B407-9F0C463A20E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571D42-D2CC-4FF5-91E2-C569723356A9}" type="slidenum">
              <a:rPr lang="en-US"/>
              <a:pPr/>
              <a:t>2</a:t>
            </a:fld>
            <a:endParaRPr lang="en-US"/>
          </a:p>
        </p:txBody>
      </p:sp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3F443A-088B-4D41-974C-27412123E22C}" type="slidenum">
              <a:rPr lang="en-US"/>
              <a:pPr/>
              <a:t>3</a:t>
            </a:fld>
            <a:endParaRPr lang="en-US"/>
          </a:p>
        </p:txBody>
      </p:sp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6228E5-737B-4CF8-A865-B19AA4C09425}" type="slidenum">
              <a:rPr lang="en-US"/>
              <a:pPr/>
              <a:t>6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98AA6-A726-448C-B407-9F0C463A20E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C0D6B6-0D40-42DF-A645-0FD2E389EB7E}" type="slidenum">
              <a:rPr lang="en-US"/>
              <a:pPr/>
              <a:t>14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85875" y="738188"/>
            <a:ext cx="4748213" cy="356076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59587"/>
            <a:ext cx="5364480" cy="43202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157" tIns="49079" rIns="98157" bIns="49079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71ACC-4F20-4512-8340-A4CA730CE4DD}" type="slidenum">
              <a:rPr lang="en-US"/>
              <a:pPr/>
              <a:t>53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85875" y="738188"/>
            <a:ext cx="4748213" cy="356076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59587"/>
            <a:ext cx="5364480" cy="43202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157" tIns="49079" rIns="98157" bIns="49079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B90DA-56FE-42DF-A4F6-0BB8B3C649AB}" type="slidenum">
              <a:rPr lang="en-US"/>
              <a:pPr/>
              <a:t>56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C8DD-47D1-4B05-8BFF-835C3CD79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C8C-1C3B-40FA-9368-9A3FD6BAC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4DAE-6AE8-4EA4-A6F9-CE43B6A2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5814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9600" y="1981200"/>
            <a:ext cx="35814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80F22FA-CFD8-4C6D-BE3B-4FC286DBC3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3152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32FDD46-A760-415E-8032-43F040125E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73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573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DRAFT--NOT FOR QUOTATION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5149525-18B9-4EFE-B1B2-DCEDD0EFA4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7918-46FF-4E10-B0A7-23AE34721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AB9F-473D-477F-A42E-A1E9435CC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B81D-61D7-41D6-9ACB-E151C6096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3601-821E-4396-AEF3-0EA3F048D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0B69-1F17-47FB-A4A1-E5CBB4252E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725A-1115-491F-8DDD-8660F739D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46308-DC21-418F-A420-F93C1F4FF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62B017-C7DF-44C0-827C-28729F8B48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1DBCE7-2710-481D-AD5E-EAFD060DFEB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theworld.com/" TargetMode="Externa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theworld.com/" TargetMode="Externa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6.v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7.v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8.v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9.v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2.v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3400" y="2590800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to create growth: The benefit of economic freedom to citizens in Europe and around the world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1066800" y="4267200"/>
            <a:ext cx="7162800" cy="228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Prof. Edward Peter </a:t>
            </a:r>
            <a:r>
              <a:rPr lang="en-US" dirty="0" smtClean="0"/>
              <a:t>Stringham</a:t>
            </a:r>
          </a:p>
          <a:p>
            <a:r>
              <a:rPr lang="en-US" dirty="0" err="1" smtClean="0"/>
              <a:t>Hackley</a:t>
            </a:r>
            <a:r>
              <a:rPr lang="en-US" dirty="0" smtClean="0"/>
              <a:t> Distinguished Professor for the</a:t>
            </a:r>
          </a:p>
          <a:p>
            <a:r>
              <a:rPr lang="en-US" dirty="0" smtClean="0"/>
              <a:t>Study of Capitalism </a:t>
            </a:r>
            <a:r>
              <a:rPr lang="en-US" dirty="0" smtClean="0"/>
              <a:t>and Free </a:t>
            </a:r>
            <a:r>
              <a:rPr lang="en-US" dirty="0" smtClean="0"/>
              <a:t>Enterprise</a:t>
            </a:r>
            <a:endParaRPr lang="en-US" dirty="0" smtClean="0"/>
          </a:p>
          <a:p>
            <a:r>
              <a:rPr lang="en-US" dirty="0" smtClean="0"/>
              <a:t>Fayetteville State </a:t>
            </a:r>
            <a:r>
              <a:rPr lang="en-US" dirty="0" smtClean="0"/>
              <a:t>University</a:t>
            </a:r>
          </a:p>
          <a:p>
            <a:r>
              <a:rPr lang="en-US" dirty="0" smtClean="0"/>
              <a:t>North Carolina, United States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22FA-CFD8-4C6D-BE3B-4FC286DBC318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572000"/>
            <a:ext cx="2743200" cy="173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Alternative Views of EF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No country perfectly conforms to the free-market ideal—all economies are </a:t>
            </a:r>
            <a:r>
              <a:rPr lang="en-US" i="1"/>
              <a:t>mixed</a:t>
            </a:r>
            <a:r>
              <a:rPr lang="en-US"/>
              <a:t> economies.</a:t>
            </a:r>
          </a:p>
          <a:p>
            <a:pPr lvl="1">
              <a:buFontTx/>
              <a:buChar char="•"/>
            </a:pPr>
            <a:r>
              <a:rPr lang="en-US"/>
              <a:t>Rothbard </a:t>
            </a:r>
            <a:r>
              <a:rPr lang="en-US">
                <a:sym typeface="Wingdings" pitchFamily="2" charset="2"/>
              </a:rPr>
              <a:t> Friedman  Keynes  Marx</a:t>
            </a:r>
          </a:p>
          <a:p>
            <a:pPr>
              <a:buFontTx/>
              <a:buChar char="•"/>
            </a:pPr>
            <a:r>
              <a:rPr lang="en-US"/>
              <a:t>“Institutional Quality” or “Social Capital”</a:t>
            </a:r>
          </a:p>
          <a:p>
            <a:pPr lvl="1">
              <a:buFontTx/>
              <a:buChar char="•"/>
            </a:pPr>
            <a:r>
              <a:rPr lang="en-US"/>
              <a:t>Barro, Hall and Jones.</a:t>
            </a:r>
          </a:p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7918-46FF-4E10-B0A7-23AE34721D2F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273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3409" name="Object 1"/>
          <p:cNvGraphicFramePr>
            <a:graphicFrameLocks noChangeAspect="1"/>
          </p:cNvGraphicFramePr>
          <p:nvPr/>
        </p:nvGraphicFramePr>
        <p:xfrm>
          <a:off x="685800" y="203610"/>
          <a:ext cx="7391400" cy="6134563"/>
        </p:xfrm>
        <a:graphic>
          <a:graphicData uri="http://schemas.openxmlformats.org/presentationml/2006/ole">
            <p:oleObj spid="_x0000_s273409" name="Worksheet" r:id="rId3" imgW="4381500" imgH="4029075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cap="small" dirty="0" smtClean="0"/>
              <a:t>Figure 1</a:t>
            </a:r>
            <a:r>
              <a:rPr lang="en-US" sz="1400" dirty="0" smtClean="0"/>
              <a:t>: Partial Regression Plot for Regression 1 (dependent variable: homicide rate) with Economic Freedom data from Fraser (higher scores indicate more economic freedom)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7918-46FF-4E10-B0A7-23AE34721D2F}" type="slidenum">
              <a:rPr lang="en-US" smtClean="0"/>
              <a:pPr/>
              <a:t>101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7620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7918-46FF-4E10-B0A7-23AE34721D2F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7918-46FF-4E10-B0A7-23AE34721D2F}" type="slidenum">
              <a:rPr lang="en-US" smtClean="0"/>
              <a:pPr/>
              <a:t>103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7918-46FF-4E10-B0A7-23AE34721D2F}" type="slidenum">
              <a:rPr lang="en-US" smtClean="0"/>
              <a:pPr/>
              <a:t>104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7696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7918-46FF-4E10-B0A7-23AE34721D2F}" type="slidenum">
              <a:rPr lang="en-US" smtClean="0"/>
              <a:pPr/>
              <a:t>105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7696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7918-46FF-4E10-B0A7-23AE34721D2F}" type="slidenum">
              <a:rPr lang="en-US" smtClean="0"/>
              <a:pPr/>
              <a:t>106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7696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7918-46FF-4E10-B0A7-23AE34721D2F}" type="slidenum">
              <a:rPr lang="en-US" smtClean="0"/>
              <a:pPr/>
              <a:t>107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7696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7918-46FF-4E10-B0A7-23AE34721D2F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7918-46FF-4E10-B0A7-23AE34721D2F}" type="slidenum">
              <a:rPr lang="en-US" smtClean="0"/>
              <a:pPr/>
              <a:t>109</a:t>
            </a:fld>
            <a:endParaRPr lang="en-US"/>
          </a:p>
        </p:txBody>
      </p:sp>
      <p:pic>
        <p:nvPicPr>
          <p:cNvPr id="396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826390"/>
            <a:ext cx="7969975" cy="504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Is Economic Freedom a good?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153400" cy="5334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dirty="0"/>
              <a:t>We want to measure EF for the same reason we want to measure GDP:  Freedom is a good.  People appear to want more of it, </a:t>
            </a:r>
            <a:r>
              <a:rPr lang="en-US" sz="2800" i="1" dirty="0"/>
              <a:t>ceteris paribus</a:t>
            </a:r>
            <a:r>
              <a:rPr lang="en-US" sz="2800" dirty="0"/>
              <a:t>.</a:t>
            </a:r>
          </a:p>
          <a:p>
            <a:pPr>
              <a:buFontTx/>
              <a:buChar char="•"/>
            </a:pPr>
            <a:r>
              <a:rPr lang="en-US" sz="2800" dirty="0"/>
              <a:t>However, like the production of all goods, there are tradeoffs.	</a:t>
            </a:r>
          </a:p>
          <a:p>
            <a:pPr lvl="1">
              <a:buFontTx/>
              <a:buChar char="•"/>
            </a:pPr>
            <a:r>
              <a:rPr lang="en-US" sz="2400" dirty="0"/>
              <a:t>Achieving more EF may mean the sacrifice of other social goals (e.g., equality)</a:t>
            </a:r>
          </a:p>
          <a:p>
            <a:pPr>
              <a:buFontTx/>
              <a:buChar char="•"/>
            </a:pPr>
            <a:r>
              <a:rPr lang="en-US" sz="2800" dirty="0"/>
              <a:t>The index is designed to measure EF.  It does not, and cannot, determine the optimal level of freedom.  This is a value judgment.</a:t>
            </a:r>
          </a:p>
          <a:p>
            <a:pPr lvl="1">
              <a:buFontTx/>
              <a:buChar char="•"/>
            </a:pPr>
            <a:r>
              <a:rPr lang="en-US" sz="2400" dirty="0"/>
              <a:t>Still, having the index will help us evaluate those tradeoffs.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 Freedom of the World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www.freetheworld.com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7918-46FF-4E10-B0A7-23AE34721D2F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 Freedom of the World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www.freetheworld.com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7918-46FF-4E10-B0A7-23AE34721D2F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7851648" cy="1828800"/>
          </a:xfrm>
        </p:spPr>
        <p:txBody>
          <a:bodyPr/>
          <a:lstStyle/>
          <a:p>
            <a:r>
              <a:rPr lang="en-US" dirty="0" smtClean="0"/>
              <a:t>The Importance of Economic Freedom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990600" y="3657600"/>
            <a:ext cx="6705600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Prof. Edward Peter Stringham</a:t>
            </a:r>
          </a:p>
          <a:p>
            <a:r>
              <a:rPr lang="en-US" dirty="0" smtClean="0"/>
              <a:t>Lloyd Hackley Endowed Professor of Capitalism and Free Enterprise Studies</a:t>
            </a:r>
          </a:p>
          <a:p>
            <a:r>
              <a:rPr lang="en-US" dirty="0" smtClean="0"/>
              <a:t>Fayetteville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22FA-CFD8-4C6D-BE3B-4FC286DBC318}" type="slidenum">
              <a:rPr lang="en-US" smtClean="0"/>
              <a:pPr/>
              <a:t>112</a:t>
            </a:fld>
            <a:endParaRPr 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733800"/>
            <a:ext cx="253552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585075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Motivation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key to changing policy in the world is changing the climate of opinion about what works and what does not work in encouraging world development</a:t>
            </a:r>
          </a:p>
          <a:p>
            <a:r>
              <a:rPr lang="en-US"/>
              <a:t>The key to changing the climate of opinion is providing the widest possible audience with good information about the causes of development and under-development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Economic Freedom of the World Project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286000"/>
            <a:ext cx="7772400" cy="3733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Objective: find a way to measure economic freedom and explore the connection between it and other indicators</a:t>
            </a:r>
          </a:p>
          <a:p>
            <a:pPr>
              <a:lnSpc>
                <a:spcPct val="80000"/>
              </a:lnSpc>
            </a:pPr>
            <a:r>
              <a:rPr lang="en-US" sz="2800"/>
              <a:t>20 year project </a:t>
            </a:r>
          </a:p>
          <a:p>
            <a:pPr>
              <a:lnSpc>
                <a:spcPct val="80000"/>
              </a:lnSpc>
            </a:pPr>
            <a:r>
              <a:rPr lang="en-US" sz="2800"/>
              <a:t>Led by the late Milton Friedman, Rose Friedman and Michael Walker</a:t>
            </a:r>
          </a:p>
          <a:p>
            <a:pPr>
              <a:lnSpc>
                <a:spcPct val="80000"/>
              </a:lnSpc>
            </a:pPr>
            <a:r>
              <a:rPr lang="en-US" sz="2800"/>
              <a:t>Involved 60 of the world’s top scholars, including three Nobel Laureates: Milton Friedman, Douglass North, and Gary Becker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96200" cy="1752600"/>
          </a:xfrm>
          <a:noFill/>
          <a:ln/>
        </p:spPr>
        <p:txBody>
          <a:bodyPr/>
          <a:lstStyle/>
          <a:p>
            <a:r>
              <a:rPr lang="en-US" sz="40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 is the Economic Freedom of the World Index?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153400" cy="5105400"/>
          </a:xfrm>
          <a:noFill/>
          <a:ln/>
        </p:spPr>
        <p:txBody>
          <a:bodyPr lIns="92075" tIns="46038" rIns="92075" bIns="46038">
            <a:normAutofit fontScale="92500" lnSpcReduction="10000"/>
          </a:bodyPr>
          <a:lstStyle/>
          <a:p>
            <a:pPr>
              <a:lnSpc>
                <a:spcPct val="90000"/>
              </a:lnSpc>
              <a:buFont typeface="Monotype Sorts" pitchFamily="2" charset="2"/>
              <a:buChar char="u"/>
            </a:pPr>
            <a:endParaRPr lang="en-US" sz="2800" dirty="0"/>
          </a:p>
          <a:p>
            <a:pPr>
              <a:lnSpc>
                <a:spcPct val="90000"/>
              </a:lnSpc>
              <a:buFont typeface="Monotype Sorts" pitchFamily="2" charset="2"/>
              <a:buChar char="u"/>
            </a:pPr>
            <a:r>
              <a:rPr lang="en-US" sz="2800" dirty="0"/>
              <a:t>An annual compilation of data representing factors which make a country economically free</a:t>
            </a:r>
          </a:p>
          <a:p>
            <a:pPr>
              <a:lnSpc>
                <a:spcPct val="90000"/>
              </a:lnSpc>
              <a:buFont typeface="Monotype Sorts" pitchFamily="2" charset="2"/>
              <a:buChar char="u"/>
            </a:pPr>
            <a:r>
              <a:rPr lang="en-US" sz="2800" dirty="0"/>
              <a:t>Authors: James </a:t>
            </a:r>
            <a:r>
              <a:rPr lang="en-US" sz="2800" dirty="0" err="1" smtClean="0"/>
              <a:t>Gwartney</a:t>
            </a:r>
            <a:r>
              <a:rPr lang="en-US" sz="2800" dirty="0" smtClean="0"/>
              <a:t>, Robert Lawson, and Walter Block</a:t>
            </a:r>
            <a:endParaRPr lang="en-US" sz="2800" dirty="0"/>
          </a:p>
          <a:p>
            <a:pPr>
              <a:lnSpc>
                <a:spcPct val="90000"/>
              </a:lnSpc>
              <a:buFont typeface="Monotype Sorts" pitchFamily="2" charset="2"/>
              <a:buChar char="u"/>
            </a:pPr>
            <a:r>
              <a:rPr lang="en-US" sz="2800" dirty="0"/>
              <a:t>A compendium of 42 government policies affecting economic freedom based on objective data or independent surveys</a:t>
            </a:r>
          </a:p>
          <a:p>
            <a:pPr>
              <a:lnSpc>
                <a:spcPct val="90000"/>
              </a:lnSpc>
              <a:buFont typeface="Monotype Sorts" pitchFamily="2" charset="2"/>
              <a:buChar char="u"/>
            </a:pPr>
            <a:r>
              <a:rPr lang="en-US" sz="2800" dirty="0"/>
              <a:t>A ranking of  141 countries representing 95% of the world’s population according to the extent to  which they permit their citizens to be economically free</a:t>
            </a:r>
          </a:p>
          <a:p>
            <a:pPr>
              <a:lnSpc>
                <a:spcPct val="90000"/>
              </a:lnSpc>
              <a:buFont typeface="Monotype Sorts" pitchFamily="2" charset="2"/>
              <a:buChar char="u"/>
            </a:pPr>
            <a:r>
              <a:rPr lang="en-US" sz="2800" dirty="0"/>
              <a:t>Now a collaboration of Institutes in 76 different nations and territories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 autoUpdateAnimBg="0"/>
      <p:bldP spid="102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20000" cy="1752600"/>
          </a:xfrm>
        </p:spPr>
        <p:txBody>
          <a:bodyPr/>
          <a:lstStyle/>
          <a:p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Components of the Economic Freedom of the World Index</a:t>
            </a:r>
            <a:r>
              <a:rPr lang="en-US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Size of government and taxation</a:t>
            </a:r>
          </a:p>
          <a:p>
            <a:r>
              <a:rPr lang="en-US"/>
              <a:t>Private property and the rule of law</a:t>
            </a:r>
          </a:p>
          <a:p>
            <a:r>
              <a:rPr lang="en-US"/>
              <a:t>Soundness of money</a:t>
            </a:r>
          </a:p>
          <a:p>
            <a:r>
              <a:rPr lang="en-US"/>
              <a:t>Trade regulation and tariffs</a:t>
            </a:r>
          </a:p>
          <a:p>
            <a:r>
              <a:rPr lang="en-US"/>
              <a:t>Regulation of business, labour and capital  markets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5 Areas of Economic Freedom of the World (EFW) Index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6629400" cy="41148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/>
              <a:t>Size of Government: Expenditures, Taxes, and Enterprises </a:t>
            </a:r>
          </a:p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/>
              <a:t>Legal Structure and Security of Property Rights </a:t>
            </a:r>
          </a:p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/>
              <a:t>Access to Sound Money </a:t>
            </a:r>
          </a:p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/>
              <a:t>Freedom to Trade Internationally </a:t>
            </a:r>
          </a:p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/>
              <a:t>Regulation of Credit, Labor, and Business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Area 1: Size of Government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57350"/>
            <a:ext cx="7772400" cy="4972050"/>
          </a:xfrm>
        </p:spPr>
        <p:txBody>
          <a:bodyPr/>
          <a:lstStyle/>
          <a:p>
            <a:pPr marL="609600" indent="-609600">
              <a:buFont typeface="Monotype Sorts" pitchFamily="2" charset="2"/>
              <a:buAutoNum type="alphaUcPeriod"/>
            </a:pPr>
            <a:r>
              <a:rPr lang="en-US"/>
              <a:t>Government Consumption (% of C)</a:t>
            </a:r>
          </a:p>
          <a:p>
            <a:pPr marL="990600" lvl="1" indent="-533400">
              <a:buFontTx/>
              <a:buChar char="•"/>
            </a:pPr>
            <a:r>
              <a:rPr lang="en-US"/>
              <a:t>E.g., France’s G/(G+C) = 29.9%</a:t>
            </a:r>
          </a:p>
          <a:p>
            <a:pPr marL="990600" lvl="1" indent="-533400">
              <a:buFontTx/>
              <a:buChar char="•"/>
            </a:pPr>
            <a:r>
              <a:rPr lang="en-US"/>
              <a:t>(Vmax-Vi)/(Vmax-Vmin)*10</a:t>
            </a:r>
          </a:p>
          <a:p>
            <a:pPr marL="990600" lvl="1" indent="-533400">
              <a:buFontTx/>
              <a:buChar char="•"/>
            </a:pPr>
            <a:r>
              <a:rPr lang="en-US"/>
              <a:t>(40-29.9)/(40-6)*10 = 3.0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/>
              <a:t>B.  Transfers &amp; Subsidies (% of GDP)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/>
              <a:t>C.  Government Investment (% of I) &amp; Government Enterprises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/>
              <a:t>D.  Marginal Tax Rates (top rate &amp; threshold-2 sub-components)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Area 2: Legal Structure and Security of Property Rights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/>
              <a:t>A.  Judicial Independence (GCR)</a:t>
            </a:r>
          </a:p>
          <a:p>
            <a:pPr>
              <a:buFont typeface="Monotype Sorts" pitchFamily="2" charset="2"/>
              <a:buNone/>
            </a:pPr>
            <a:r>
              <a:rPr lang="en-US"/>
              <a:t>B.  Impartial Courts (GCR)</a:t>
            </a:r>
          </a:p>
          <a:p>
            <a:pPr>
              <a:buFont typeface="Monotype Sorts" pitchFamily="2" charset="2"/>
              <a:buNone/>
            </a:pPr>
            <a:r>
              <a:rPr lang="en-US"/>
              <a:t>C.  Protection of Intellectual Property (GCR)</a:t>
            </a:r>
          </a:p>
          <a:p>
            <a:pPr>
              <a:buFont typeface="Monotype Sorts" pitchFamily="2" charset="2"/>
              <a:buNone/>
            </a:pPr>
            <a:r>
              <a:rPr lang="en-US"/>
              <a:t>D.  Military Interference (ICRG)</a:t>
            </a:r>
          </a:p>
          <a:p>
            <a:pPr>
              <a:buFont typeface="Monotype Sorts" pitchFamily="2" charset="2"/>
              <a:buNone/>
            </a:pPr>
            <a:r>
              <a:rPr lang="en-US"/>
              <a:t>E.  Integrity of Legal System (ICRG)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Area 3: Access to Sound Money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/>
              <a:t>A. Money Growth (minus economic growth)</a:t>
            </a:r>
          </a:p>
          <a:p>
            <a:pPr>
              <a:buFont typeface="Monotype Sorts" pitchFamily="2" charset="2"/>
              <a:buNone/>
            </a:pPr>
            <a:r>
              <a:rPr lang="en-US"/>
              <a:t>B.  Inflation Variability (</a:t>
            </a:r>
            <a:r>
              <a:rPr lang="en-US">
                <a:sym typeface="WP Greek Century" pitchFamily="2" charset="2"/>
              </a:rPr>
              <a:t>st. dev. of inflation)</a:t>
            </a:r>
          </a:p>
          <a:p>
            <a:pPr>
              <a:buFont typeface="Monotype Sorts" pitchFamily="2" charset="2"/>
              <a:buNone/>
            </a:pPr>
            <a:r>
              <a:rPr lang="en-US">
                <a:sym typeface="WP Greek Century" pitchFamily="2" charset="2"/>
              </a:rPr>
              <a:t>C.  Inflation Rate (recent annual rate)</a:t>
            </a:r>
          </a:p>
          <a:p>
            <a:pPr>
              <a:buFont typeface="Monotype Sorts" pitchFamily="2" charset="2"/>
              <a:buNone/>
            </a:pPr>
            <a:r>
              <a:rPr lang="en-US">
                <a:sym typeface="WP Greek Century" pitchFamily="2" charset="2"/>
              </a:rPr>
              <a:t>D.  Freedom to Own Foreign Currency Bank Accounts Domestically and Abroad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r>
              <a:rPr lang="en-US" dirty="0"/>
              <a:t>What Explains </a:t>
            </a:r>
            <a:r>
              <a:rPr lang="en-US" dirty="0" smtClean="0"/>
              <a:t>Growth?</a:t>
            </a:r>
            <a:endParaRPr lang="en-US" dirty="0"/>
          </a:p>
        </p:txBody>
      </p:sp>
      <p:pic>
        <p:nvPicPr>
          <p:cNvPr id="735235" name="Picture 3" descr="earthlights_dmsp_bi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524000"/>
            <a:ext cx="9144000" cy="4572000"/>
          </a:xfrm>
          <a:noFill/>
          <a:ln/>
        </p:spPr>
      </p:pic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457200" y="6248400"/>
            <a:ext cx="8153400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Is it Resources? Location? Democracy? Or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Area 4: Freedom to Exchange with Foreigners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/>
              <a:t>A. Taxes on International Trade (3 sub-components)</a:t>
            </a:r>
          </a:p>
          <a:p>
            <a:pPr>
              <a:buFont typeface="Monotype Sorts" pitchFamily="2" charset="2"/>
              <a:buNone/>
            </a:pPr>
            <a:r>
              <a:rPr lang="en-US"/>
              <a:t>B. Regulatory Trade Barriers (2 sub-components)</a:t>
            </a:r>
          </a:p>
          <a:p>
            <a:pPr>
              <a:buFont typeface="Monotype Sorts" pitchFamily="2" charset="2"/>
              <a:buNone/>
            </a:pPr>
            <a:r>
              <a:rPr lang="en-US"/>
              <a:t>C. Trade Sector Size (actual compared with expected)</a:t>
            </a:r>
          </a:p>
          <a:p>
            <a:pPr>
              <a:buFont typeface="Monotype Sorts" pitchFamily="2" charset="2"/>
              <a:buNone/>
            </a:pPr>
            <a:r>
              <a:rPr lang="en-US"/>
              <a:t>D. Black Market Exchange Rates</a:t>
            </a:r>
          </a:p>
          <a:p>
            <a:pPr>
              <a:buFont typeface="Monotype Sorts" pitchFamily="2" charset="2"/>
              <a:buNone/>
            </a:pPr>
            <a:r>
              <a:rPr lang="en-US"/>
              <a:t>E. Capital Market Controls (2 sub-components)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Area 5: Regulation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/>
              <a:t>A. Credit Market Regulations (5 sub-components)</a:t>
            </a:r>
          </a:p>
          <a:p>
            <a:pPr>
              <a:buFont typeface="Monotype Sorts" pitchFamily="2" charset="2"/>
              <a:buNone/>
            </a:pPr>
            <a:r>
              <a:rPr lang="en-US"/>
              <a:t>B. Labor Market Regulations (5 sub-components)</a:t>
            </a:r>
          </a:p>
          <a:p>
            <a:pPr>
              <a:buFont typeface="Monotype Sorts" pitchFamily="2" charset="2"/>
              <a:buNone/>
            </a:pPr>
            <a:r>
              <a:rPr lang="en-US"/>
              <a:t>C. Business Regulations (5 sub-components)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 Quick Tour of The World</a:t>
            </a:r>
          </a:p>
        </p:txBody>
      </p:sp>
      <p:sp>
        <p:nvSpPr>
          <p:cNvPr id="78336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Photos are compiled by </a:t>
            </a:r>
            <a:r>
              <a:rPr lang="en-US" dirty="0" err="1" smtClean="0"/>
              <a:t>Russel</a:t>
            </a:r>
            <a:r>
              <a:rPr lang="en-US" dirty="0" smtClean="0"/>
              <a:t> </a:t>
            </a:r>
            <a:r>
              <a:rPr lang="en-US" dirty="0" err="1" smtClean="0"/>
              <a:t>Sobel</a:t>
            </a:r>
            <a:r>
              <a:rPr lang="en-US" dirty="0" smtClean="0"/>
              <a:t>, Ph.D.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8" name="Picture 4" descr="EFW2007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 </a:t>
            </a:r>
            <a:r>
              <a:rPr lang="en-US" dirty="0" smtClean="0"/>
              <a:t>country </a:t>
            </a:r>
            <a:r>
              <a:rPr lang="en-US" dirty="0"/>
              <a:t>with VERY LOW </a:t>
            </a:r>
            <a:r>
              <a:rPr lang="en-US" dirty="0" smtClean="0"/>
              <a:t>economic freedom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Families in </a:t>
            </a:r>
            <a:r>
              <a:rPr lang="en-US" dirty="0" smtClean="0"/>
              <a:t>Guinea-Myanmar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3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99" y="1600200"/>
            <a:ext cx="620485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Relief efforts in Guinea-Myanmar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7918-46FF-4E10-B0A7-23AE34721D2F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94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0"/>
            <a:ext cx="686151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72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 </a:t>
            </a:r>
            <a:r>
              <a:rPr lang="en-US" dirty="0" smtClean="0"/>
              <a:t>country </a:t>
            </a:r>
            <a:r>
              <a:rPr lang="en-US" dirty="0"/>
              <a:t>with LOW </a:t>
            </a:r>
            <a:r>
              <a:rPr lang="en-US" dirty="0" smtClean="0"/>
              <a:t>economic freedom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Romania</a:t>
            </a:r>
            <a:endParaRPr lang="en-US" dirty="0"/>
          </a:p>
        </p:txBody>
      </p:sp>
      <p:sp>
        <p:nvSpPr>
          <p:cNvPr id="72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44" name="Picture 4" descr="EFWposter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12800"/>
            <a:ext cx="9067800" cy="6045200"/>
          </a:xfrm>
          <a:noFill/>
          <a:ln/>
        </p:spPr>
      </p:pic>
      <p:sp>
        <p:nvSpPr>
          <p:cNvPr id="727045" name="Oval 5"/>
          <p:cNvSpPr>
            <a:spLocks noChangeArrowheads="1"/>
          </p:cNvSpPr>
          <p:nvPr/>
        </p:nvSpPr>
        <p:spPr bwMode="auto">
          <a:xfrm>
            <a:off x="5105400" y="2590800"/>
            <a:ext cx="381000" cy="381000"/>
          </a:xfrm>
          <a:prstGeom prst="ellipse">
            <a:avLst/>
          </a:prstGeom>
          <a:noFill/>
          <a:ln w="762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Families in </a:t>
            </a:r>
            <a:r>
              <a:rPr lang="en-US" dirty="0" smtClean="0"/>
              <a:t>Romania</a:t>
            </a:r>
            <a:endParaRPr lang="en-US" dirty="0"/>
          </a:p>
        </p:txBody>
      </p:sp>
      <p:pic>
        <p:nvPicPr>
          <p:cNvPr id="728069" name="Picture 5" descr="romania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676400"/>
            <a:ext cx="3513138" cy="4530725"/>
          </a:xfrm>
          <a:noFill/>
          <a:ln/>
        </p:spPr>
      </p:pic>
      <p:pic>
        <p:nvPicPr>
          <p:cNvPr id="728070" name="Picture 6" descr="romani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9550" y="2057400"/>
            <a:ext cx="5124450" cy="3595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>
            <a:normAutofit fontScale="90000"/>
          </a:bodyPr>
          <a:lstStyle/>
          <a:p>
            <a:r>
              <a:rPr lang="en-US" sz="4000"/>
              <a:t>North Korea vs. South Korea</a:t>
            </a:r>
          </a:p>
        </p:txBody>
      </p:sp>
      <p:pic>
        <p:nvPicPr>
          <p:cNvPr id="762883" name="Picture 3" descr="N&amp;SKore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914400"/>
            <a:ext cx="3470275" cy="5638800"/>
          </a:xfrm>
          <a:noFill/>
          <a:ln/>
        </p:spPr>
      </p:pic>
      <p:pic>
        <p:nvPicPr>
          <p:cNvPr id="762884" name="Picture 4" descr="N&amp;SKoreaRumsfeld_REU121006_548x7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447800"/>
            <a:ext cx="3563938" cy="4552950"/>
          </a:xfrm>
          <a:prstGeom prst="rect">
            <a:avLst/>
          </a:prstGeom>
          <a:noFill/>
        </p:spPr>
      </p:pic>
      <p:sp>
        <p:nvSpPr>
          <p:cNvPr id="762885" name="Oval 5"/>
          <p:cNvSpPr>
            <a:spLocks noChangeArrowheads="1"/>
          </p:cNvSpPr>
          <p:nvPr/>
        </p:nvSpPr>
        <p:spPr bwMode="auto">
          <a:xfrm>
            <a:off x="1752600" y="2895600"/>
            <a:ext cx="838200" cy="1295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2886" name="Text Box 6"/>
          <p:cNvSpPr txBox="1">
            <a:spLocks noChangeArrowheads="1"/>
          </p:cNvSpPr>
          <p:nvPr/>
        </p:nvSpPr>
        <p:spPr bwMode="auto">
          <a:xfrm>
            <a:off x="7239000" y="2514600"/>
            <a:ext cx="2133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effectLst/>
              </a:rPr>
              <a:t>Per Capita Income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effectLst/>
              </a:rPr>
              <a:t> = $1,800</a:t>
            </a:r>
          </a:p>
        </p:txBody>
      </p:sp>
      <p:sp>
        <p:nvSpPr>
          <p:cNvPr id="762887" name="Text Box 7"/>
          <p:cNvSpPr txBox="1">
            <a:spLocks noChangeArrowheads="1"/>
          </p:cNvSpPr>
          <p:nvPr/>
        </p:nvSpPr>
        <p:spPr bwMode="auto">
          <a:xfrm>
            <a:off x="7315200" y="4343400"/>
            <a:ext cx="2133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effectLst/>
              </a:rPr>
              <a:t>Per Capita Income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effectLst/>
              </a:rPr>
              <a:t> = $24,200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885" grpId="0" animBg="1"/>
      <p:bldP spid="762886" grpId="0"/>
      <p:bldP spid="76288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Families in </a:t>
            </a:r>
            <a:r>
              <a:rPr lang="en-US" dirty="0" smtClean="0"/>
              <a:t>Romania</a:t>
            </a:r>
            <a:endParaRPr lang="en-US" dirty="0"/>
          </a:p>
        </p:txBody>
      </p:sp>
      <p:pic>
        <p:nvPicPr>
          <p:cNvPr id="732165" name="Picture 5" descr="romania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47738" y="1774825"/>
            <a:ext cx="7248525" cy="41814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Families in </a:t>
            </a:r>
            <a:r>
              <a:rPr lang="en-US" dirty="0" smtClean="0"/>
              <a:t>Romania</a:t>
            </a:r>
            <a:endParaRPr lang="en-US" dirty="0"/>
          </a:p>
        </p:txBody>
      </p:sp>
      <p:pic>
        <p:nvPicPr>
          <p:cNvPr id="739333" name="Picture 5" descr="romania_0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371600"/>
            <a:ext cx="6943725" cy="4978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Families in </a:t>
            </a:r>
            <a:r>
              <a:rPr lang="en-US" dirty="0" smtClean="0"/>
              <a:t>Romania</a:t>
            </a:r>
            <a:endParaRPr lang="en-US" dirty="0"/>
          </a:p>
        </p:txBody>
      </p:sp>
      <p:pic>
        <p:nvPicPr>
          <p:cNvPr id="746500" name="Picture 4" descr="romania_0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295400"/>
            <a:ext cx="6800850" cy="51292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Families in </a:t>
            </a:r>
            <a:r>
              <a:rPr lang="en-US" dirty="0" smtClean="0"/>
              <a:t>Romania</a:t>
            </a:r>
            <a:endParaRPr lang="en-US" dirty="0"/>
          </a:p>
        </p:txBody>
      </p:sp>
      <p:pic>
        <p:nvPicPr>
          <p:cNvPr id="747524" name="Picture 4" descr="romania_0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9713" y="1765300"/>
            <a:ext cx="6124575" cy="4200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Families in </a:t>
            </a:r>
            <a:r>
              <a:rPr lang="en-US" dirty="0" smtClean="0"/>
              <a:t>Romania</a:t>
            </a:r>
            <a:endParaRPr lang="en-US" dirty="0"/>
          </a:p>
        </p:txBody>
      </p:sp>
      <p:pic>
        <p:nvPicPr>
          <p:cNvPr id="749572" name="Picture 4" descr="romania_0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4537" y="2124869"/>
            <a:ext cx="5114925" cy="40100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Families in </a:t>
            </a:r>
            <a:r>
              <a:rPr lang="en-US" dirty="0" smtClean="0"/>
              <a:t>Romania</a:t>
            </a:r>
            <a:endParaRPr lang="en-US" dirty="0"/>
          </a:p>
        </p:txBody>
      </p:sp>
      <p:pic>
        <p:nvPicPr>
          <p:cNvPr id="748548" name="Picture 4" descr="romania_0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219200"/>
            <a:ext cx="6953250" cy="52149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Families in </a:t>
            </a:r>
            <a:r>
              <a:rPr lang="en-US" dirty="0" smtClean="0"/>
              <a:t>Romania</a:t>
            </a:r>
            <a:endParaRPr lang="en-US" dirty="0"/>
          </a:p>
        </p:txBody>
      </p:sp>
      <p:pic>
        <p:nvPicPr>
          <p:cNvPr id="751620" name="Picture 4" descr="romania_02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371600"/>
            <a:ext cx="6977063" cy="49545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Families in </a:t>
            </a:r>
            <a:r>
              <a:rPr lang="en-US" dirty="0" smtClean="0"/>
              <a:t>Romania</a:t>
            </a:r>
            <a:endParaRPr lang="en-US" dirty="0"/>
          </a:p>
        </p:txBody>
      </p:sp>
      <p:pic>
        <p:nvPicPr>
          <p:cNvPr id="750596" name="Picture 4" descr="romania_03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600200"/>
            <a:ext cx="7234238" cy="45164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 Country with MEDIUM Economic Freedom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62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68916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9156" name="Picture 4" descr="EFWposter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12800"/>
            <a:ext cx="9067800" cy="6045200"/>
          </a:xfrm>
          <a:noFill/>
          <a:ln/>
        </p:spPr>
      </p:pic>
      <p:sp>
        <p:nvSpPr>
          <p:cNvPr id="689161" name="Oval 9"/>
          <p:cNvSpPr>
            <a:spLocks noChangeArrowheads="1"/>
          </p:cNvSpPr>
          <p:nvPr/>
        </p:nvSpPr>
        <p:spPr bwMode="auto">
          <a:xfrm>
            <a:off x="6019800" y="2971800"/>
            <a:ext cx="838200" cy="914400"/>
          </a:xfrm>
          <a:prstGeom prst="ellipse">
            <a:avLst/>
          </a:prstGeom>
          <a:noFill/>
          <a:ln w="762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0575"/>
          </a:xfrm>
        </p:spPr>
        <p:txBody>
          <a:bodyPr>
            <a:normAutofit fontScale="90000"/>
          </a:bodyPr>
          <a:lstStyle/>
          <a:p>
            <a:r>
              <a:rPr lang="en-US" sz="2800"/>
              <a:t>Adam Smith’s Question:</a:t>
            </a:r>
            <a:br>
              <a:rPr lang="en-US" sz="2800"/>
            </a:br>
            <a:r>
              <a:rPr lang="en-US" sz="2800"/>
              <a:t>Why Are Some Countries Rich and Others Poor?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>
          <a:xfrm>
            <a:off x="3657600" y="1905000"/>
            <a:ext cx="4114800" cy="106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/>
              <a:t>An Inquiry into the Nature and Causes of the Wealth of Nations (1776)</a:t>
            </a:r>
          </a:p>
        </p:txBody>
      </p:sp>
      <p:pic>
        <p:nvPicPr>
          <p:cNvPr id="756740" name="Picture 4" descr="wealthofnations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95400"/>
            <a:ext cx="1581150" cy="2381250"/>
          </a:xfrm>
          <a:prstGeom prst="rect">
            <a:avLst/>
          </a:prstGeom>
          <a:noFill/>
        </p:spPr>
      </p:pic>
      <p:sp>
        <p:nvSpPr>
          <p:cNvPr id="756741" name="Rectangle 5"/>
          <p:cNvSpPr>
            <a:spLocks noChangeArrowheads="1"/>
          </p:cNvSpPr>
          <p:nvPr/>
        </p:nvSpPr>
        <p:spPr bwMode="auto">
          <a:xfrm>
            <a:off x="533400" y="4038600"/>
            <a:ext cx="822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Policies and the system of economic organization (e.g., capitalism) matter more than things such as resources, geography, education, democracy, etc.</a:t>
            </a:r>
            <a:endParaRPr lang="en-US" sz="1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en-US" sz="1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Families in India</a:t>
            </a:r>
          </a:p>
        </p:txBody>
      </p:sp>
      <p:pic>
        <p:nvPicPr>
          <p:cNvPr id="679941" name="Picture 5" descr="india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02000" y="3177381"/>
            <a:ext cx="2540000" cy="1905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Families in India</a:t>
            </a:r>
          </a:p>
        </p:txBody>
      </p:sp>
      <p:pic>
        <p:nvPicPr>
          <p:cNvPr id="680963" name="Picture 3" descr="india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71788" y="1600200"/>
            <a:ext cx="3398837" cy="4530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Another Country with Medium Economic Freedom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Mexico</a:t>
            </a:r>
            <a:endParaRPr lang="en-US" dirty="0"/>
          </a:p>
        </p:txBody>
      </p:sp>
      <p:sp>
        <p:nvSpPr>
          <p:cNvPr id="70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2468" name="Picture 4" descr="EFWposter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12800"/>
            <a:ext cx="9067800" cy="6045200"/>
          </a:xfrm>
          <a:noFill/>
          <a:ln/>
        </p:spPr>
      </p:pic>
      <p:sp>
        <p:nvSpPr>
          <p:cNvPr id="702469" name="Oval 5"/>
          <p:cNvSpPr>
            <a:spLocks noChangeArrowheads="1"/>
          </p:cNvSpPr>
          <p:nvPr/>
        </p:nvSpPr>
        <p:spPr bwMode="auto">
          <a:xfrm>
            <a:off x="2209800" y="2895600"/>
            <a:ext cx="1219200" cy="990600"/>
          </a:xfrm>
          <a:prstGeom prst="ellipse">
            <a:avLst/>
          </a:prstGeom>
          <a:noFill/>
          <a:ln w="762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Families in Mexico</a:t>
            </a:r>
          </a:p>
        </p:txBody>
      </p:sp>
      <p:pic>
        <p:nvPicPr>
          <p:cNvPr id="684035" name="Picture 3" descr="mexico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97000" y="1751013"/>
            <a:ext cx="6350000" cy="4229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Families in Mexico</a:t>
            </a:r>
          </a:p>
        </p:txBody>
      </p:sp>
      <p:pic>
        <p:nvPicPr>
          <p:cNvPr id="685059" name="Picture 3" descr="mexico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0988" y="1600200"/>
            <a:ext cx="6040437" cy="4530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5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 Country with HIGH Economic Freedom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Hong </a:t>
            </a:r>
            <a:r>
              <a:rPr lang="en-US" dirty="0" smtClean="0"/>
              <a:t>Kong</a:t>
            </a:r>
            <a:endParaRPr lang="en-US" dirty="0"/>
          </a:p>
        </p:txBody>
      </p:sp>
      <p:sp>
        <p:nvSpPr>
          <p:cNvPr id="70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4516" name="Picture 4" descr="EFWposter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12800"/>
            <a:ext cx="9067800" cy="6045200"/>
          </a:xfrm>
          <a:noFill/>
          <a:ln/>
        </p:spPr>
      </p:pic>
      <p:sp>
        <p:nvSpPr>
          <p:cNvPr id="704517" name="Oval 5"/>
          <p:cNvSpPr>
            <a:spLocks noChangeArrowheads="1"/>
          </p:cNvSpPr>
          <p:nvPr/>
        </p:nvSpPr>
        <p:spPr bwMode="auto">
          <a:xfrm>
            <a:off x="7696200" y="2895600"/>
            <a:ext cx="838200" cy="685800"/>
          </a:xfrm>
          <a:prstGeom prst="ellipse">
            <a:avLst/>
          </a:prstGeom>
          <a:noFill/>
          <a:ln w="762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Families in Hong Kong</a:t>
            </a:r>
          </a:p>
        </p:txBody>
      </p:sp>
      <p:pic>
        <p:nvPicPr>
          <p:cNvPr id="656392" name="Picture 8" descr="hongkong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600200"/>
            <a:ext cx="3389313" cy="4530725"/>
          </a:xfrm>
          <a:noFill/>
          <a:ln/>
        </p:spPr>
      </p:pic>
      <p:pic>
        <p:nvPicPr>
          <p:cNvPr id="656393" name="Picture 9" descr="hongkon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828800"/>
            <a:ext cx="49530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Families in Hong Kong</a:t>
            </a:r>
          </a:p>
        </p:txBody>
      </p:sp>
      <p:pic>
        <p:nvPicPr>
          <p:cNvPr id="658436" name="Picture 4" descr="hongkong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295400"/>
            <a:ext cx="6705600" cy="5029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Great Debate: Smith v. Marx</a:t>
            </a:r>
          </a:p>
        </p:txBody>
      </p:sp>
      <p:pic>
        <p:nvPicPr>
          <p:cNvPr id="393219" name="Picture 3" descr="ad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2287588" cy="2752725"/>
          </a:xfrm>
          <a:prstGeom prst="rect">
            <a:avLst/>
          </a:prstGeom>
          <a:noFill/>
        </p:spPr>
      </p:pic>
      <p:pic>
        <p:nvPicPr>
          <p:cNvPr id="393220" name="Picture 4" descr="mar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86200"/>
            <a:ext cx="1857375" cy="2609850"/>
          </a:xfrm>
          <a:prstGeom prst="rect">
            <a:avLst/>
          </a:prstGeom>
          <a:noFill/>
        </p:spPr>
      </p:pic>
      <p:sp>
        <p:nvSpPr>
          <p:cNvPr id="393221" name="Text Box 5"/>
          <p:cNvSpPr txBox="1">
            <a:spLocks noChangeArrowheads="1"/>
          </p:cNvSpPr>
          <p:nvPr/>
        </p:nvSpPr>
        <p:spPr bwMode="auto">
          <a:xfrm>
            <a:off x="2895600" y="1066800"/>
            <a:ext cx="4114800" cy="28305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Adam Smith (1723-1790)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/>
              <a:t>Advocated a system of “natural liberty”: individual pursuit of self interest in markets (not selfishness), free trade and limited government involvement.</a:t>
            </a:r>
          </a:p>
        </p:txBody>
      </p:sp>
      <p:sp>
        <p:nvSpPr>
          <p:cNvPr id="393222" name="Text Box 6"/>
          <p:cNvSpPr txBox="1">
            <a:spLocks noChangeArrowheads="1"/>
          </p:cNvSpPr>
          <p:nvPr/>
        </p:nvSpPr>
        <p:spPr bwMode="auto">
          <a:xfrm>
            <a:off x="457200" y="4038600"/>
            <a:ext cx="4572000" cy="24653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Karl Marx (1818-1883)</a:t>
            </a:r>
          </a:p>
          <a:p>
            <a:pPr algn="r">
              <a:spcBef>
                <a:spcPct val="50000"/>
              </a:spcBef>
              <a:buFont typeface="Wingdings" pitchFamily="2" charset="2"/>
              <a:buChar char="Ø"/>
            </a:pPr>
            <a:r>
              <a:rPr lang="en-US"/>
              <a:t>Advocated socialism/communism: collective/govenment ownership/control of resources, central planning.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Families in Hong Kong</a:t>
            </a:r>
          </a:p>
        </p:txBody>
      </p:sp>
      <p:pic>
        <p:nvPicPr>
          <p:cNvPr id="659460" name="Picture 4" descr="hongkong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600200"/>
            <a:ext cx="4562475" cy="4595813"/>
          </a:xfrm>
          <a:noFill/>
          <a:ln/>
        </p:spPr>
      </p:pic>
      <p:pic>
        <p:nvPicPr>
          <p:cNvPr id="659461" name="Picture 5" descr="hongkong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47800"/>
            <a:ext cx="38528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6934200" cy="1143000"/>
          </a:xfrm>
        </p:spPr>
        <p:txBody>
          <a:bodyPr/>
          <a:lstStyle/>
          <a:p>
            <a:r>
              <a:rPr lang="en-US" sz="36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Overall Economic Freedom Index and the Top 10</a:t>
            </a:r>
          </a:p>
        </p:txBody>
      </p:sp>
      <p:graphicFrame>
        <p:nvGraphicFramePr>
          <p:cNvPr id="68611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0" y="1371600"/>
          <a:ext cx="9163050" cy="5029200"/>
        </p:xfrm>
        <a:graphic>
          <a:graphicData uri="http://schemas.openxmlformats.org/presentationml/2006/ole">
            <p:oleObj spid="_x0000_s68611" name="Chart" r:id="rId3" imgW="7772400" imgH="4114800" progId="MSGraph.Chart.8">
              <p:embed followColorScheme="full"/>
            </p:oleObj>
          </a:graphicData>
        </a:graphic>
      </p:graphicFrame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295400" y="6477000"/>
            <a:ext cx="278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Source: The Fraser Institute.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utoUpdateAnimBg="0"/>
      <p:bldOleChart spid="686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239000" cy="990600"/>
          </a:xfrm>
        </p:spPr>
        <p:txBody>
          <a:bodyPr>
            <a:normAutofit fontScale="90000"/>
          </a:bodyPr>
          <a:lstStyle/>
          <a:p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Overall Economic Freedom Index and the Bottom Ten</a:t>
            </a:r>
          </a:p>
        </p:txBody>
      </p:sp>
      <p:graphicFrame>
        <p:nvGraphicFramePr>
          <p:cNvPr id="106499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685800" y="1987923"/>
          <a:ext cx="7315200" cy="3872753"/>
        </p:xfrm>
        <a:graphic>
          <a:graphicData uri="http://schemas.openxmlformats.org/presentationml/2006/ole">
            <p:oleObj spid="_x0000_s106499" name="Chart" r:id="rId3" imgW="7772400" imgH="4114800" progId="MSGraph.Chart.8">
              <p:embed followColorScheme="full"/>
            </p:oleObj>
          </a:graphicData>
        </a:graphic>
      </p:graphicFrame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1295400" y="6477000"/>
            <a:ext cx="278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Source: The Fraser Institute.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utoUpdateAnimBg="0"/>
      <p:bldOleChart spid="10649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4676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Why is Economic Freedom Important?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Economic rights are fundamental rights in the sense that without them there can be no political or civil freedoms</a:t>
            </a:r>
          </a:p>
          <a:p>
            <a:r>
              <a:rPr lang="en-US"/>
              <a:t>They are a prerequisite for growth and development</a:t>
            </a:r>
          </a:p>
          <a:p>
            <a:r>
              <a:rPr lang="en-US"/>
              <a:t>They are a prerequisite for broader human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The impact on economic growth and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696200" cy="1066800"/>
          </a:xfrm>
        </p:spPr>
        <p:txBody>
          <a:bodyPr>
            <a:normAutofit fontScale="90000"/>
          </a:bodyPr>
          <a:lstStyle/>
          <a:p>
            <a:r>
              <a:rPr lang="en-US" sz="4000"/>
              <a:t> </a:t>
            </a:r>
            <a:r>
              <a:rPr lang="en-US" sz="4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Income (per person) of the Bottom Ten</a:t>
            </a: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0" y="1371600"/>
          <a:ext cx="9163050" cy="4495800"/>
        </p:xfrm>
        <a:graphic>
          <a:graphicData uri="http://schemas.openxmlformats.org/presentationml/2006/ole">
            <p:oleObj spid="_x0000_s23555" name="Chart" r:id="rId3" imgW="7772400" imgH="3810102" progId="MSGraph.Chart.8">
              <p:embed followColorScheme="full"/>
            </p:oleObj>
          </a:graphicData>
        </a:graphic>
      </p:graphicFrame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38200" y="621665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Sources:  The Fraser Institute; The World Bank, World Development 	Indicators, 	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355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96200" cy="1066800"/>
          </a:xfrm>
        </p:spPr>
        <p:txBody>
          <a:bodyPr/>
          <a:lstStyle/>
          <a:p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Income (per person) of the Top 10</a:t>
            </a: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0" y="1219200"/>
          <a:ext cx="9144000" cy="5257800"/>
        </p:xfrm>
        <a:graphic>
          <a:graphicData uri="http://schemas.openxmlformats.org/presentationml/2006/ole">
            <p:oleObj spid="_x0000_s24579" name="Chart" r:id="rId4" imgW="7772400" imgH="3810102" progId="MSGraph.Chart.8">
              <p:embed followColorScheme="full"/>
            </p:oleObj>
          </a:graphicData>
        </a:graphic>
      </p:graphicFrame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914400" y="621665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Sources:  The Fraser Institute; The World Bank, World Development 	Indicators, 	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OleChart spid="2457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239000" cy="990600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Per Capita Income and Economic Freedom Quartile</a:t>
            </a: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0" y="1295400"/>
          <a:ext cx="9163050" cy="4495800"/>
        </p:xfrm>
        <a:graphic>
          <a:graphicData uri="http://schemas.openxmlformats.org/presentationml/2006/ole">
            <p:oleObj spid="_x0000_s25603" name="Chart" r:id="rId3" imgW="7772400" imgH="3810102" progId="MSGraph.Chart.8">
              <p:embed followColorScheme="full"/>
            </p:oleObj>
          </a:graphicData>
        </a:graphic>
      </p:graphicFrame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362200" y="5638800"/>
            <a:ext cx="6248400" cy="528638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8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Least Free ………………... Most Free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914400" y="6172200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Sources:  The Fraser Institute; The World Bank, World Development 	Indicators, 	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5603" grpId="0"/>
      <p:bldP spid="25604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315200" cy="990600"/>
          </a:xfrm>
        </p:spPr>
        <p:txBody>
          <a:bodyPr>
            <a:normAutofit fontScale="90000"/>
          </a:bodyPr>
          <a:lstStyle/>
          <a:p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Foreign Direct Investment and Economic Freedom Quartile</a:t>
            </a:r>
          </a:p>
        </p:txBody>
      </p:sp>
      <p:graphicFrame>
        <p:nvGraphicFramePr>
          <p:cNvPr id="193539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0" y="1447800"/>
          <a:ext cx="9144000" cy="3962400"/>
        </p:xfrm>
        <a:graphic>
          <a:graphicData uri="http://schemas.openxmlformats.org/presentationml/2006/ole">
            <p:oleObj spid="_x0000_s193539" name="Chart" r:id="rId3" imgW="7772400" imgH="3810102" progId="MSGraph.Chart.8">
              <p:embed followColorScheme="full"/>
            </p:oleObj>
          </a:graphicData>
        </a:graphic>
      </p:graphicFrame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1524000" y="5486400"/>
            <a:ext cx="6781800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Least Free ……………...…... Most Free</a:t>
            </a:r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914400" y="617220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Sources:  The Fraser Institute; The World Bank, World Development Indicators, 	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3539" grpId="0"/>
      <p:bldP spid="193540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Economic freedom and economic growth have bestowed benefits across all levels of society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DD46-A760-415E-8032-43F040125EC9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0"/>
            <a:ext cx="5410200" cy="700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486775" cy="201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6355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Homes</a:t>
            </a:r>
          </a:p>
        </p:txBody>
      </p:sp>
      <p:sp>
        <p:nvSpPr>
          <p:cNvPr id="663560" name="Rectangle 8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663564" name="Rectangle 12"/>
          <p:cNvSpPr>
            <a:spLocks noGrp="1" noChangeArrowheads="1"/>
          </p:cNvSpPr>
          <p:nvPr>
            <p:ph sz="half" idx="2"/>
          </p:nvPr>
        </p:nvSpPr>
        <p:spPr>
          <a:xfrm>
            <a:off x="0" y="3962400"/>
            <a:ext cx="8915400" cy="22860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z="2400"/>
              <a:t>Percent of homes with Heating &amp; Air Conditioning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r>
              <a:rPr lang="en-US"/>
              <a:t>	1956	= 6%			1996 = 81%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endParaRPr lang="en-US"/>
          </a:p>
          <a:p>
            <a:pPr marL="533400" indent="-533400">
              <a:lnSpc>
                <a:spcPct val="90000"/>
              </a:lnSpc>
            </a:pPr>
            <a:r>
              <a:rPr lang="en-US" sz="2400"/>
              <a:t>Percent of homes with only one bathroom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		1956	= 71%		1996 = 9%</a:t>
            </a:r>
          </a:p>
          <a:p>
            <a:pPr marL="914400" lvl="1" indent="-457200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And They are Better: Our Showers</a:t>
            </a:r>
          </a:p>
        </p:txBody>
      </p:sp>
      <p:pic>
        <p:nvPicPr>
          <p:cNvPr id="826371" name="Picture 3" descr="OldShow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447800"/>
            <a:ext cx="3602038" cy="4800600"/>
          </a:xfrm>
          <a:noFill/>
          <a:ln/>
        </p:spPr>
      </p:pic>
      <p:pic>
        <p:nvPicPr>
          <p:cNvPr id="826372" name="Picture 4" descr="NewShow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14800" y="1905000"/>
            <a:ext cx="4800600" cy="3600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Cars</a:t>
            </a:r>
          </a:p>
        </p:txBody>
      </p:sp>
      <p:sp>
        <p:nvSpPr>
          <p:cNvPr id="70861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We now have DVD players, Air Conditioning, Anti-lock Brakes, Power windows</a:t>
            </a:r>
          </a:p>
        </p:txBody>
      </p:sp>
      <p:pic>
        <p:nvPicPr>
          <p:cNvPr id="7086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8391525" cy="142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Phones</a:t>
            </a:r>
          </a:p>
        </p:txBody>
      </p:sp>
      <p:pic>
        <p:nvPicPr>
          <p:cNvPr id="8089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752600"/>
            <a:ext cx="1781175" cy="4124325"/>
          </a:xfrm>
          <a:noFill/>
          <a:ln/>
        </p:spPr>
      </p:pic>
      <p:pic>
        <p:nvPicPr>
          <p:cNvPr id="808965" name="Picture 5" descr="iphone-paralle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133600"/>
            <a:ext cx="3044825" cy="355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4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Entertainment</a:t>
            </a:r>
          </a:p>
        </p:txBody>
      </p:sp>
      <p:sp>
        <p:nvSpPr>
          <p:cNvPr id="70964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96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09800"/>
            <a:ext cx="2981325" cy="3743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09641" name="Picture 9" descr="PlasmaTV_Horizon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86000"/>
            <a:ext cx="4114800" cy="358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Science</a:t>
            </a:r>
          </a:p>
        </p:txBody>
      </p:sp>
      <p:pic>
        <p:nvPicPr>
          <p:cNvPr id="8110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2057400"/>
            <a:ext cx="7358063" cy="31480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Computers</a:t>
            </a:r>
          </a:p>
        </p:txBody>
      </p:sp>
      <p:pic>
        <p:nvPicPr>
          <p:cNvPr id="752646" name="Picture 6" descr="1989comput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295400"/>
            <a:ext cx="4302125" cy="5334000"/>
          </a:xfrm>
          <a:noFill/>
          <a:ln/>
        </p:spPr>
      </p:pic>
      <p:pic>
        <p:nvPicPr>
          <p:cNvPr id="752647" name="Picture 7" descr="MacBook-Air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05000"/>
            <a:ext cx="4381500" cy="2738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Medicine</a:t>
            </a:r>
          </a:p>
        </p:txBody>
      </p:sp>
      <p:sp>
        <p:nvSpPr>
          <p:cNvPr id="815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5108" name="Picture 4" descr="civil w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4457700" cy="4787900"/>
          </a:xfrm>
          <a:prstGeom prst="rect">
            <a:avLst/>
          </a:prstGeom>
          <a:noFill/>
        </p:spPr>
      </p:pic>
      <p:pic>
        <p:nvPicPr>
          <p:cNvPr id="815110" name="Picture 6" descr="M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00200"/>
            <a:ext cx="4113213" cy="447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Music</a:t>
            </a:r>
          </a:p>
        </p:txBody>
      </p:sp>
      <p:sp>
        <p:nvSpPr>
          <p:cNvPr id="809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9989" name="Picture 5" descr="phono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2540000" cy="4530725"/>
          </a:xfrm>
          <a:prstGeom prst="rect">
            <a:avLst/>
          </a:prstGeom>
          <a:noFill/>
        </p:spPr>
      </p:pic>
      <p:pic>
        <p:nvPicPr>
          <p:cNvPr id="809992" name="Picture 8" descr="ip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962400"/>
            <a:ext cx="3225800" cy="2419350"/>
          </a:xfrm>
          <a:prstGeom prst="rect">
            <a:avLst/>
          </a:prstGeom>
          <a:noFill/>
        </p:spPr>
      </p:pic>
      <p:pic>
        <p:nvPicPr>
          <p:cNvPr id="809993" name="Picture 9" descr="playe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371600"/>
            <a:ext cx="3505200" cy="235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about the poor?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7918-46FF-4E10-B0A7-23AE34721D2F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Economic Freedom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/>
              <a:t>Economic Freedom</a:t>
            </a:r>
            <a:r>
              <a:rPr lang="en-US"/>
              <a:t> means that people are free to trade with others, compete in markets, buy what they want, earn a living in a job they choose, keep what they earn, and own things privately.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787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6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932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848600" cy="1752600"/>
          </a:xfrm>
        </p:spPr>
        <p:txBody>
          <a:bodyPr/>
          <a:lstStyle/>
          <a:p>
            <a:r>
              <a:rPr lang="en-US" sz="3600" b="1"/>
              <a:t>Economic Freedom,the Poor, and</a:t>
            </a:r>
            <a:br>
              <a:rPr lang="en-US" sz="3600" b="1"/>
            </a:br>
            <a:r>
              <a:rPr lang="en-US" sz="3600" b="1"/>
              <a:t>Inequality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752600"/>
          </a:xfrm>
        </p:spPr>
        <p:txBody>
          <a:bodyPr/>
          <a:lstStyle/>
          <a:p>
            <a:r>
              <a:rPr lang="en-US" sz="32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Income Share of the Poorest 10% and Economic Freedom</a:t>
            </a:r>
            <a:r>
              <a:rPr lang="en-US"/>
              <a:t> </a:t>
            </a:r>
          </a:p>
        </p:txBody>
      </p:sp>
      <p:graphicFrame>
        <p:nvGraphicFramePr>
          <p:cNvPr id="101379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304800" y="1371600"/>
          <a:ext cx="8153400" cy="4191000"/>
        </p:xfrm>
        <a:graphic>
          <a:graphicData uri="http://schemas.openxmlformats.org/presentationml/2006/ole">
            <p:oleObj spid="_x0000_s365570" name="Chart" r:id="rId3" imgW="7772400" imgH="4114800" progId="MSGraph.Chart.8">
              <p:embed followColorScheme="full"/>
            </p:oleObj>
          </a:graphicData>
        </a:graphic>
      </p:graphicFrame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981200" y="5486400"/>
            <a:ext cx="5867400" cy="528638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8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Least Free …………….. Most Free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609600" y="609600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Sources:  The Fraser Institute; The World Bank, World Development Indicators, 	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752600"/>
          </a:xfrm>
        </p:spPr>
        <p:txBody>
          <a:bodyPr/>
          <a:lstStyle/>
          <a:p>
            <a:r>
              <a:rPr lang="en-US" sz="32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Income Level of the Poorest 10% and Economic Freedom</a:t>
            </a:r>
            <a:r>
              <a:rPr lang="en-US"/>
              <a:t> </a:t>
            </a:r>
          </a:p>
        </p:txBody>
      </p:sp>
      <p:graphicFrame>
        <p:nvGraphicFramePr>
          <p:cNvPr id="215043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304800" y="1371600"/>
          <a:ext cx="8153400" cy="4191000"/>
        </p:xfrm>
        <a:graphic>
          <a:graphicData uri="http://schemas.openxmlformats.org/presentationml/2006/ole">
            <p:oleObj spid="_x0000_s366594" name="Chart" r:id="rId3" imgW="7772400" imgH="4114800" progId="MSGraph.Chart.8">
              <p:embed followColorScheme="full"/>
            </p:oleObj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EDAC-2496-4588-A6F2-4AE157FFC777}" type="slidenum">
              <a:rPr lang="en-US"/>
              <a:pPr/>
              <a:t>73</a:t>
            </a:fld>
            <a:endParaRPr lang="en-US"/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981200" y="5486400"/>
            <a:ext cx="5867400" cy="528638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8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Least Free …………….. Most Free</a:t>
            </a: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609600" y="609600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Sources:  The Fraser Institute; The World Bank, World Development Indicators, 	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nimBg="1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free society also has no barriers to getting rich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University of Michigan Panel Survey on Income Dynamics data show that of Americans in the bottom </a:t>
            </a:r>
            <a:r>
              <a:rPr lang="en-US" dirty="0" smtClean="0"/>
              <a:t>20 percent income bracket in 1975, only 5.1 percent of them remained in that lowest income bracket by 1991. </a:t>
            </a:r>
          </a:p>
          <a:p>
            <a:r>
              <a:rPr lang="en-US" dirty="0" smtClean="0"/>
              <a:t>In fact, 29 percent of the lowest fifth of income earners in 1975 had moved to the top 20 percent of income earners in 1991.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DD46-A760-415E-8032-43F040125EC9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609600" y="2371725"/>
            <a:ext cx="8534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36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impact of Economic Freedom on the UN’s Human Development Index and other indicators of well-being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543800" cy="990600"/>
          </a:xfrm>
        </p:spPr>
        <p:txBody>
          <a:bodyPr>
            <a:normAutofit fontScale="90000"/>
          </a:bodyPr>
          <a:lstStyle/>
          <a:p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Human Development Index and Economic Freedom Quartiles</a:t>
            </a:r>
            <a:b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Higher ratings indicate higher levels of development</a:t>
            </a: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228600" y="1524000"/>
          <a:ext cx="8610600" cy="3633788"/>
        </p:xfrm>
        <a:graphic>
          <a:graphicData uri="http://schemas.openxmlformats.org/presentationml/2006/ole">
            <p:oleObj spid="_x0000_s241666" name="Chart" r:id="rId3" imgW="8363102" imgH="3390798" progId="MSGraph.Chart.8">
              <p:embed followColorScheme="full"/>
            </p:oleObj>
          </a:graphicData>
        </a:graphic>
      </p:graphicFrame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905000" y="5181600"/>
            <a:ext cx="6172200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Least Free   …………….  Most Free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Sources: The Fraser Institute; United Nations Development Programmme, Human 	Development Indicators 2008, available at http://hdr.undp.org/.</a:t>
            </a:r>
            <a:r>
              <a:rPr lang="en-US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1987" grpId="0"/>
      <p:bldP spid="41988" grpId="0" animBg="1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010400" cy="990600"/>
          </a:xfrm>
        </p:spPr>
        <p:txBody>
          <a:bodyPr>
            <a:normAutofit fontScale="90000"/>
          </a:bodyPr>
          <a:lstStyle/>
          <a:p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Life Expectancy at Birth and Economic Freedom Quartiles</a:t>
            </a:r>
          </a:p>
        </p:txBody>
      </p:sp>
      <p:graphicFrame>
        <p:nvGraphicFramePr>
          <p:cNvPr id="115715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304800" y="1562100"/>
          <a:ext cx="8610600" cy="3924300"/>
        </p:xfrm>
        <a:graphic>
          <a:graphicData uri="http://schemas.openxmlformats.org/presentationml/2006/ole">
            <p:oleObj spid="_x0000_s242690" name="Chart" r:id="rId3" imgW="8363102" imgH="3390798" progId="MSGraph.Chart.8">
              <p:embed followColorScheme="full"/>
            </p:oleObj>
          </a:graphicData>
        </a:graphic>
      </p:graphicFrame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676400" y="5410200"/>
            <a:ext cx="6172200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Least Free   …………….  Most Free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609600" y="6126163"/>
            <a:ext cx="8001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Sources:  The Fraser Institute; The World Bank, World Development Indicators, 	2008.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15715" grpId="0"/>
      <p:bldP spid="115716" grpId="0" animBg="1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239000" cy="838200"/>
          </a:xfrm>
        </p:spPr>
        <p:txBody>
          <a:bodyPr>
            <a:normAutofit fontScale="90000"/>
          </a:bodyPr>
          <a:lstStyle/>
          <a:p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Infant Mortality and Economic Freedom Quartile</a:t>
            </a:r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304800" y="1371600"/>
          <a:ext cx="8534400" cy="4410075"/>
        </p:xfrm>
        <a:graphic>
          <a:graphicData uri="http://schemas.openxmlformats.org/presentationml/2006/ole">
            <p:oleObj spid="_x0000_s243714" name="Chart" r:id="rId3" imgW="7772400" imgH="3810102" progId="MSGraph.Chart.8">
              <p:embed followColorScheme="full"/>
            </p:oleObj>
          </a:graphicData>
        </a:graphic>
      </p:graphicFrame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676400" y="5638800"/>
            <a:ext cx="6400800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8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Least Free ………..………. Most Free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33400" y="6216650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Sources:  The Fraser Institute; The World Bank, World Development Indicators, 	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3011" grpId="0"/>
      <p:bldP spid="43012" grpId="0" animBg="1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239000" cy="990600"/>
          </a:xfrm>
        </p:spPr>
        <p:txBody>
          <a:bodyPr>
            <a:normAutofit fontScale="90000"/>
          </a:bodyPr>
          <a:lstStyle/>
          <a:p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% of Population Using Improved Water Sources</a:t>
            </a:r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152400" y="1447800"/>
          <a:ext cx="8610600" cy="4162425"/>
        </p:xfrm>
        <a:graphic>
          <a:graphicData uri="http://schemas.openxmlformats.org/presentationml/2006/ole">
            <p:oleObj spid="_x0000_s244738" name="Chart" r:id="rId3" imgW="7772400" imgH="3810102" progId="MSGraph.Chart.8">
              <p:embed followColorScheme="full"/>
            </p:oleObj>
          </a:graphicData>
        </a:graphic>
      </p:graphicFrame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676400" y="5562600"/>
            <a:ext cx="6477000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Least Free ………………... Most Free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33400" y="6126163"/>
            <a:ext cx="78486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Sources:  The Fraser Institute; The World Bank, World Development Indicators, 	2008.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6083" grpId="0"/>
      <p:bldP spid="46084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r>
              <a:rPr lang="en-US" dirty="0"/>
              <a:t>Measuring Economic Freedom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010400" cy="4953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Economic freedom is complex and multidimensional, but it can be measured:</a:t>
            </a:r>
          </a:p>
          <a:p>
            <a:pPr lvl="1">
              <a:buFontTx/>
              <a:buChar char="•"/>
            </a:pPr>
            <a:r>
              <a:rPr lang="en-US" sz="3200"/>
              <a:t>Personal choice</a:t>
            </a:r>
          </a:p>
          <a:p>
            <a:pPr lvl="1">
              <a:buFontTx/>
              <a:buChar char="•"/>
            </a:pPr>
            <a:r>
              <a:rPr lang="en-US" sz="3200"/>
              <a:t>Freedom to trade, domestically and abroad.</a:t>
            </a:r>
          </a:p>
          <a:p>
            <a:pPr lvl="1">
              <a:buFontTx/>
              <a:buChar char="•"/>
            </a:pPr>
            <a:r>
              <a:rPr lang="en-US" sz="3200"/>
              <a:t>Freedom to enter and compete in markets.</a:t>
            </a:r>
          </a:p>
          <a:p>
            <a:pPr lvl="1">
              <a:buFontTx/>
              <a:buChar char="•"/>
            </a:pPr>
            <a:r>
              <a:rPr lang="en-US" sz="3200"/>
              <a:t>Security of Property/Rule of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Environmental Performance and Economic Freedom Quartile</a:t>
            </a:r>
            <a:b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Higher ratings indicate higher levels of environmental performance</a:t>
            </a:r>
          </a:p>
        </p:txBody>
      </p:sp>
      <p:graphicFrame>
        <p:nvGraphicFramePr>
          <p:cNvPr id="198659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381000" y="1371600"/>
          <a:ext cx="8458200" cy="4370388"/>
        </p:xfrm>
        <a:graphic>
          <a:graphicData uri="http://schemas.openxmlformats.org/presentationml/2006/ole">
            <p:oleObj spid="_x0000_s245762" name="Chart" r:id="rId3" imgW="7772400" imgH="3810102" progId="MSGraph.Chart.8">
              <p:embed followColorScheme="full"/>
            </p:oleObj>
          </a:graphicData>
        </a:graphic>
      </p:graphicFrame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1676400" y="5638800"/>
            <a:ext cx="6400800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8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Least Free ………..……….. Most Free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533400" y="6216650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Sources:  The Fraser Institute; The World Bank, World Development Indicators, 	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8659" grpId="0"/>
      <p:bldP spid="198660" grpId="0" animBg="1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a nation improve their level of economic freedom?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DD46-A760-415E-8032-43F040125EC9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r>
              <a:rPr lang="en-US" sz="32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Economic Freedom Over Time</a:t>
            </a:r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0" y="1219200"/>
          <a:ext cx="8945563" cy="5389563"/>
        </p:xfrm>
        <a:graphic>
          <a:graphicData uri="http://schemas.openxmlformats.org/presentationml/2006/ole">
            <p:oleObj spid="_x0000_s356354" name="Chart" r:id="rId3" imgW="8258251" imgH="4705248" progId="MSGraph.Chart.8">
              <p:embed followColorScheme="full"/>
            </p:oleObj>
          </a:graphicData>
        </a:graphic>
      </p:graphicFrame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295400" y="6477000"/>
            <a:ext cx="278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Source: The Fraser Institute.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Zimbabwe</a:t>
            </a:r>
          </a:p>
        </p:txBody>
      </p:sp>
      <p:graphicFrame>
        <p:nvGraphicFramePr>
          <p:cNvPr id="414723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0" y="1143000"/>
          <a:ext cx="4654550" cy="4800600"/>
        </p:xfrm>
        <a:graphic>
          <a:graphicData uri="http://schemas.openxmlformats.org/presentationml/2006/ole">
            <p:oleObj spid="_x0000_s348162" name="Chart" r:id="rId3" imgW="3810000" imgH="4114800" progId="MSGraph.Chart.8">
              <p:embed followColorScheme="full"/>
            </p:oleObj>
          </a:graphicData>
        </a:graphic>
      </p:graphicFrame>
      <p:sp>
        <p:nvSpPr>
          <p:cNvPr id="414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95400"/>
            <a:ext cx="3810000" cy="447675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/>
              <a:t>Legal Structure/Property Rights rating has fallen to 3.7 from 5.5.</a:t>
            </a:r>
          </a:p>
          <a:p>
            <a:pPr>
              <a:buFontTx/>
              <a:buChar char="•"/>
            </a:pPr>
            <a:r>
              <a:rPr lang="en-US" sz="2400"/>
              <a:t>Annual inflation has increased to 349% from 6.5%.</a:t>
            </a:r>
          </a:p>
          <a:p>
            <a:pPr>
              <a:buFontTx/>
              <a:buChar char="•"/>
            </a:pPr>
            <a:r>
              <a:rPr lang="en-US" sz="2400"/>
              <a:t>Foreign currency bank accounts are illegal.</a:t>
            </a:r>
          </a:p>
          <a:p>
            <a:pPr>
              <a:buFontTx/>
              <a:buChar char="•"/>
            </a:pPr>
            <a:r>
              <a:rPr lang="en-US" sz="2400"/>
              <a:t>Tariff rates increased to 16.7% from 8.7%.</a:t>
            </a:r>
          </a:p>
          <a:p>
            <a:pPr>
              <a:buFontTx/>
              <a:buChar char="•"/>
            </a:pPr>
            <a:r>
              <a:rPr lang="en-US" sz="2400"/>
              <a:t>Price control rating = 0.0!</a:t>
            </a:r>
          </a:p>
        </p:txBody>
      </p:sp>
      <p:sp>
        <p:nvSpPr>
          <p:cNvPr id="414725" name="Text Box 5"/>
          <p:cNvSpPr txBox="1">
            <a:spLocks noChangeArrowheads="1"/>
          </p:cNvSpPr>
          <p:nvPr/>
        </p:nvSpPr>
        <p:spPr bwMode="auto">
          <a:xfrm>
            <a:off x="1143000" y="5889625"/>
            <a:ext cx="6705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en-US"/>
              <a:t>GDP per capita growth, 1995-2005 = -3.43%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Venezuela</a:t>
            </a:r>
          </a:p>
        </p:txBody>
      </p:sp>
      <p:graphicFrame>
        <p:nvGraphicFramePr>
          <p:cNvPr id="412675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0" y="1143000"/>
          <a:ext cx="4654550" cy="4800600"/>
        </p:xfrm>
        <a:graphic>
          <a:graphicData uri="http://schemas.openxmlformats.org/presentationml/2006/ole">
            <p:oleObj spid="_x0000_s349186" name="Chart" r:id="rId3" imgW="3810000" imgH="4114800" progId="MSGraph.Chart.8">
              <p:embed followColorScheme="full"/>
            </p:oleObj>
          </a:graphicData>
        </a:graphic>
      </p:graphicFrame>
      <p:sp>
        <p:nvSpPr>
          <p:cNvPr id="412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95400"/>
            <a:ext cx="3810000" cy="44767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sz="2400"/>
              <a:t>Government consumption increased to 20.3% from 14.4%.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/>
              <a:t>Transfers &amp; subsidies increased to 15% from 2%.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/>
              <a:t>Inflation remains high at 16%.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/>
              <a:t>Foreign currency accounts restricted.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/>
              <a:t>Military interference rating fallen to 0.8 from 5.6.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sz="2400"/>
          </a:p>
        </p:txBody>
      </p:sp>
      <p:sp>
        <p:nvSpPr>
          <p:cNvPr id="412677" name="Text Box 5"/>
          <p:cNvSpPr txBox="1">
            <a:spLocks noChangeArrowheads="1"/>
          </p:cNvSpPr>
          <p:nvPr/>
        </p:nvSpPr>
        <p:spPr bwMode="auto">
          <a:xfrm>
            <a:off x="1143000" y="5889625"/>
            <a:ext cx="6705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en-US"/>
              <a:t>GDP per capita growth, 1995-2005 = -0.36%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Ireland</a:t>
            </a:r>
          </a:p>
        </p:txBody>
      </p:sp>
      <p:graphicFrame>
        <p:nvGraphicFramePr>
          <p:cNvPr id="407560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0" y="1143000"/>
          <a:ext cx="4654550" cy="4800600"/>
        </p:xfrm>
        <a:graphic>
          <a:graphicData uri="http://schemas.openxmlformats.org/presentationml/2006/ole">
            <p:oleObj spid="_x0000_s350210" name="Chart" r:id="rId3" imgW="3810000" imgH="4114800" progId="MSGraph.Chart.8">
              <p:embed followColorScheme="full"/>
            </p:oleObj>
          </a:graphicData>
        </a:graphic>
      </p:graphicFrame>
      <p:sp>
        <p:nvSpPr>
          <p:cNvPr id="407561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2400"/>
              <a:t>Transfers &amp; Subsidies fell to 11.7% from 21.8%.</a:t>
            </a:r>
          </a:p>
          <a:p>
            <a:pPr>
              <a:buFontTx/>
              <a:buChar char="•"/>
            </a:pPr>
            <a:r>
              <a:rPr lang="en-US" sz="2400"/>
              <a:t>Top marginal tax rates fell to 42% from 65%.</a:t>
            </a:r>
          </a:p>
          <a:p>
            <a:pPr>
              <a:buFontTx/>
              <a:buChar char="•"/>
            </a:pPr>
            <a:r>
              <a:rPr lang="en-US" sz="2400"/>
              <a:t>Tariff rate fell to 2.7% from 8.8 %.</a:t>
            </a:r>
          </a:p>
          <a:p>
            <a:pPr>
              <a:buFontTx/>
              <a:buChar char="•"/>
            </a:pPr>
            <a:r>
              <a:rPr lang="en-US" sz="2400"/>
              <a:t>Sound Money rating increased to 9.7 from 5.8.</a:t>
            </a:r>
          </a:p>
          <a:p>
            <a:pPr>
              <a:buFontTx/>
              <a:buChar char="•"/>
            </a:pPr>
            <a:endParaRPr lang="en-US" sz="2400"/>
          </a:p>
        </p:txBody>
      </p:sp>
      <p:sp>
        <p:nvSpPr>
          <p:cNvPr id="407562" name="Text Box 10"/>
          <p:cNvSpPr txBox="1">
            <a:spLocks noChangeArrowheads="1"/>
          </p:cNvSpPr>
          <p:nvPr/>
        </p:nvSpPr>
        <p:spPr bwMode="auto">
          <a:xfrm>
            <a:off x="1143000" y="5889625"/>
            <a:ext cx="6705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en-US"/>
              <a:t>GDP per capita growth, 1995-2005 = 5.97%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Estonia</a:t>
            </a:r>
          </a:p>
        </p:txBody>
      </p:sp>
      <p:graphicFrame>
        <p:nvGraphicFramePr>
          <p:cNvPr id="410627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0" y="1143000"/>
          <a:ext cx="4654550" cy="4800600"/>
        </p:xfrm>
        <a:graphic>
          <a:graphicData uri="http://schemas.openxmlformats.org/presentationml/2006/ole">
            <p:oleObj spid="_x0000_s351234" name="Chart" r:id="rId3" imgW="3810000" imgH="4114800" progId="MSGraph.Chart.8">
              <p:embed followColorScheme="full"/>
            </p:oleObj>
          </a:graphicData>
        </a:graphic>
      </p:graphicFrame>
      <p:sp>
        <p:nvSpPr>
          <p:cNvPr id="4106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2400"/>
              <a:t>Transfers &amp; Subsidies fell to 11.7% from 15.3%.</a:t>
            </a:r>
          </a:p>
          <a:p>
            <a:pPr>
              <a:buFontTx/>
              <a:buChar char="•"/>
            </a:pPr>
            <a:r>
              <a:rPr lang="en-US" sz="2400"/>
              <a:t>Inflation fell to 1.6% from 33.7%.</a:t>
            </a:r>
          </a:p>
          <a:p>
            <a:pPr>
              <a:buFontTx/>
              <a:buChar char="•"/>
            </a:pPr>
            <a:r>
              <a:rPr lang="en-US" sz="2400"/>
              <a:t>Credit market regulation rating increased to 9.7 from 4.3.</a:t>
            </a:r>
          </a:p>
          <a:p>
            <a:pPr>
              <a:buFontTx/>
              <a:buChar char="•"/>
            </a:pPr>
            <a:r>
              <a:rPr lang="en-US" sz="2400"/>
              <a:t>Legal Structure/Property Rights rating increased to 7.7 from 6.5.</a:t>
            </a:r>
          </a:p>
          <a:p>
            <a:pPr>
              <a:buFontTx/>
              <a:buChar char="•"/>
            </a:pPr>
            <a:endParaRPr lang="en-US" sz="2400"/>
          </a:p>
        </p:txBody>
      </p:sp>
      <p:sp>
        <p:nvSpPr>
          <p:cNvPr id="410629" name="Text Box 5"/>
          <p:cNvSpPr txBox="1">
            <a:spLocks noChangeArrowheads="1"/>
          </p:cNvSpPr>
          <p:nvPr/>
        </p:nvSpPr>
        <p:spPr bwMode="auto">
          <a:xfrm>
            <a:off x="1143000" y="5889625"/>
            <a:ext cx="6705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en-US"/>
              <a:t>GDP per capita growth, 1995-2005 = 7.27%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Chile</a:t>
            </a:r>
          </a:p>
        </p:txBody>
      </p:sp>
      <p:graphicFrame>
        <p:nvGraphicFramePr>
          <p:cNvPr id="413699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0" y="1143000"/>
          <a:ext cx="4654550" cy="4800600"/>
        </p:xfrm>
        <a:graphic>
          <a:graphicData uri="http://schemas.openxmlformats.org/presentationml/2006/ole">
            <p:oleObj spid="_x0000_s352258" name="Chart" r:id="rId3" imgW="3810000" imgH="4114800" progId="MSGraph.Chart.8">
              <p:embed followColorScheme="full"/>
            </p:oleObj>
          </a:graphicData>
        </a:graphic>
      </p:graphicFrame>
      <p:sp>
        <p:nvSpPr>
          <p:cNvPr id="4137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en-US" sz="2800"/>
              <a:t>Top marginal tax rates fell to 40% from 58%.</a:t>
            </a:r>
          </a:p>
          <a:p>
            <a:pPr>
              <a:buFontTx/>
              <a:buChar char="•"/>
            </a:pPr>
            <a:r>
              <a:rPr lang="en-US" sz="2800"/>
              <a:t>Tariff rate fell to 4.9% from 30%.</a:t>
            </a:r>
          </a:p>
          <a:p>
            <a:pPr>
              <a:buFontTx/>
              <a:buChar char="•"/>
            </a:pPr>
            <a:r>
              <a:rPr lang="en-US" sz="2800"/>
              <a:t>Inflation rate fell to 3.1% from 30.7%.</a:t>
            </a:r>
          </a:p>
          <a:p>
            <a:pPr>
              <a:buFontTx/>
              <a:buChar char="•"/>
            </a:pPr>
            <a:r>
              <a:rPr lang="en-US" sz="2800"/>
              <a:t>Capital market controls lifted.</a:t>
            </a:r>
          </a:p>
          <a:p>
            <a:pPr>
              <a:buFontTx/>
              <a:buChar char="•"/>
            </a:pPr>
            <a:endParaRPr lang="en-US" sz="2800"/>
          </a:p>
        </p:txBody>
      </p:sp>
      <p:sp>
        <p:nvSpPr>
          <p:cNvPr id="413701" name="Text Box 5"/>
          <p:cNvSpPr txBox="1">
            <a:spLocks noChangeArrowheads="1"/>
          </p:cNvSpPr>
          <p:nvPr/>
        </p:nvSpPr>
        <p:spPr bwMode="auto">
          <a:xfrm>
            <a:off x="1143000" y="5889625"/>
            <a:ext cx="6705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en-US"/>
              <a:t>GDP per capita growth, 1995-2005 = 2.99%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China</a:t>
            </a:r>
          </a:p>
        </p:txBody>
      </p:sp>
      <p:graphicFrame>
        <p:nvGraphicFramePr>
          <p:cNvPr id="416771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0" y="1143000"/>
          <a:ext cx="4654550" cy="4800600"/>
        </p:xfrm>
        <a:graphic>
          <a:graphicData uri="http://schemas.openxmlformats.org/presentationml/2006/ole">
            <p:oleObj spid="_x0000_s353282" name="Chart" r:id="rId3" imgW="3810000" imgH="4114800" progId="MSGraph.Chart.8">
              <p:embed followColorScheme="full"/>
            </p:oleObj>
          </a:graphicData>
        </a:graphic>
      </p:graphicFrame>
      <p:sp>
        <p:nvSpPr>
          <p:cNvPr id="4167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800"/>
              <a:t>Freer trade: tariffs reduced to 9.2% from 49.5%.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800"/>
              <a:t>Capital market deregulation: rating improved to 6.5 from 0.0.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800"/>
              <a:t>Note: China varies tremendously internally.</a:t>
            </a:r>
          </a:p>
        </p:txBody>
      </p:sp>
      <p:sp>
        <p:nvSpPr>
          <p:cNvPr id="416773" name="Text Box 5"/>
          <p:cNvSpPr txBox="1">
            <a:spLocks noChangeArrowheads="1"/>
          </p:cNvSpPr>
          <p:nvPr/>
        </p:nvSpPr>
        <p:spPr bwMode="auto">
          <a:xfrm>
            <a:off x="1143000" y="5889625"/>
            <a:ext cx="6705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en-US"/>
              <a:t>GDP per capita growth, 1995-2005 = 8.21%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India</a:t>
            </a:r>
          </a:p>
        </p:txBody>
      </p:sp>
      <p:graphicFrame>
        <p:nvGraphicFramePr>
          <p:cNvPr id="417795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0" y="1143000"/>
          <a:ext cx="4654550" cy="4800600"/>
        </p:xfrm>
        <a:graphic>
          <a:graphicData uri="http://schemas.openxmlformats.org/presentationml/2006/ole">
            <p:oleObj spid="_x0000_s354306" name="Chart" r:id="rId3" imgW="3810000" imgH="4114800" progId="MSGraph.Chart.8">
              <p:embed followColorScheme="full"/>
            </p:oleObj>
          </a:graphicData>
        </a:graphic>
      </p:graphicFrame>
      <p:sp>
        <p:nvSpPr>
          <p:cNvPr id="4177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800"/>
              <a:t>Government investment and SOEs are less important: The rating in this area increased to 8 from 0.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800"/>
              <a:t>Tariffs have fallen to 17%. from 98.8%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800"/>
              <a:t>Many capital market controls  have been lifted.</a:t>
            </a: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1143000" y="5889625"/>
            <a:ext cx="6705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en-US"/>
              <a:t>GDP per capita growth, 1995-2005 = 4.68%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Negative v. Positive Rights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153400" cy="5334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Negative “freedom from” rights.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/>
              <a:t>Individuals may all simultaneously enjoy such rights.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/>
              <a:t>No individual owes anyone else anything except the promise not to interfere with him/her.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 smtClean="0"/>
              <a:t>John Locke and others</a:t>
            </a:r>
            <a:endParaRPr lang="en-US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Positive “freedom to do or have” rights.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/>
              <a:t>Individuals may not all simultaneously enjoy such rights as such rights imply a claim by one person on the time and talents of another.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 err="1" smtClean="0"/>
              <a:t>Amartya</a:t>
            </a:r>
            <a:r>
              <a:rPr lang="en-US" dirty="0" smtClean="0"/>
              <a:t> </a:t>
            </a:r>
            <a:r>
              <a:rPr lang="en-US" dirty="0" err="1" smtClean="0"/>
              <a:t>Sen’s</a:t>
            </a:r>
            <a:r>
              <a:rPr lang="en-US" dirty="0" smtClean="0"/>
              <a:t> </a:t>
            </a:r>
            <a:r>
              <a:rPr lang="en-US" i="1" dirty="0"/>
              <a:t>Freedom as Development</a:t>
            </a:r>
          </a:p>
        </p:txBody>
      </p: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Botswana</a:t>
            </a:r>
          </a:p>
        </p:txBody>
      </p:sp>
      <p:graphicFrame>
        <p:nvGraphicFramePr>
          <p:cNvPr id="415747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0" y="1143000"/>
          <a:ext cx="4654550" cy="4800600"/>
        </p:xfrm>
        <a:graphic>
          <a:graphicData uri="http://schemas.openxmlformats.org/presentationml/2006/ole">
            <p:oleObj spid="_x0000_s355330" name="Chart" r:id="rId3" imgW="3810000" imgH="4114800" progId="MSGraph.Chart.8">
              <p:embed followColorScheme="full"/>
            </p:oleObj>
          </a:graphicData>
        </a:graphic>
      </p:graphicFrame>
      <p:sp>
        <p:nvSpPr>
          <p:cNvPr id="4157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2800"/>
              <a:t>Improved monetary stability: 5.3 to 9.0 rating.</a:t>
            </a:r>
          </a:p>
          <a:p>
            <a:pPr>
              <a:buFontTx/>
              <a:buChar char="•"/>
            </a:pPr>
            <a:r>
              <a:rPr lang="en-US" sz="2800"/>
              <a:t>Fewer regulations: 5.9 to 7.6 rating.</a:t>
            </a:r>
          </a:p>
          <a:p>
            <a:pPr>
              <a:buFontTx/>
              <a:buChar char="•"/>
            </a:pPr>
            <a:r>
              <a:rPr lang="en-US" sz="2800"/>
              <a:t>Improved legal structure rating: 6.3 to 7.4 rating.</a:t>
            </a:r>
          </a:p>
          <a:p>
            <a:pPr>
              <a:buFontTx/>
              <a:buChar char="•"/>
            </a:pPr>
            <a:endParaRPr lang="en-US" sz="2800"/>
          </a:p>
        </p:txBody>
      </p:sp>
      <p:sp>
        <p:nvSpPr>
          <p:cNvPr id="415749" name="Text Box 5"/>
          <p:cNvSpPr txBox="1">
            <a:spLocks noChangeArrowheads="1"/>
          </p:cNvSpPr>
          <p:nvPr/>
        </p:nvSpPr>
        <p:spPr bwMode="auto">
          <a:xfrm>
            <a:off x="1143000" y="5889625"/>
            <a:ext cx="6705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en-US"/>
              <a:t>GDP per capita growth, 1995-2005 = 6.14%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 per capita by country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7918-46FF-4E10-B0A7-23AE34721D2F}" type="slidenum">
              <a:rPr lang="en-US" smtClean="0"/>
              <a:pPr/>
              <a:t>91</a:t>
            </a:fld>
            <a:endParaRPr lang="en-US"/>
          </a:p>
        </p:txBody>
      </p:sp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1600200"/>
            <a:ext cx="10309860" cy="46482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Economic Freedom by Country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7918-46FF-4E10-B0A7-23AE34721D2F}" type="slidenum">
              <a:rPr lang="en-US" smtClean="0"/>
              <a:pPr/>
              <a:t>92</a:t>
            </a:fld>
            <a:endParaRPr lang="en-US"/>
          </a:p>
        </p:txBody>
      </p:sp>
      <p:pic>
        <p:nvPicPr>
          <p:cNvPr id="5" name="Picture 4" descr="EFW2007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1447800"/>
            <a:ext cx="10085294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sz="32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Conclusions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219200"/>
            <a:ext cx="7239000" cy="5334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/>
              <a:t>Economic Freedom</a:t>
            </a:r>
            <a:r>
              <a:rPr lang="en-US" dirty="0"/>
              <a:t> </a:t>
            </a:r>
            <a:r>
              <a:rPr lang="en-US" dirty="0" smtClean="0"/>
              <a:t>is associated with</a:t>
            </a:r>
            <a:endParaRPr lang="en-US" dirty="0"/>
          </a:p>
          <a:p>
            <a:r>
              <a:rPr lang="en-US" dirty="0" smtClean="0"/>
              <a:t>Lower rates of homicide</a:t>
            </a:r>
          </a:p>
          <a:p>
            <a:r>
              <a:rPr lang="en-US" smtClean="0"/>
              <a:t>Reduced </a:t>
            </a:r>
            <a:r>
              <a:rPr lang="en-US" dirty="0" smtClean="0"/>
              <a:t>poverty</a:t>
            </a:r>
          </a:p>
          <a:p>
            <a:r>
              <a:rPr lang="en-US" dirty="0" smtClean="0"/>
              <a:t>Increased prosperity for rich and poor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7200" y="1447800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to create growth: The benefit of economic freedom to citizens in Europe and around the world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990600" y="3657600"/>
            <a:ext cx="6705600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Prof. Edward Peter Stringham</a:t>
            </a:r>
          </a:p>
          <a:p>
            <a:r>
              <a:rPr lang="en-US" dirty="0" smtClean="0"/>
              <a:t>Lloyd Hackley Endowed Professor of Capitalism and Free Enterprise Studies</a:t>
            </a:r>
          </a:p>
          <a:p>
            <a:r>
              <a:rPr lang="en-US" dirty="0" smtClean="0"/>
              <a:t>Fayetteville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22FA-CFD8-4C6D-BE3B-4FC286DBC318}" type="slidenum">
              <a:rPr lang="en-US" smtClean="0"/>
              <a:pPr/>
              <a:t>94</a:t>
            </a:fld>
            <a:endParaRPr 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733800"/>
            <a:ext cx="253552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Latest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 freedom and crime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7918-46FF-4E10-B0A7-23AE34721D2F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Encyclopedia of Murder and Violent Crime</a:t>
            </a:r>
            <a:r>
              <a:rPr lang="en-US" dirty="0" smtClean="0"/>
              <a:t> states, “Killing and violent behavior has permeated the development of America,” attributing this in large part to “the inevitable clash of capitalism” (Hickey, 2003, </a:t>
            </a:r>
            <a:r>
              <a:rPr lang="en-US" dirty="0" err="1" smtClean="0"/>
              <a:t>pp.xxxi</a:t>
            </a:r>
            <a:r>
              <a:rPr lang="en-US" dirty="0" smtClean="0"/>
              <a:t>-xxxii). </a:t>
            </a:r>
          </a:p>
          <a:p>
            <a:r>
              <a:rPr lang="en-US" dirty="0" smtClean="0"/>
              <a:t>“The only source of crime is capitalism” (Lynch and Groves, 2000, p.336).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7918-46FF-4E10-B0A7-23AE34721D2F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315200" cy="3886200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Crime and Capitalism</a:t>
            </a:r>
            <a:r>
              <a:rPr lang="en-US" dirty="0" smtClean="0"/>
              <a:t> (Greenberg, 1993) contains thirty chapters arguing how markets cause crime. </a:t>
            </a:r>
          </a:p>
          <a:p>
            <a:r>
              <a:rPr lang="en-US" dirty="0" smtClean="0"/>
              <a:t>Wenger and </a:t>
            </a:r>
            <a:r>
              <a:rPr lang="en-US" dirty="0" err="1" smtClean="0"/>
              <a:t>Bonomo</a:t>
            </a:r>
            <a:r>
              <a:rPr lang="en-US" dirty="0" smtClean="0"/>
              <a:t> (1993, p.420) “[T]he relationship between crime and the terminal crisis of capitalism has become the subject of considerable debate….[But] the debate does not concern the role of capitalism in producing crime—to all but the reactionary or the naïve, such questions have long been settled.”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7918-46FF-4E10-B0A7-23AE34721D2F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i="1" dirty="0" smtClean="0"/>
              <a:t>homicide rate</a:t>
            </a:r>
            <a:r>
              <a:rPr lang="en-US" dirty="0" smtClean="0"/>
              <a:t>) = </a:t>
            </a:r>
            <a:r>
              <a:rPr lang="en-US" i="1" dirty="0" smtClean="0">
                <a:sym typeface="Symbol"/>
              </a:rPr>
              <a:t>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</a:p>
          <a:p>
            <a:r>
              <a:rPr lang="en-US" dirty="0" smtClean="0"/>
              <a:t>+ </a:t>
            </a:r>
            <a:r>
              <a:rPr lang="en-US" i="1" dirty="0" smtClean="0">
                <a:sym typeface="Symbol"/>
              </a:rPr>
              <a:t>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i="1" dirty="0" smtClean="0"/>
              <a:t>economic freedom</a:t>
            </a:r>
            <a:r>
              <a:rPr lang="en-US" dirty="0" smtClean="0"/>
              <a:t>) </a:t>
            </a:r>
          </a:p>
          <a:p>
            <a:r>
              <a:rPr lang="en-US" dirty="0" smtClean="0"/>
              <a:t>+ </a:t>
            </a:r>
            <a:r>
              <a:rPr lang="en-US" i="1" dirty="0" smtClean="0">
                <a:sym typeface="Symbol"/>
              </a:rPr>
              <a:t></a:t>
            </a:r>
            <a:r>
              <a:rPr lang="en-US" baseline="-25000" dirty="0" smtClean="0"/>
              <a:t>3</a:t>
            </a:r>
            <a:r>
              <a:rPr lang="en-US" dirty="0" smtClean="0"/>
              <a:t>(</a:t>
            </a:r>
            <a:r>
              <a:rPr lang="en-US" i="1" dirty="0" smtClean="0"/>
              <a:t>incarceration rate</a:t>
            </a:r>
            <a:r>
              <a:rPr lang="en-US" dirty="0" smtClean="0"/>
              <a:t>) </a:t>
            </a:r>
          </a:p>
          <a:p>
            <a:r>
              <a:rPr lang="en-US" dirty="0" smtClean="0"/>
              <a:t>+ </a:t>
            </a:r>
            <a:r>
              <a:rPr lang="en-US" i="1" dirty="0" smtClean="0">
                <a:sym typeface="Symbol"/>
              </a:rPr>
              <a:t></a:t>
            </a:r>
            <a:r>
              <a:rPr lang="en-US" baseline="-25000" dirty="0" smtClean="0"/>
              <a:t>4</a:t>
            </a:r>
            <a:r>
              <a:rPr lang="en-US" dirty="0" smtClean="0"/>
              <a:t>(</a:t>
            </a:r>
            <a:r>
              <a:rPr lang="en-US" i="1" dirty="0" smtClean="0"/>
              <a:t>death penalty</a:t>
            </a:r>
            <a:r>
              <a:rPr lang="en-US" dirty="0" smtClean="0"/>
              <a:t>) </a:t>
            </a:r>
          </a:p>
          <a:p>
            <a:r>
              <a:rPr lang="en-US" dirty="0" smtClean="0"/>
              <a:t>+ </a:t>
            </a:r>
            <a:r>
              <a:rPr lang="en-US" i="1" dirty="0" smtClean="0">
                <a:sym typeface="Symbol"/>
              </a:rPr>
              <a:t></a:t>
            </a:r>
            <a:r>
              <a:rPr lang="en-US" baseline="-25000" dirty="0" smtClean="0"/>
              <a:t>5</a:t>
            </a:r>
            <a:r>
              <a:rPr lang="en-US" dirty="0" smtClean="0"/>
              <a:t>(</a:t>
            </a:r>
            <a:r>
              <a:rPr lang="en-US" i="1" dirty="0" err="1" smtClean="0"/>
              <a:t>gini</a:t>
            </a:r>
            <a:r>
              <a:rPr lang="en-US" dirty="0" smtClean="0"/>
              <a:t>) </a:t>
            </a:r>
          </a:p>
          <a:p>
            <a:r>
              <a:rPr lang="en-US" dirty="0" smtClean="0"/>
              <a:t>+ </a:t>
            </a:r>
            <a:r>
              <a:rPr lang="en-US" i="1" dirty="0" smtClean="0">
                <a:sym typeface="Symbol"/>
              </a:rPr>
              <a:t></a:t>
            </a:r>
            <a:r>
              <a:rPr lang="en-US" baseline="-25000" dirty="0" smtClean="0"/>
              <a:t>6 </a:t>
            </a:r>
            <a:r>
              <a:rPr lang="en-US" dirty="0" smtClean="0"/>
              <a:t>(</a:t>
            </a:r>
            <a:r>
              <a:rPr lang="en-US" i="1" dirty="0" smtClean="0"/>
              <a:t>literacy rate</a:t>
            </a:r>
            <a:r>
              <a:rPr lang="en-US" dirty="0" smtClean="0"/>
              <a:t>) </a:t>
            </a:r>
          </a:p>
          <a:p>
            <a:r>
              <a:rPr lang="en-US" dirty="0" smtClean="0"/>
              <a:t>+ </a:t>
            </a:r>
            <a:r>
              <a:rPr lang="en-US" i="1" dirty="0" smtClean="0">
                <a:sym typeface="Symbol"/>
              </a:rPr>
              <a:t></a:t>
            </a:r>
            <a:r>
              <a:rPr lang="en-US" dirty="0" smtClean="0"/>
              <a:t>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7918-46FF-4E10-B0A7-23AE34721D2F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7918-46FF-4E10-B0A7-23AE34721D2F}" type="slidenum">
              <a:rPr lang="en-US" smtClean="0"/>
              <a:pPr/>
              <a:t>99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7162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7435</TotalTime>
  <Words>2302</Words>
  <Application>Microsoft Office PowerPoint</Application>
  <PresentationFormat>On-screen Show (4:3)</PresentationFormat>
  <Paragraphs>333</Paragraphs>
  <Slides>112</Slides>
  <Notes>7</Notes>
  <HiddenSlides>9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112</vt:i4>
      </vt:variant>
    </vt:vector>
  </HeadingPairs>
  <TitlesOfParts>
    <vt:vector size="115" baseType="lpstr">
      <vt:lpstr>Flow</vt:lpstr>
      <vt:lpstr>Chart</vt:lpstr>
      <vt:lpstr>Worksheet</vt:lpstr>
      <vt:lpstr>     How to create growth: The benefit of economic freedom to citizens in Europe and around the world  </vt:lpstr>
      <vt:lpstr>What Explains Growth?</vt:lpstr>
      <vt:lpstr>North Korea vs. South Korea</vt:lpstr>
      <vt:lpstr>Adam Smith’s Question: Why Are Some Countries Rich and Others Poor?</vt:lpstr>
      <vt:lpstr>The Great Debate: Smith v. Marx</vt:lpstr>
      <vt:lpstr>Slide 6</vt:lpstr>
      <vt:lpstr>Economic Freedom</vt:lpstr>
      <vt:lpstr>Measuring Economic Freedom</vt:lpstr>
      <vt:lpstr>Negative v. Positive Rights</vt:lpstr>
      <vt:lpstr>Alternative Views of EF</vt:lpstr>
      <vt:lpstr>Is Economic Freedom a good?</vt:lpstr>
      <vt:lpstr>Motivation</vt:lpstr>
      <vt:lpstr>Economic Freedom of the World Project</vt:lpstr>
      <vt:lpstr>What is the Economic Freedom of the World Index?</vt:lpstr>
      <vt:lpstr>Components of the Economic Freedom of the World Index </vt:lpstr>
      <vt:lpstr>5 Areas of Economic Freedom of the World (EFW) Index</vt:lpstr>
      <vt:lpstr>Area 1: Size of Government</vt:lpstr>
      <vt:lpstr>Area 2: Legal Structure and Security of Property Rights</vt:lpstr>
      <vt:lpstr>Area 3: Access to Sound Money</vt:lpstr>
      <vt:lpstr>Area 4: Freedom to Exchange with Foreigners</vt:lpstr>
      <vt:lpstr>Area 5: Regulation</vt:lpstr>
      <vt:lpstr>A Quick Tour of The World</vt:lpstr>
      <vt:lpstr>Slide 23</vt:lpstr>
      <vt:lpstr>Example 1</vt:lpstr>
      <vt:lpstr>Families in Guinea-Myanmar</vt:lpstr>
      <vt:lpstr>Relief efforts in Guinea-Myanmar</vt:lpstr>
      <vt:lpstr>Example 2</vt:lpstr>
      <vt:lpstr>Romania</vt:lpstr>
      <vt:lpstr>Families in Romania</vt:lpstr>
      <vt:lpstr>Families in Romania</vt:lpstr>
      <vt:lpstr>Families in Romania</vt:lpstr>
      <vt:lpstr>Families in Romania</vt:lpstr>
      <vt:lpstr>Families in Romania</vt:lpstr>
      <vt:lpstr>Families in Romania</vt:lpstr>
      <vt:lpstr>Families in Romania</vt:lpstr>
      <vt:lpstr>Families in Romania</vt:lpstr>
      <vt:lpstr>Families in Romania</vt:lpstr>
      <vt:lpstr>Example 3</vt:lpstr>
      <vt:lpstr>India</vt:lpstr>
      <vt:lpstr>Families in India</vt:lpstr>
      <vt:lpstr>Families in India</vt:lpstr>
      <vt:lpstr>Example 4</vt:lpstr>
      <vt:lpstr>Mexico</vt:lpstr>
      <vt:lpstr>Families in Mexico</vt:lpstr>
      <vt:lpstr>Families in Mexico</vt:lpstr>
      <vt:lpstr>Example 5</vt:lpstr>
      <vt:lpstr>Hong Kong</vt:lpstr>
      <vt:lpstr>Families in Hong Kong</vt:lpstr>
      <vt:lpstr>Families in Hong Kong</vt:lpstr>
      <vt:lpstr>Families in Hong Kong</vt:lpstr>
      <vt:lpstr>Overall Economic Freedom Index and the Top 10</vt:lpstr>
      <vt:lpstr>Overall Economic Freedom Index and the Bottom Ten</vt:lpstr>
      <vt:lpstr>Why is Economic Freedom Important?</vt:lpstr>
      <vt:lpstr>The impact on economic growth and development</vt:lpstr>
      <vt:lpstr> Income (per person) of the Bottom Ten</vt:lpstr>
      <vt:lpstr>Income (per person) of the Top 10</vt:lpstr>
      <vt:lpstr>Per Capita Income and Economic Freedom Quartile</vt:lpstr>
      <vt:lpstr>Foreign Direct Investment and Economic Freedom Quartile</vt:lpstr>
      <vt:lpstr>Economic freedom and economic growth have bestowed benefits across all levels of society</vt:lpstr>
      <vt:lpstr>Our Homes</vt:lpstr>
      <vt:lpstr>And They are Better: Our Showers</vt:lpstr>
      <vt:lpstr>Our Cars</vt:lpstr>
      <vt:lpstr>Our Phones</vt:lpstr>
      <vt:lpstr>Our Entertainment</vt:lpstr>
      <vt:lpstr>Our Science</vt:lpstr>
      <vt:lpstr>Our Computers</vt:lpstr>
      <vt:lpstr>Our Medicine</vt:lpstr>
      <vt:lpstr>Our Music</vt:lpstr>
      <vt:lpstr>But what about the poor?</vt:lpstr>
      <vt:lpstr>Slide 70</vt:lpstr>
      <vt:lpstr>Economic Freedom,the Poor, and Inequality</vt:lpstr>
      <vt:lpstr>Income Share of the Poorest 10% and Economic Freedom </vt:lpstr>
      <vt:lpstr>Income Level of the Poorest 10% and Economic Freedom </vt:lpstr>
      <vt:lpstr>A free society also has no barriers to getting rich</vt:lpstr>
      <vt:lpstr>Slide 75</vt:lpstr>
      <vt:lpstr>Human Development Index and Economic Freedom Quartiles Higher ratings indicate higher levels of development</vt:lpstr>
      <vt:lpstr>Life Expectancy at Birth and Economic Freedom Quartiles</vt:lpstr>
      <vt:lpstr>Infant Mortality and Economic Freedom Quartile</vt:lpstr>
      <vt:lpstr>% of Population Using Improved Water Sources</vt:lpstr>
      <vt:lpstr>Environmental Performance and Economic Freedom Quartile Higher ratings indicate higher levels of environmental performance</vt:lpstr>
      <vt:lpstr>Can a nation improve their level of economic freedom?</vt:lpstr>
      <vt:lpstr>Economic Freedom Over Time</vt:lpstr>
      <vt:lpstr>Case Study: Zimbabwe</vt:lpstr>
      <vt:lpstr>Case Study: Venezuela</vt:lpstr>
      <vt:lpstr>Case Study: Ireland</vt:lpstr>
      <vt:lpstr>Case Study: Estonia</vt:lpstr>
      <vt:lpstr>Case Study: Chile</vt:lpstr>
      <vt:lpstr>Case Study: China</vt:lpstr>
      <vt:lpstr>Case Study: India</vt:lpstr>
      <vt:lpstr>Case Study: Botswana</vt:lpstr>
      <vt:lpstr>GDP per capita by country</vt:lpstr>
      <vt:lpstr>Economic Freedom by Country</vt:lpstr>
      <vt:lpstr>Conclusions</vt:lpstr>
      <vt:lpstr>     How to create growth: The benefit of economic freedom to citizens in Europe and around the world</vt:lpstr>
      <vt:lpstr>Latest research</vt:lpstr>
      <vt:lpstr>Slide 96</vt:lpstr>
      <vt:lpstr>Slide 97</vt:lpstr>
      <vt:lpstr>Slide 98</vt:lpstr>
      <vt:lpstr>Slide 99</vt:lpstr>
      <vt:lpstr>Slide 100</vt:lpstr>
      <vt:lpstr>Figure 1: Partial Regression Plot for Regression 1 (dependent variable: homicide rate) with Economic Freedom data from Fraser (higher scores indicate more economic freedom) </vt:lpstr>
      <vt:lpstr>Case studies</vt:lpstr>
      <vt:lpstr>Slide 103</vt:lpstr>
      <vt:lpstr>Slide 104</vt:lpstr>
      <vt:lpstr>Slide 105</vt:lpstr>
      <vt:lpstr>Slide 106</vt:lpstr>
      <vt:lpstr>Slide 107</vt:lpstr>
      <vt:lpstr>Moving forward</vt:lpstr>
      <vt:lpstr>Slide 109</vt:lpstr>
      <vt:lpstr>Slide 110</vt:lpstr>
      <vt:lpstr>Slide 111</vt:lpstr>
      <vt:lpstr>The Importance of Economic Freedom</vt:lpstr>
    </vt:vector>
  </TitlesOfParts>
  <Company>The Fraser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Freedom of the World: Annual Report 2004</dc:title>
  <dc:creator>amelak</dc:creator>
  <cp:lastModifiedBy>PreferredUser</cp:lastModifiedBy>
  <cp:revision>1153</cp:revision>
  <dcterms:created xsi:type="dcterms:W3CDTF">2004-06-15T23:17:33Z</dcterms:created>
  <dcterms:modified xsi:type="dcterms:W3CDTF">2011-05-13T11:41:17Z</dcterms:modified>
</cp:coreProperties>
</file>